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av" ContentType="audio/x-wav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3"/>
  </p:notesMasterIdLst>
  <p:sldIdLst>
    <p:sldId id="1012" r:id="rId2"/>
    <p:sldId id="1013" r:id="rId3"/>
    <p:sldId id="1014" r:id="rId4"/>
    <p:sldId id="1015" r:id="rId5"/>
    <p:sldId id="1016" r:id="rId6"/>
    <p:sldId id="1017" r:id="rId7"/>
    <p:sldId id="1018" r:id="rId8"/>
    <p:sldId id="918" r:id="rId9"/>
    <p:sldId id="922" r:id="rId10"/>
    <p:sldId id="952" r:id="rId11"/>
    <p:sldId id="921" r:id="rId12"/>
    <p:sldId id="920" r:id="rId13"/>
    <p:sldId id="874" r:id="rId14"/>
    <p:sldId id="1019" r:id="rId15"/>
    <p:sldId id="1022" r:id="rId16"/>
    <p:sldId id="1023" r:id="rId17"/>
    <p:sldId id="1024" r:id="rId18"/>
    <p:sldId id="1021" r:id="rId19"/>
    <p:sldId id="1025" r:id="rId20"/>
    <p:sldId id="1026" r:id="rId21"/>
    <p:sldId id="1027" r:id="rId22"/>
    <p:sldId id="1028" r:id="rId23"/>
    <p:sldId id="1020" r:id="rId24"/>
    <p:sldId id="925" r:id="rId25"/>
    <p:sldId id="924" r:id="rId26"/>
    <p:sldId id="923" r:id="rId27"/>
    <p:sldId id="875" r:id="rId28"/>
    <p:sldId id="926" r:id="rId29"/>
    <p:sldId id="927" r:id="rId30"/>
    <p:sldId id="928" r:id="rId31"/>
    <p:sldId id="929" r:id="rId32"/>
    <p:sldId id="904" r:id="rId33"/>
    <p:sldId id="932" r:id="rId34"/>
    <p:sldId id="933" r:id="rId35"/>
    <p:sldId id="1029" r:id="rId36"/>
    <p:sldId id="931" r:id="rId37"/>
    <p:sldId id="930" r:id="rId38"/>
    <p:sldId id="906" r:id="rId39"/>
    <p:sldId id="934" r:id="rId40"/>
    <p:sldId id="935" r:id="rId41"/>
    <p:sldId id="1030" r:id="rId42"/>
    <p:sldId id="1031" r:id="rId43"/>
    <p:sldId id="936" r:id="rId44"/>
    <p:sldId id="881" r:id="rId45"/>
    <p:sldId id="937" r:id="rId46"/>
    <p:sldId id="938" r:id="rId47"/>
    <p:sldId id="939" r:id="rId48"/>
    <p:sldId id="1032" r:id="rId49"/>
    <p:sldId id="1033" r:id="rId50"/>
    <p:sldId id="1034" r:id="rId51"/>
    <p:sldId id="1035" r:id="rId52"/>
    <p:sldId id="1036" r:id="rId53"/>
    <p:sldId id="1037" r:id="rId54"/>
    <p:sldId id="1038" r:id="rId55"/>
    <p:sldId id="879" r:id="rId56"/>
    <p:sldId id="1039" r:id="rId57"/>
    <p:sldId id="940" r:id="rId58"/>
    <p:sldId id="941" r:id="rId59"/>
    <p:sldId id="1040" r:id="rId60"/>
    <p:sldId id="942" r:id="rId61"/>
    <p:sldId id="943" r:id="rId62"/>
    <p:sldId id="1041" r:id="rId63"/>
    <p:sldId id="944" r:id="rId64"/>
    <p:sldId id="945" r:id="rId65"/>
    <p:sldId id="667" r:id="rId66"/>
    <p:sldId id="1042" r:id="rId67"/>
    <p:sldId id="946" r:id="rId68"/>
    <p:sldId id="947" r:id="rId69"/>
    <p:sldId id="1043" r:id="rId70"/>
    <p:sldId id="948" r:id="rId71"/>
    <p:sldId id="1044" r:id="rId72"/>
    <p:sldId id="949" r:id="rId73"/>
    <p:sldId id="996" r:id="rId74"/>
    <p:sldId id="1045" r:id="rId75"/>
    <p:sldId id="1046" r:id="rId76"/>
    <p:sldId id="1047" r:id="rId77"/>
    <p:sldId id="1048" r:id="rId78"/>
    <p:sldId id="668" r:id="rId79"/>
    <p:sldId id="1049" r:id="rId80"/>
    <p:sldId id="882" r:id="rId81"/>
    <p:sldId id="883" r:id="rId82"/>
    <p:sldId id="885" r:id="rId83"/>
    <p:sldId id="884" r:id="rId84"/>
    <p:sldId id="1050" r:id="rId85"/>
    <p:sldId id="1051" r:id="rId86"/>
    <p:sldId id="1052" r:id="rId87"/>
    <p:sldId id="1053" r:id="rId88"/>
    <p:sldId id="1054" r:id="rId89"/>
    <p:sldId id="1055" r:id="rId90"/>
    <p:sldId id="1056" r:id="rId91"/>
    <p:sldId id="1057" r:id="rId92"/>
    <p:sldId id="1058" r:id="rId93"/>
    <p:sldId id="1059" r:id="rId94"/>
    <p:sldId id="1000" r:id="rId95"/>
    <p:sldId id="1001" r:id="rId96"/>
    <p:sldId id="997" r:id="rId97"/>
    <p:sldId id="1060" r:id="rId98"/>
    <p:sldId id="950" r:id="rId99"/>
    <p:sldId id="1061" r:id="rId100"/>
    <p:sldId id="951" r:id="rId101"/>
    <p:sldId id="907" r:id="rId102"/>
    <p:sldId id="1002" r:id="rId103"/>
    <p:sldId id="1003" r:id="rId104"/>
    <p:sldId id="1062" r:id="rId105"/>
    <p:sldId id="886" r:id="rId106"/>
    <p:sldId id="953" r:id="rId107"/>
    <p:sldId id="954" r:id="rId108"/>
    <p:sldId id="955" r:id="rId109"/>
    <p:sldId id="888" r:id="rId110"/>
    <p:sldId id="890" r:id="rId111"/>
    <p:sldId id="891" r:id="rId112"/>
    <p:sldId id="1063" r:id="rId113"/>
    <p:sldId id="1005" r:id="rId114"/>
    <p:sldId id="1004" r:id="rId115"/>
    <p:sldId id="956" r:id="rId116"/>
    <p:sldId id="957" r:id="rId117"/>
    <p:sldId id="960" r:id="rId118"/>
    <p:sldId id="963" r:id="rId119"/>
    <p:sldId id="958" r:id="rId120"/>
    <p:sldId id="961" r:id="rId121"/>
    <p:sldId id="962" r:id="rId122"/>
    <p:sldId id="964" r:id="rId123"/>
    <p:sldId id="965" r:id="rId124"/>
    <p:sldId id="966" r:id="rId125"/>
    <p:sldId id="967" r:id="rId126"/>
    <p:sldId id="968" r:id="rId127"/>
    <p:sldId id="969" r:id="rId128"/>
    <p:sldId id="1064" r:id="rId129"/>
    <p:sldId id="970" r:id="rId130"/>
    <p:sldId id="971" r:id="rId131"/>
    <p:sldId id="1007" r:id="rId132"/>
    <p:sldId id="911" r:id="rId133"/>
    <p:sldId id="1006" r:id="rId134"/>
    <p:sldId id="910" r:id="rId135"/>
    <p:sldId id="1065" r:id="rId136"/>
    <p:sldId id="972" r:id="rId137"/>
    <p:sldId id="973" r:id="rId138"/>
    <p:sldId id="974" r:id="rId139"/>
    <p:sldId id="912" r:id="rId140"/>
    <p:sldId id="975" r:id="rId141"/>
    <p:sldId id="976" r:id="rId142"/>
    <p:sldId id="913" r:id="rId143"/>
    <p:sldId id="977" r:id="rId144"/>
    <p:sldId id="674" r:id="rId145"/>
    <p:sldId id="978" r:id="rId146"/>
    <p:sldId id="905" r:id="rId147"/>
    <p:sldId id="585" r:id="rId148"/>
    <p:sldId id="979" r:id="rId149"/>
    <p:sldId id="980" r:id="rId150"/>
    <p:sldId id="678" r:id="rId151"/>
    <p:sldId id="1066" r:id="rId152"/>
    <p:sldId id="1067" r:id="rId153"/>
    <p:sldId id="1068" r:id="rId154"/>
    <p:sldId id="1069" r:id="rId155"/>
    <p:sldId id="1070" r:id="rId156"/>
    <p:sldId id="1071" r:id="rId157"/>
    <p:sldId id="1072" r:id="rId158"/>
    <p:sldId id="981" r:id="rId159"/>
    <p:sldId id="1073" r:id="rId160"/>
    <p:sldId id="1009" r:id="rId161"/>
    <p:sldId id="982" r:id="rId162"/>
    <p:sldId id="1074" r:id="rId163"/>
    <p:sldId id="1075" r:id="rId164"/>
    <p:sldId id="821" r:id="rId165"/>
    <p:sldId id="902" r:id="rId166"/>
    <p:sldId id="984" r:id="rId167"/>
    <p:sldId id="983" r:id="rId168"/>
    <p:sldId id="985" r:id="rId169"/>
    <p:sldId id="986" r:id="rId170"/>
    <p:sldId id="990" r:id="rId171"/>
    <p:sldId id="1076" r:id="rId172"/>
    <p:sldId id="988" r:id="rId173"/>
    <p:sldId id="989" r:id="rId174"/>
    <p:sldId id="914" r:id="rId175"/>
    <p:sldId id="991" r:id="rId176"/>
    <p:sldId id="1077" r:id="rId177"/>
    <p:sldId id="1078" r:id="rId178"/>
    <p:sldId id="992" r:id="rId179"/>
    <p:sldId id="993" r:id="rId180"/>
    <p:sldId id="1079" r:id="rId181"/>
    <p:sldId id="1080" r:id="rId182"/>
    <p:sldId id="867" r:id="rId183"/>
    <p:sldId id="868" r:id="rId184"/>
    <p:sldId id="869" r:id="rId185"/>
    <p:sldId id="870" r:id="rId186"/>
    <p:sldId id="871" r:id="rId187"/>
    <p:sldId id="917" r:id="rId188"/>
    <p:sldId id="1010" r:id="rId189"/>
    <p:sldId id="1011" r:id="rId190"/>
    <p:sldId id="915" r:id="rId191"/>
    <p:sldId id="994" r:id="rId192"/>
  </p:sldIdLst>
  <p:sldSz cx="9144000" cy="6858000" type="screen4x3"/>
  <p:notesSz cx="6858000" cy="9144000"/>
  <p:custDataLst>
    <p:tags r:id="rId194"/>
  </p:custData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36" userDrawn="1">
          <p15:clr>
            <a:srgbClr val="A4A3A4"/>
          </p15:clr>
        </p15:guide>
        <p15:guide id="3" orient="horz" pos="709" userDrawn="1">
          <p15:clr>
            <a:srgbClr val="A4A3A4"/>
          </p15:clr>
        </p15:guide>
        <p15:guide id="4" orient="horz" pos="436" userDrawn="1">
          <p15:clr>
            <a:srgbClr val="A4A3A4"/>
          </p15:clr>
        </p15:guide>
        <p15:guide id="5" orient="horz" pos="3838" userDrawn="1">
          <p15:clr>
            <a:srgbClr val="A4A3A4"/>
          </p15:clr>
        </p15:guide>
        <p15:guide id="6" pos="385" userDrawn="1">
          <p15:clr>
            <a:srgbClr val="A4A3A4"/>
          </p15:clr>
        </p15:guide>
        <p15:guide id="7" orient="horz" pos="1162" userDrawn="1">
          <p15:clr>
            <a:srgbClr val="A4A3A4"/>
          </p15:clr>
        </p15:guide>
        <p15:guide id="8" pos="483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73737"/>
    <a:srgbClr val="416F2E"/>
    <a:srgbClr val="28506A"/>
    <a:srgbClr val="C0504D"/>
    <a:srgbClr val="1F788D"/>
    <a:srgbClr val="54748B"/>
    <a:srgbClr val="DD837B"/>
    <a:srgbClr val="97BB87"/>
    <a:srgbClr val="5E5E5E"/>
    <a:srgbClr val="BC40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3608" autoAdjust="0"/>
    <p:restoredTop sz="94771" autoAdjust="0"/>
  </p:normalViewPr>
  <p:slideViewPr>
    <p:cSldViewPr>
      <p:cViewPr varScale="1">
        <p:scale>
          <a:sx n="66" d="100"/>
          <a:sy n="66" d="100"/>
        </p:scale>
        <p:origin x="904" y="32"/>
      </p:cViewPr>
      <p:guideLst>
        <p:guide pos="336"/>
        <p:guide orient="horz" pos="709"/>
        <p:guide orient="horz" pos="436"/>
        <p:guide orient="horz" pos="3838"/>
        <p:guide pos="385"/>
        <p:guide orient="horz" pos="1162"/>
        <p:guide pos="483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notesMaster" Target="notesMasters/notesMaster1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tags" Target="tags/tag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presProps" Target="presProps.xml"/><Relationship Id="rId190" Type="http://schemas.openxmlformats.org/officeDocument/2006/relationships/slide" Target="slides/slide189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viewProps" Target="viewProps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theme" Target="theme/theme1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tableStyles" Target="tableStyles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B1F41B-5C57-436C-90E6-D46C969112ED}" type="datetimeFigureOut">
              <a:rPr lang="ru-RU" smtClean="0"/>
              <a:t>21.10.2020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3B4C3B-A507-4AC6-8C55-FDBC06173CE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099461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690269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856719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494701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65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846852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024559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05985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68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611235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76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609419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882521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78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8574463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79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471703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760793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80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018021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6843475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2509739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270664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1205582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6865046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1942851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279466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1790838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524451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400719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51352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3862598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144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9768980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147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8030373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148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2568021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149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0376775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150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5621026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9779851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2026308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53591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004026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082987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69085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3489153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4808022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793308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8219402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1264739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0922955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186040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646281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8266877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048267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078873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6600649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9686165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9158086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981774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6150113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1527134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9776181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882323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21928209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2635414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891432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41542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873223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35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286088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3CA53-AE35-48B9-8B85-77295771D8C3}" type="datetimeFigureOut">
              <a:rPr lang="ru-RU" smtClean="0"/>
              <a:pPr/>
              <a:t>21.10.2020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FF65C-B071-417A-8D04-EB1372780206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1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3CA53-AE35-48B9-8B85-77295771D8C3}" type="datetimeFigureOut">
              <a:rPr lang="ru-RU" smtClean="0"/>
              <a:pPr/>
              <a:t>21.10.2020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FF65C-B071-417A-8D04-EB1372780206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1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3CA53-AE35-48B9-8B85-77295771D8C3}" type="datetimeFigureOut">
              <a:rPr lang="ru-RU" smtClean="0"/>
              <a:pPr/>
              <a:t>21.10.2020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FF65C-B071-417A-8D04-EB1372780206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1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3CA53-AE35-48B9-8B85-77295771D8C3}" type="datetimeFigureOut">
              <a:rPr lang="ru-RU" smtClean="0"/>
              <a:pPr/>
              <a:t>21.10.2020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FF65C-B071-417A-8D04-EB1372780206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1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3CA53-AE35-48B9-8B85-77295771D8C3}" type="datetimeFigureOut">
              <a:rPr lang="ru-RU" smtClean="0"/>
              <a:pPr/>
              <a:t>21.10.2020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FF65C-B071-417A-8D04-EB1372780206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1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3CA53-AE35-48B9-8B85-77295771D8C3}" type="datetimeFigureOut">
              <a:rPr lang="ru-RU" smtClean="0"/>
              <a:pPr/>
              <a:t>21.10.2020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FF65C-B071-417A-8D04-EB1372780206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1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3CA53-AE35-48B9-8B85-77295771D8C3}" type="datetimeFigureOut">
              <a:rPr lang="ru-RU" smtClean="0"/>
              <a:pPr/>
              <a:t>21.10.2020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FF65C-B071-417A-8D04-EB1372780206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1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3CA53-AE35-48B9-8B85-77295771D8C3}" type="datetimeFigureOut">
              <a:rPr lang="ru-RU" smtClean="0"/>
              <a:pPr/>
              <a:t>21.10.2020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FF65C-B071-417A-8D04-EB1372780206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1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3CA53-AE35-48B9-8B85-77295771D8C3}" type="datetimeFigureOut">
              <a:rPr lang="ru-RU" smtClean="0"/>
              <a:pPr/>
              <a:t>21.10.2020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FF65C-B071-417A-8D04-EB1372780206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1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3CA53-AE35-48B9-8B85-77295771D8C3}" type="datetimeFigureOut">
              <a:rPr lang="ru-RU" smtClean="0"/>
              <a:pPr/>
              <a:t>21.10.2020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FF65C-B071-417A-8D04-EB1372780206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1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3CA53-AE35-48B9-8B85-77295771D8C3}" type="datetimeFigureOut">
              <a:rPr lang="ru-RU" smtClean="0"/>
              <a:pPr/>
              <a:t>21.10.2020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FF65C-B071-417A-8D04-EB1372780206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1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audio" Target="../media/audio1.wav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audio" Target="../media/audio1.wav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83CA53-AE35-48B9-8B85-77295771D8C3}" type="datetimeFigureOut">
              <a:rPr lang="ru-RU" smtClean="0"/>
              <a:pPr/>
              <a:t>21.10.2020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CFF65C-B071-417A-8D04-EB1372780206}" type="slidenum">
              <a:rPr lang="ru-RU" smtClean="0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13" name="applause.wav"/>
          </p:stSnd>
        </p:sndAc>
      </p:transition>
    </mc:Choice>
    <mc:Fallback xmlns="">
      <p:transition spd="slow">
        <p:sndAc>
          <p:stSnd>
            <p:snd r:embed="rId15" name="applause.wav"/>
          </p:stSnd>
        </p:sndAc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audio" Target="../media/audio1.wav"/><Relationship Id="rId5" Type="http://schemas.openxmlformats.org/officeDocument/2006/relationships/image" Target="../media/image9.png"/><Relationship Id="rId4" Type="http://schemas.openxmlformats.org/officeDocument/2006/relationships/image" Target="../media/image2.tiff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5" Type="http://schemas.openxmlformats.org/officeDocument/2006/relationships/audio" Target="../media/audio1.wav"/><Relationship Id="rId4" Type="http://schemas.openxmlformats.org/officeDocument/2006/relationships/image" Target="../media/image9.tiff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0.png"/><Relationship Id="rId7" Type="http://schemas.openxmlformats.org/officeDocument/2006/relationships/image" Target="../media/image660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0.png"/><Relationship Id="rId11" Type="http://schemas.openxmlformats.org/officeDocument/2006/relationships/audio" Target="../media/audio1.wav"/><Relationship Id="rId5" Type="http://schemas.openxmlformats.org/officeDocument/2006/relationships/image" Target="../media/image1090.png"/><Relationship Id="rId10" Type="http://schemas.openxmlformats.org/officeDocument/2006/relationships/image" Target="../media/image117.png"/><Relationship Id="rId4" Type="http://schemas.openxmlformats.org/officeDocument/2006/relationships/image" Target="../media/image1080.png"/><Relationship Id="rId9" Type="http://schemas.openxmlformats.org/officeDocument/2006/relationships/image" Target="../media/image680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audio" Target="../media/audio1.wav"/><Relationship Id="rId4" Type="http://schemas.openxmlformats.org/officeDocument/2006/relationships/image" Target="../media/image1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audio" Target="../media/audio1.wav"/><Relationship Id="rId5" Type="http://schemas.openxmlformats.org/officeDocument/2006/relationships/image" Target="../media/image9.png"/><Relationship Id="rId4" Type="http://schemas.openxmlformats.org/officeDocument/2006/relationships/image" Target="../media/image2.tiff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wav"/><Relationship Id="rId3" Type="http://schemas.openxmlformats.org/officeDocument/2006/relationships/image" Target="../media/image119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7.png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wav"/><Relationship Id="rId3" Type="http://schemas.openxmlformats.org/officeDocument/2006/relationships/image" Target="../media/image119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7.png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5" Type="http://schemas.openxmlformats.org/officeDocument/2006/relationships/audio" Target="../media/audio1.wav"/><Relationship Id="rId4" Type="http://schemas.openxmlformats.org/officeDocument/2006/relationships/image" Target="../media/image123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audio" Target="../media/audio1.wav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audio" Target="../media/audio1.wav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audio" Target="../media/audio1.wav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7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3.png"/><Relationship Id="rId5" Type="http://schemas.openxmlformats.org/officeDocument/2006/relationships/image" Target="../media/image122.png"/><Relationship Id="rId4" Type="http://schemas.openxmlformats.org/officeDocument/2006/relationships/image" Target="../media/image124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7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3.png"/><Relationship Id="rId5" Type="http://schemas.openxmlformats.org/officeDocument/2006/relationships/image" Target="../media/image122.png"/><Relationship Id="rId4" Type="http://schemas.openxmlformats.org/officeDocument/2006/relationships/image" Target="../media/image124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audio" Target="../media/audio1.wav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audio" Target="../media/audio1.wav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7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2.tiff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audio" Target="../media/audio1.wav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7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3.png"/><Relationship Id="rId5" Type="http://schemas.openxmlformats.org/officeDocument/2006/relationships/image" Target="../media/image122.png"/><Relationship Id="rId4" Type="http://schemas.openxmlformats.org/officeDocument/2006/relationships/image" Target="../media/image126.png"/></Relationships>
</file>

<file path=ppt/slides/_rels/slide122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wav"/><Relationship Id="rId3" Type="http://schemas.openxmlformats.org/officeDocument/2006/relationships/image" Target="../media/image127.png"/><Relationship Id="rId7" Type="http://schemas.openxmlformats.org/officeDocument/2006/relationships/image" Target="../media/image123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2.png"/><Relationship Id="rId5" Type="http://schemas.openxmlformats.org/officeDocument/2006/relationships/image" Target="../media/image126.png"/><Relationship Id="rId4" Type="http://schemas.openxmlformats.org/officeDocument/2006/relationships/image" Target="../media/image1250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audio" Target="../media/audio1.wav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audio" Target="../media/audio1.wav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audio" Target="../media/audio1.wav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7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3.png"/><Relationship Id="rId5" Type="http://schemas.openxmlformats.org/officeDocument/2006/relationships/image" Target="../media/image122.png"/><Relationship Id="rId4" Type="http://schemas.openxmlformats.org/officeDocument/2006/relationships/image" Target="../media/image126.png"/></Relationships>
</file>

<file path=ppt/slides/_rels/slide127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wav"/><Relationship Id="rId3" Type="http://schemas.openxmlformats.org/officeDocument/2006/relationships/image" Target="../media/image128.png"/><Relationship Id="rId7" Type="http://schemas.openxmlformats.org/officeDocument/2006/relationships/image" Target="../media/image123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2.png"/><Relationship Id="rId5" Type="http://schemas.openxmlformats.org/officeDocument/2006/relationships/image" Target="../media/image126.png"/><Relationship Id="rId4" Type="http://schemas.openxmlformats.org/officeDocument/2006/relationships/image" Target="../media/image129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7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9.png"/><Relationship Id="rId4" Type="http://schemas.openxmlformats.org/officeDocument/2006/relationships/image" Target="../media/image2.tiff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5" Type="http://schemas.openxmlformats.org/officeDocument/2006/relationships/audio" Target="../media/audio1.wav"/><Relationship Id="rId4" Type="http://schemas.openxmlformats.org/officeDocument/2006/relationships/image" Target="../media/image130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5" Type="http://schemas.openxmlformats.org/officeDocument/2006/relationships/audio" Target="../media/audio1.wav"/><Relationship Id="rId4" Type="http://schemas.openxmlformats.org/officeDocument/2006/relationships/image" Target="../media/image133.png"/></Relationships>
</file>

<file path=ppt/slides/_rels/slide1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3" Type="http://schemas.openxmlformats.org/officeDocument/2006/relationships/image" Target="../media/image135.png"/><Relationship Id="rId7" Type="http://schemas.openxmlformats.org/officeDocument/2006/relationships/image" Target="../media/image139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8.png"/><Relationship Id="rId11" Type="http://schemas.openxmlformats.org/officeDocument/2006/relationships/audio" Target="../media/audio1.wav"/><Relationship Id="rId5" Type="http://schemas.openxmlformats.org/officeDocument/2006/relationships/image" Target="../media/image137.png"/><Relationship Id="rId10" Type="http://schemas.openxmlformats.org/officeDocument/2006/relationships/image" Target="../media/image142.png"/><Relationship Id="rId4" Type="http://schemas.openxmlformats.org/officeDocument/2006/relationships/image" Target="../media/image136.png"/><Relationship Id="rId9" Type="http://schemas.openxmlformats.org/officeDocument/2006/relationships/image" Target="../media/image141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5" Type="http://schemas.openxmlformats.org/officeDocument/2006/relationships/audio" Target="../media/audio1.wav"/><Relationship Id="rId4" Type="http://schemas.openxmlformats.org/officeDocument/2006/relationships/image" Target="../media/image144.pn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5" Type="http://schemas.openxmlformats.org/officeDocument/2006/relationships/audio" Target="../media/audio1.wav"/><Relationship Id="rId4" Type="http://schemas.openxmlformats.org/officeDocument/2006/relationships/image" Target="../media/image144.pn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7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6.png"/><Relationship Id="rId5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slides/_rels/slide138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wav"/><Relationship Id="rId3" Type="http://schemas.openxmlformats.org/officeDocument/2006/relationships/image" Target="../media/image143.png"/><Relationship Id="rId7" Type="http://schemas.openxmlformats.org/officeDocument/2006/relationships/image" Target="../media/image146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5.png"/><Relationship Id="rId5" Type="http://schemas.openxmlformats.org/officeDocument/2006/relationships/image" Target="../media/image147.png"/><Relationship Id="rId4" Type="http://schemas.openxmlformats.org/officeDocument/2006/relationships/image" Target="../media/image144.pn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5" Type="http://schemas.openxmlformats.org/officeDocument/2006/relationships/audio" Target="../media/audio1.wav"/><Relationship Id="rId4" Type="http://schemas.openxmlformats.org/officeDocument/2006/relationships/image" Target="../media/image14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7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1.png"/><Relationship Id="rId5" Type="http://schemas.openxmlformats.org/officeDocument/2006/relationships/image" Target="../media/image150.png"/><Relationship Id="rId4" Type="http://schemas.openxmlformats.org/officeDocument/2006/relationships/image" Target="../media/image149.png"/></Relationships>
</file>

<file path=ppt/slides/_rels/slide1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png"/><Relationship Id="rId3" Type="http://schemas.openxmlformats.org/officeDocument/2006/relationships/image" Target="../media/image148.png"/><Relationship Id="rId7" Type="http://schemas.openxmlformats.org/officeDocument/2006/relationships/image" Target="../media/image152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1.png"/><Relationship Id="rId5" Type="http://schemas.openxmlformats.org/officeDocument/2006/relationships/image" Target="../media/image150.png"/><Relationship Id="rId4" Type="http://schemas.openxmlformats.org/officeDocument/2006/relationships/image" Target="../media/image149.png"/><Relationship Id="rId9" Type="http://schemas.openxmlformats.org/officeDocument/2006/relationships/audio" Target="../media/audio1.wav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image" Target="../media/image156.png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image" Target="../media/image157.png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image" Target="../media/image15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1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3.png"/><Relationship Id="rId3" Type="http://schemas.openxmlformats.org/officeDocument/2006/relationships/audio" Target="../media/audio1.wav"/><Relationship Id="rId7" Type="http://schemas.openxmlformats.org/officeDocument/2006/relationships/image" Target="../media/image16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1.png"/><Relationship Id="rId5" Type="http://schemas.openxmlformats.org/officeDocument/2006/relationships/image" Target="../media/image160.png"/><Relationship Id="rId4" Type="http://schemas.openxmlformats.org/officeDocument/2006/relationships/image" Target="../media/image11.tiff"/><Relationship Id="rId9" Type="http://schemas.openxmlformats.org/officeDocument/2006/relationships/audio" Target="../media/audio1.wav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audio" Target="../media/audio1.wav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audio" Target="../media/audio1.wav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5" Type="http://schemas.openxmlformats.org/officeDocument/2006/relationships/audio" Target="../media/audio1.wav"/><Relationship Id="rId4" Type="http://schemas.openxmlformats.org/officeDocument/2006/relationships/image" Target="../media/image86.png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audio" Target="../media/audio1.wav"/><Relationship Id="rId5" Type="http://schemas.openxmlformats.org/officeDocument/2006/relationships/image" Target="../media/image86.png"/><Relationship Id="rId4" Type="http://schemas.openxmlformats.org/officeDocument/2006/relationships/image" Target="../media/image165.png"/></Relationships>
</file>

<file path=ppt/slides/_rels/slide155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wav"/><Relationship Id="rId3" Type="http://schemas.openxmlformats.org/officeDocument/2006/relationships/audio" Target="../media/audio1.wav"/><Relationship Id="rId7" Type="http://schemas.openxmlformats.org/officeDocument/2006/relationships/image" Target="../media/image8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7.png"/><Relationship Id="rId5" Type="http://schemas.openxmlformats.org/officeDocument/2006/relationships/image" Target="../media/image165.png"/><Relationship Id="rId4" Type="http://schemas.openxmlformats.org/officeDocument/2006/relationships/image" Target="../media/image166.png"/></Relationships>
</file>

<file path=ppt/slides/_rels/slide1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3" Type="http://schemas.openxmlformats.org/officeDocument/2006/relationships/audio" Target="../media/audio1.wav"/><Relationship Id="rId7" Type="http://schemas.openxmlformats.org/officeDocument/2006/relationships/image" Target="../media/image16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8.png"/><Relationship Id="rId10" Type="http://schemas.openxmlformats.org/officeDocument/2006/relationships/audio" Target="../media/audio1.wav"/><Relationship Id="rId4" Type="http://schemas.openxmlformats.org/officeDocument/2006/relationships/image" Target="../media/image165.png"/><Relationship Id="rId9" Type="http://schemas.openxmlformats.org/officeDocument/2006/relationships/image" Target="../media/image86.png"/></Relationships>
</file>

<file path=ppt/slides/_rels/slide1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2.png"/><Relationship Id="rId3" Type="http://schemas.openxmlformats.org/officeDocument/2006/relationships/audio" Target="../media/audio1.wav"/><Relationship Id="rId7" Type="http://schemas.openxmlformats.org/officeDocument/2006/relationships/image" Target="../media/image16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0.png"/><Relationship Id="rId10" Type="http://schemas.openxmlformats.org/officeDocument/2006/relationships/audio" Target="../media/audio1.wav"/><Relationship Id="rId4" Type="http://schemas.openxmlformats.org/officeDocument/2006/relationships/image" Target="../media/image171.png"/><Relationship Id="rId9" Type="http://schemas.openxmlformats.org/officeDocument/2006/relationships/image" Target="../media/image86.png"/></Relationships>
</file>

<file path=ppt/slides/_rels/slide1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png"/><Relationship Id="rId3" Type="http://schemas.openxmlformats.org/officeDocument/2006/relationships/audio" Target="../media/audio1.wav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3.png"/><Relationship Id="rId11" Type="http://schemas.openxmlformats.org/officeDocument/2006/relationships/audio" Target="../media/audio1.wav"/><Relationship Id="rId5" Type="http://schemas.openxmlformats.org/officeDocument/2006/relationships/image" Target="../media/image170.png"/><Relationship Id="rId10" Type="http://schemas.openxmlformats.org/officeDocument/2006/relationships/image" Target="../media/image86.png"/><Relationship Id="rId4" Type="http://schemas.openxmlformats.org/officeDocument/2006/relationships/image" Target="../media/image171.png"/><Relationship Id="rId9" Type="http://schemas.openxmlformats.org/officeDocument/2006/relationships/image" Target="../media/image172.png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audio" Target="../media/audio1.wav"/><Relationship Id="rId5" Type="http://schemas.openxmlformats.org/officeDocument/2006/relationships/image" Target="../media/image175.png"/><Relationship Id="rId4" Type="http://schemas.openxmlformats.org/officeDocument/2006/relationships/image" Target="../media/image17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audio" Target="../media/audio1.wav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5.png"/><Relationship Id="rId5" Type="http://schemas.openxmlformats.org/officeDocument/2006/relationships/image" Target="../media/image174.png"/><Relationship Id="rId4" Type="http://schemas.openxmlformats.org/officeDocument/2006/relationships/image" Target="../media/image12.tiff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audio" Target="../media/audio1.wav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7.png"/><Relationship Id="rId5" Type="http://schemas.openxmlformats.org/officeDocument/2006/relationships/image" Target="../media/image175.png"/><Relationship Id="rId4" Type="http://schemas.openxmlformats.org/officeDocument/2006/relationships/image" Target="../media/image174.png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audio" Target="../media/audio1.wav"/><Relationship Id="rId5" Type="http://schemas.openxmlformats.org/officeDocument/2006/relationships/image" Target="../media/image179.png"/><Relationship Id="rId4" Type="http://schemas.openxmlformats.org/officeDocument/2006/relationships/image" Target="../media/image178.png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audio" Target="../media/audio1.wav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9.png"/><Relationship Id="rId5" Type="http://schemas.openxmlformats.org/officeDocument/2006/relationships/image" Target="../media/image180.png"/><Relationship Id="rId4" Type="http://schemas.openxmlformats.org/officeDocument/2006/relationships/image" Target="../media/image178.png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audio" Target="../media/audio1.wav"/><Relationship Id="rId5" Type="http://schemas.openxmlformats.org/officeDocument/2006/relationships/image" Target="../media/image179.png"/><Relationship Id="rId4" Type="http://schemas.openxmlformats.org/officeDocument/2006/relationships/image" Target="../media/image181.png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audio" Target="../media/audio1.wav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9.png"/><Relationship Id="rId5" Type="http://schemas.openxmlformats.org/officeDocument/2006/relationships/image" Target="../media/image181.png"/><Relationship Id="rId4" Type="http://schemas.openxmlformats.org/officeDocument/2006/relationships/image" Target="../media/image182.png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audio" Target="../media/audio1.wav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9.png"/><Relationship Id="rId5" Type="http://schemas.openxmlformats.org/officeDocument/2006/relationships/image" Target="../media/image181.png"/><Relationship Id="rId4" Type="http://schemas.openxmlformats.org/officeDocument/2006/relationships/image" Target="../media/image183.png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audio" Target="../media/audio1.wav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9.png"/><Relationship Id="rId5" Type="http://schemas.openxmlformats.org/officeDocument/2006/relationships/image" Target="../media/image181.png"/><Relationship Id="rId4" Type="http://schemas.openxmlformats.org/officeDocument/2006/relationships/image" Target="../media/image184.png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audio" Target="../media/audio1.wav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9.png"/><Relationship Id="rId5" Type="http://schemas.openxmlformats.org/officeDocument/2006/relationships/image" Target="../media/image181.png"/><Relationship Id="rId4" Type="http://schemas.openxmlformats.org/officeDocument/2006/relationships/image" Target="../media/image185.png"/></Relationships>
</file>

<file path=ppt/slides/_rels/slide169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wav"/><Relationship Id="rId3" Type="http://schemas.openxmlformats.org/officeDocument/2006/relationships/audio" Target="../media/audio1.wav"/><Relationship Id="rId7" Type="http://schemas.openxmlformats.org/officeDocument/2006/relationships/image" Target="../media/image179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1.png"/><Relationship Id="rId5" Type="http://schemas.openxmlformats.org/officeDocument/2006/relationships/image" Target="../media/image185.png"/><Relationship Id="rId4" Type="http://schemas.openxmlformats.org/officeDocument/2006/relationships/image" Target="../media/image18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5" Type="http://schemas.openxmlformats.org/officeDocument/2006/relationships/audio" Target="../media/audio1.wav"/><Relationship Id="rId4" Type="http://schemas.openxmlformats.org/officeDocument/2006/relationships/image" Target="../media/image103.png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audio" Target="../media/audio1.wav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png"/><Relationship Id="rId5" Type="http://schemas.openxmlformats.org/officeDocument/2006/relationships/image" Target="../media/image189.png"/><Relationship Id="rId4" Type="http://schemas.openxmlformats.org/officeDocument/2006/relationships/image" Target="../media/image188.png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6" Type="http://schemas.openxmlformats.org/officeDocument/2006/relationships/audio" Target="../media/audio1.wav"/><Relationship Id="rId5" Type="http://schemas.openxmlformats.org/officeDocument/2006/relationships/image" Target="../media/image190.png"/><Relationship Id="rId4" Type="http://schemas.openxmlformats.org/officeDocument/2006/relationships/image" Target="../media/image113.png"/></Relationships>
</file>

<file path=ppt/slides/_rels/slide173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wav"/><Relationship Id="rId3" Type="http://schemas.openxmlformats.org/officeDocument/2006/relationships/audio" Target="../media/audio1.wav"/><Relationship Id="rId7" Type="http://schemas.openxmlformats.org/officeDocument/2006/relationships/image" Target="../media/image1870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60.png"/><Relationship Id="rId5" Type="http://schemas.openxmlformats.org/officeDocument/2006/relationships/image" Target="../media/image190.png"/><Relationship Id="rId4" Type="http://schemas.openxmlformats.org/officeDocument/2006/relationships/image" Target="../media/image113.png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5" Type="http://schemas.openxmlformats.org/officeDocument/2006/relationships/audio" Target="../media/audio1.wav"/><Relationship Id="rId4" Type="http://schemas.openxmlformats.org/officeDocument/2006/relationships/image" Target="../media/image192.png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audio" Target="../media/audio1.wav"/><Relationship Id="rId5" Type="http://schemas.openxmlformats.org/officeDocument/2006/relationships/image" Target="../media/image192.png"/><Relationship Id="rId4" Type="http://schemas.openxmlformats.org/officeDocument/2006/relationships/image" Target="../media/image191.png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audio" Target="../media/audio1.wav"/><Relationship Id="rId5" Type="http://schemas.openxmlformats.org/officeDocument/2006/relationships/image" Target="../media/image192.png"/><Relationship Id="rId4" Type="http://schemas.openxmlformats.org/officeDocument/2006/relationships/image" Target="../media/image19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180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wav"/><Relationship Id="rId3" Type="http://schemas.openxmlformats.org/officeDocument/2006/relationships/image" Target="../media/image194.png"/><Relationship Id="rId7" Type="http://schemas.openxmlformats.org/officeDocument/2006/relationships/image" Target="../media/image192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1.png"/><Relationship Id="rId5" Type="http://schemas.openxmlformats.org/officeDocument/2006/relationships/image" Target="../media/image193.png"/><Relationship Id="rId4" Type="http://schemas.openxmlformats.org/officeDocument/2006/relationships/image" Target="../media/image195.png"/></Relationships>
</file>

<file path=ppt/slides/_rels/slide1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2.png"/><Relationship Id="rId3" Type="http://schemas.openxmlformats.org/officeDocument/2006/relationships/image" Target="../media/image194.png"/><Relationship Id="rId7" Type="http://schemas.openxmlformats.org/officeDocument/2006/relationships/image" Target="../media/image191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3.png"/><Relationship Id="rId5" Type="http://schemas.openxmlformats.org/officeDocument/2006/relationships/image" Target="../media/image196.png"/><Relationship Id="rId4" Type="http://schemas.openxmlformats.org/officeDocument/2006/relationships/image" Target="../media/image195.png"/><Relationship Id="rId9" Type="http://schemas.openxmlformats.org/officeDocument/2006/relationships/audio" Target="../media/audio1.wav"/></Relationships>
</file>

<file path=ppt/slides/_rels/slide1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1.png"/><Relationship Id="rId3" Type="http://schemas.openxmlformats.org/officeDocument/2006/relationships/image" Target="../media/image194.png"/><Relationship Id="rId7" Type="http://schemas.openxmlformats.org/officeDocument/2006/relationships/image" Target="../media/image193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7.png"/><Relationship Id="rId5" Type="http://schemas.openxmlformats.org/officeDocument/2006/relationships/image" Target="../media/image196.png"/><Relationship Id="rId10" Type="http://schemas.openxmlformats.org/officeDocument/2006/relationships/audio" Target="../media/audio1.wav"/><Relationship Id="rId4" Type="http://schemas.openxmlformats.org/officeDocument/2006/relationships/image" Target="../media/image195.png"/><Relationship Id="rId9" Type="http://schemas.openxmlformats.org/officeDocument/2006/relationships/image" Target="../media/image192.png"/></Relationships>
</file>

<file path=ppt/slides/_rels/slide1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3.png"/><Relationship Id="rId3" Type="http://schemas.openxmlformats.org/officeDocument/2006/relationships/image" Target="../media/image194.png"/><Relationship Id="rId7" Type="http://schemas.openxmlformats.org/officeDocument/2006/relationships/image" Target="../media/image197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8.png"/><Relationship Id="rId11" Type="http://schemas.openxmlformats.org/officeDocument/2006/relationships/audio" Target="../media/audio1.wav"/><Relationship Id="rId5" Type="http://schemas.openxmlformats.org/officeDocument/2006/relationships/image" Target="../media/image196.png"/><Relationship Id="rId10" Type="http://schemas.openxmlformats.org/officeDocument/2006/relationships/image" Target="../media/image192.png"/><Relationship Id="rId4" Type="http://schemas.openxmlformats.org/officeDocument/2006/relationships/image" Target="../media/image195.png"/><Relationship Id="rId9" Type="http://schemas.openxmlformats.org/officeDocument/2006/relationships/image" Target="../media/image191.png"/></Relationships>
</file>

<file path=ppt/slides/_rels/slide1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7.png"/><Relationship Id="rId3" Type="http://schemas.openxmlformats.org/officeDocument/2006/relationships/image" Target="../media/image199.png"/><Relationship Id="rId7" Type="http://schemas.openxmlformats.org/officeDocument/2006/relationships/image" Target="../media/image198.png"/><Relationship Id="rId12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6.png"/><Relationship Id="rId11" Type="http://schemas.openxmlformats.org/officeDocument/2006/relationships/image" Target="../media/image192.png"/><Relationship Id="rId5" Type="http://schemas.openxmlformats.org/officeDocument/2006/relationships/image" Target="../media/image195.png"/><Relationship Id="rId10" Type="http://schemas.openxmlformats.org/officeDocument/2006/relationships/image" Target="../media/image191.png"/><Relationship Id="rId4" Type="http://schemas.openxmlformats.org/officeDocument/2006/relationships/image" Target="../media/image194.png"/><Relationship Id="rId9" Type="http://schemas.openxmlformats.org/officeDocument/2006/relationships/image" Target="../media/image193.png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audio" Target="../media/audio1.wav"/><Relationship Id="rId5" Type="http://schemas.openxmlformats.org/officeDocument/2006/relationships/image" Target="../media/image200.png"/><Relationship Id="rId4" Type="http://schemas.openxmlformats.org/officeDocument/2006/relationships/image" Target="../media/image192.png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7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0.png"/><Relationship Id="rId5" Type="http://schemas.openxmlformats.org/officeDocument/2006/relationships/image" Target="../media/image192.png"/><Relationship Id="rId4" Type="http://schemas.openxmlformats.org/officeDocument/2006/relationships/image" Target="../media/image191.png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5" Type="http://schemas.openxmlformats.org/officeDocument/2006/relationships/audio" Target="../media/audio1.wav"/><Relationship Id="rId4" Type="http://schemas.openxmlformats.org/officeDocument/2006/relationships/image" Target="../media/image1130.png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6" Type="http://schemas.openxmlformats.org/officeDocument/2006/relationships/audio" Target="../media/audio1.wav"/><Relationship Id="rId5" Type="http://schemas.openxmlformats.org/officeDocument/2006/relationships/image" Target="../media/image203.png"/><Relationship Id="rId4" Type="http://schemas.openxmlformats.org/officeDocument/2006/relationships/image" Target="../media/image21.png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audio" Target="../media/audio1.wav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4.png"/><Relationship Id="rId5" Type="http://schemas.openxmlformats.org/officeDocument/2006/relationships/image" Target="../media/image203.png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audio" Target="../media/audio1.wav"/><Relationship Id="rId4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5" Type="http://schemas.openxmlformats.org/officeDocument/2006/relationships/audio" Target="../media/audio1.wav"/><Relationship Id="rId4" Type="http://schemas.openxmlformats.org/officeDocument/2006/relationships/image" Target="../media/image2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audio" Target="../media/audio1.wav"/><Relationship Id="rId5" Type="http://schemas.openxmlformats.org/officeDocument/2006/relationships/image" Target="../media/image23.png"/><Relationship Id="rId4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3.png"/><Relationship Id="rId4" Type="http://schemas.openxmlformats.org/officeDocument/2006/relationships/image" Target="../media/image24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wav"/><Relationship Id="rId3" Type="http://schemas.openxmlformats.org/officeDocument/2006/relationships/image" Target="../media/image22.png"/><Relationship Id="rId7" Type="http://schemas.openxmlformats.org/officeDocument/2006/relationships/image" Target="../media/image25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3.png"/><Relationship Id="rId4" Type="http://schemas.openxmlformats.org/officeDocument/2006/relationships/image" Target="../media/image2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audio" Target="../media/audio1.wav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audio" Target="../media/audio1.wav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audio" Target="../media/audio1.wav"/><Relationship Id="rId7" Type="http://schemas.openxmlformats.org/officeDocument/2006/relationships/image" Target="../media/image7.png"/><Relationship Id="rId12" Type="http://schemas.openxmlformats.org/officeDocument/2006/relationships/audio" Target="../media/audio1.wav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11" Type="http://schemas.openxmlformats.org/officeDocument/2006/relationships/image" Target="../media/image6.png"/><Relationship Id="rId10" Type="http://schemas.openxmlformats.org/officeDocument/2006/relationships/image" Target="../media/image4.png"/><Relationship Id="rId9" Type="http://schemas.openxmlformats.org/officeDocument/2006/relationships/image" Target="../media/image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9.png"/><Relationship Id="rId7" Type="http://schemas.openxmlformats.org/officeDocument/2006/relationships/image" Target="../media/image32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audio" Target="../media/audio1.wav"/><Relationship Id="rId5" Type="http://schemas.openxmlformats.org/officeDocument/2006/relationships/image" Target="../media/image30.png"/><Relationship Id="rId4" Type="http://schemas.openxmlformats.org/officeDocument/2006/relationships/image" Target="../media/image28.png"/><Relationship Id="rId9" Type="http://schemas.openxmlformats.org/officeDocument/2006/relationships/image" Target="../media/image3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5" Type="http://schemas.openxmlformats.org/officeDocument/2006/relationships/audio" Target="../media/audio1.wav"/><Relationship Id="rId4" Type="http://schemas.openxmlformats.org/officeDocument/2006/relationships/image" Target="../media/image18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audio" Target="../media/audio1.wav"/><Relationship Id="rId5" Type="http://schemas.openxmlformats.org/officeDocument/2006/relationships/image" Target="../media/image187.png"/><Relationship Id="rId4" Type="http://schemas.openxmlformats.org/officeDocument/2006/relationships/image" Target="../media/image3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5" Type="http://schemas.openxmlformats.org/officeDocument/2006/relationships/audio" Target="../media/audio1.wav"/><Relationship Id="rId4" Type="http://schemas.openxmlformats.org/officeDocument/2006/relationships/image" Target="../media/image3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audio" Target="../media/audio1.wav"/><Relationship Id="rId5" Type="http://schemas.openxmlformats.org/officeDocument/2006/relationships/image" Target="../media/image40.png"/><Relationship Id="rId4" Type="http://schemas.openxmlformats.org/officeDocument/2006/relationships/image" Target="../media/image3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5" Type="http://schemas.openxmlformats.org/officeDocument/2006/relationships/audio" Target="../media/audio1.wav"/><Relationship Id="rId4" Type="http://schemas.openxmlformats.org/officeDocument/2006/relationships/image" Target="../media/image4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audio" Target="../media/audio1.wav"/><Relationship Id="rId5" Type="http://schemas.openxmlformats.org/officeDocument/2006/relationships/image" Target="../media/image43.png"/><Relationship Id="rId4" Type="http://schemas.openxmlformats.org/officeDocument/2006/relationships/image" Target="../media/image4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audio" Target="../media/audio1.wav"/><Relationship Id="rId5" Type="http://schemas.openxmlformats.org/officeDocument/2006/relationships/image" Target="../media/image43.png"/><Relationship Id="rId4" Type="http://schemas.openxmlformats.org/officeDocument/2006/relationships/image" Target="../media/image4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3.png"/><Relationship Id="rId4" Type="http://schemas.openxmlformats.org/officeDocument/2006/relationships/image" Target="../media/image45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wav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3.png"/><Relationship Id="rId4" Type="http://schemas.openxmlformats.org/officeDocument/2006/relationships/image" Target="../media/image47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2.png"/><Relationship Id="rId7" Type="http://schemas.openxmlformats.org/officeDocument/2006/relationships/image" Target="../media/image48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Relationship Id="rId9" Type="http://schemas.openxmlformats.org/officeDocument/2006/relationships/audio" Target="../media/audio1.wav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37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370.png"/><Relationship Id="rId4" Type="http://schemas.openxmlformats.org/officeDocument/2006/relationships/image" Target="../media/image5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5" Type="http://schemas.openxmlformats.org/officeDocument/2006/relationships/audio" Target="../media/audio1.wav"/><Relationship Id="rId4" Type="http://schemas.openxmlformats.org/officeDocument/2006/relationships/image" Target="../media/image5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audio" Target="../media/audio1.wav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audio" Target="../media/audio1.wav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5" Type="http://schemas.openxmlformats.org/officeDocument/2006/relationships/audio" Target="../media/audio1.wav"/><Relationship Id="rId4" Type="http://schemas.openxmlformats.org/officeDocument/2006/relationships/image" Target="../media/image56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5" Type="http://schemas.openxmlformats.org/officeDocument/2006/relationships/audio" Target="../media/audio1.wav"/><Relationship Id="rId4" Type="http://schemas.openxmlformats.org/officeDocument/2006/relationships/image" Target="../media/image56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audio" Target="../media/audio1.wav"/><Relationship Id="rId7" Type="http://schemas.openxmlformats.org/officeDocument/2006/relationships/image" Target="../media/image5.png"/><Relationship Id="rId12" Type="http://schemas.openxmlformats.org/officeDocument/2006/relationships/audio" Target="../media/audio1.wav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audio" Target="../media/audio1.wav"/><Relationship Id="rId7" Type="http://schemas.openxmlformats.org/officeDocument/2006/relationships/image" Target="../media/image6.png"/><Relationship Id="rId12" Type="http://schemas.openxmlformats.org/officeDocument/2006/relationships/audio" Target="../media/audio1.wav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audio" Target="../media/audio1.wav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audio" Target="../media/audio1.wav"/><Relationship Id="rId7" Type="http://schemas.openxmlformats.org/officeDocument/2006/relationships/image" Target="../media/image5.png"/><Relationship Id="rId12" Type="http://schemas.openxmlformats.org/officeDocument/2006/relationships/audio" Target="../media/audio1.wav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audio" Target="../media/audio1.wav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5" Type="http://schemas.openxmlformats.org/officeDocument/2006/relationships/audio" Target="../media/audio1.wav"/><Relationship Id="rId4" Type="http://schemas.openxmlformats.org/officeDocument/2006/relationships/image" Target="../media/image37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wav"/><Relationship Id="rId3" Type="http://schemas.openxmlformats.org/officeDocument/2006/relationships/image" Target="../media/image4.tiff"/><Relationship Id="rId7" Type="http://schemas.openxmlformats.org/officeDocument/2006/relationships/image" Target="../media/image37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5" Type="http://schemas.openxmlformats.org/officeDocument/2006/relationships/audio" Target="../media/audio1.wav"/><Relationship Id="rId4" Type="http://schemas.openxmlformats.org/officeDocument/2006/relationships/image" Target="../media/image4.tiff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audio" Target="../media/audio1.wav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wav"/><Relationship Id="rId3" Type="http://schemas.openxmlformats.org/officeDocument/2006/relationships/audio" Target="../media/audio1.wav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1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audio" Target="../media/audio1.wav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10" Type="http://schemas.openxmlformats.org/officeDocument/2006/relationships/audio" Target="../media/audio1.wav"/><Relationship Id="rId4" Type="http://schemas.openxmlformats.org/officeDocument/2006/relationships/image" Target="../media/image5.tiff"/><Relationship Id="rId9" Type="http://schemas.openxmlformats.org/officeDocument/2006/relationships/image" Target="../media/image80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audio" Target="../media/audio1.wav"/><Relationship Id="rId7" Type="http://schemas.openxmlformats.org/officeDocument/2006/relationships/image" Target="../media/image8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10" Type="http://schemas.openxmlformats.org/officeDocument/2006/relationships/audio" Target="../media/audio1.wav"/><Relationship Id="rId4" Type="http://schemas.openxmlformats.org/officeDocument/2006/relationships/image" Target="../media/image6.tiff"/><Relationship Id="rId9" Type="http://schemas.openxmlformats.org/officeDocument/2006/relationships/image" Target="../media/image6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audio" Target="../media/audio1.wav"/><Relationship Id="rId7" Type="http://schemas.openxmlformats.org/officeDocument/2006/relationships/image" Target="../media/image7.png"/><Relationship Id="rId12" Type="http://schemas.openxmlformats.org/officeDocument/2006/relationships/audio" Target="../media/audio1.wav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11" Type="http://schemas.openxmlformats.org/officeDocument/2006/relationships/image" Target="../media/image6.png"/><Relationship Id="rId10" Type="http://schemas.openxmlformats.org/officeDocument/2006/relationships/image" Target="../media/image4.png"/><Relationship Id="rId9" Type="http://schemas.openxmlformats.org/officeDocument/2006/relationships/image" Target="../media/image3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image" Target="../media/image87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audio" Target="../media/audio1.wav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audio" Target="../media/audio1.wav"/><Relationship Id="rId5" Type="http://schemas.openxmlformats.org/officeDocument/2006/relationships/image" Target="../media/image90.png"/><Relationship Id="rId4" Type="http://schemas.openxmlformats.org/officeDocument/2006/relationships/image" Target="../media/image91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audio" Target="../media/audio1.wav"/><Relationship Id="rId5" Type="http://schemas.openxmlformats.org/officeDocument/2006/relationships/image" Target="../media/image90.png"/><Relationship Id="rId4" Type="http://schemas.openxmlformats.org/officeDocument/2006/relationships/image" Target="../media/image92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wav"/><Relationship Id="rId3" Type="http://schemas.openxmlformats.org/officeDocument/2006/relationships/audio" Target="../media/audio1.wav"/><Relationship Id="rId7" Type="http://schemas.openxmlformats.org/officeDocument/2006/relationships/image" Target="../media/image9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audio" Target="../media/audio1.wav"/><Relationship Id="rId5" Type="http://schemas.openxmlformats.org/officeDocument/2006/relationships/image" Target="../media/image90.png"/><Relationship Id="rId4" Type="http://schemas.openxmlformats.org/officeDocument/2006/relationships/image" Target="../media/image95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audio" Target="../media/audio1.wav"/><Relationship Id="rId5" Type="http://schemas.openxmlformats.org/officeDocument/2006/relationships/image" Target="../media/image90.png"/><Relationship Id="rId4" Type="http://schemas.openxmlformats.org/officeDocument/2006/relationships/image" Target="../media/image96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audio" Target="../media/audio1.wav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audio" Target="../media/audio1.wav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98.png"/><Relationship Id="rId4" Type="http://schemas.openxmlformats.org/officeDocument/2006/relationships/image" Target="../media/image96.pn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wav"/><Relationship Id="rId3" Type="http://schemas.openxmlformats.org/officeDocument/2006/relationships/audio" Target="../media/audio1.wav"/><Relationship Id="rId7" Type="http://schemas.openxmlformats.org/officeDocument/2006/relationships/image" Target="../media/image9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audio" Target="../media/audio1.wav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102.png"/><Relationship Id="rId4" Type="http://schemas.openxmlformats.org/officeDocument/2006/relationships/image" Target="../media/image99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audio" Target="../media/audio1.wav"/><Relationship Id="rId5" Type="http://schemas.openxmlformats.org/officeDocument/2006/relationships/image" Target="../media/image90.png"/><Relationship Id="rId4" Type="http://schemas.openxmlformats.org/officeDocument/2006/relationships/image" Target="../media/image104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audio" Target="../media/audio1.wav"/><Relationship Id="rId5" Type="http://schemas.openxmlformats.org/officeDocument/2006/relationships/image" Target="../media/image90.png"/><Relationship Id="rId4" Type="http://schemas.openxmlformats.org/officeDocument/2006/relationships/image" Target="../media/image7.tiff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image" Target="../media/image106.png"/><Relationship Id="rId7" Type="http://schemas.openxmlformats.org/officeDocument/2006/relationships/image" Target="../media/image110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png"/><Relationship Id="rId11" Type="http://schemas.openxmlformats.org/officeDocument/2006/relationships/audio" Target="../media/audio1.wav"/><Relationship Id="rId5" Type="http://schemas.openxmlformats.org/officeDocument/2006/relationships/image" Target="../media/image108.png"/><Relationship Id="rId10" Type="http://schemas.openxmlformats.org/officeDocument/2006/relationships/image" Target="../media/image8.tiff"/><Relationship Id="rId4" Type="http://schemas.openxmlformats.org/officeDocument/2006/relationships/image" Target="../media/image107.png"/><Relationship Id="rId9" Type="http://schemas.openxmlformats.org/officeDocument/2006/relationships/image" Target="../media/image112.png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image" Target="../media/image106.png"/><Relationship Id="rId7" Type="http://schemas.openxmlformats.org/officeDocument/2006/relationships/image" Target="../media/image110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png"/><Relationship Id="rId11" Type="http://schemas.openxmlformats.org/officeDocument/2006/relationships/audio" Target="../media/audio1.wav"/><Relationship Id="rId5" Type="http://schemas.openxmlformats.org/officeDocument/2006/relationships/image" Target="../media/image108.png"/><Relationship Id="rId10" Type="http://schemas.openxmlformats.org/officeDocument/2006/relationships/image" Target="../media/image8.tiff"/><Relationship Id="rId4" Type="http://schemas.openxmlformats.org/officeDocument/2006/relationships/image" Target="../media/image107.png"/><Relationship Id="rId9" Type="http://schemas.openxmlformats.org/officeDocument/2006/relationships/image" Target="../media/image112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5" Type="http://schemas.openxmlformats.org/officeDocument/2006/relationships/audio" Target="../media/audio1.wav"/><Relationship Id="rId4" Type="http://schemas.openxmlformats.org/officeDocument/2006/relationships/image" Target="../media/image1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Заголовок 5">
            <a:extLst>
              <a:ext uri="{FF2B5EF4-FFF2-40B4-BE49-F238E27FC236}">
                <a16:creationId xmlns:a16="http://schemas.microsoft.com/office/drawing/2014/main" id="{279D956E-C171-DF4D-925D-68447802A4B6}"/>
              </a:ext>
            </a:extLst>
          </p:cNvPr>
          <p:cNvSpPr txBox="1">
            <a:spLocks/>
          </p:cNvSpPr>
          <p:nvPr/>
        </p:nvSpPr>
        <p:spPr bwMode="auto">
          <a:xfrm>
            <a:off x="395536" y="116632"/>
            <a:ext cx="8648453" cy="6264696"/>
          </a:xfrm>
          <a:prstGeom prst="rect">
            <a:avLst/>
          </a:prstGeom>
        </p:spPr>
        <p:txBody>
          <a:bodyPr wrap="square" rIns="0" bIns="0" anchor="ctr">
            <a:noAutofit/>
          </a:bodyPr>
          <a:lstStyle>
            <a:defPPr>
              <a:defRPr lang="ru-RU"/>
            </a:defPPr>
            <a:lvl1pPr>
              <a:defRPr sz="3200" b="1">
                <a:solidFill>
                  <a:srgbClr val="54748B"/>
                </a:solidFill>
              </a:defRPr>
            </a:lvl1pPr>
          </a:lstStyle>
          <a:p>
            <a:pPr algn="ctr"/>
            <a:r>
              <a:rPr lang="ru-RU" altLang="ru-RU" dirty="0">
                <a:solidFill>
                  <a:srgbClr val="28506A"/>
                </a:solidFill>
              </a:rPr>
              <a:t>Доверительные интервалы</a:t>
            </a:r>
          </a:p>
        </p:txBody>
      </p:sp>
    </p:spTree>
    <p:extLst>
      <p:ext uri="{BB962C8B-B14F-4D97-AF65-F5344CB8AC3E}">
        <p14:creationId xmlns:p14="http://schemas.microsoft.com/office/powerpoint/2010/main" val="1109967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wrap="square" rIns="0" bIns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06A"/>
                </a:solidFill>
                <a:latin typeface="+mn-lt"/>
                <a:ea typeface="+mn-ea"/>
                <a:cs typeface="+mn-cs"/>
              </a:rPr>
              <a:t>Зачем нужны доверительные интервалы</a:t>
            </a:r>
          </a:p>
        </p:txBody>
      </p:sp>
      <p:pic>
        <p:nvPicPr>
          <p:cNvPr id="7" name="Рисунок 2">
            <a:extLst>
              <a:ext uri="{FF2B5EF4-FFF2-40B4-BE49-F238E27FC236}">
                <a16:creationId xmlns:a16="http://schemas.microsoft.com/office/drawing/2014/main" id="{3EECF39A-9985-D742-B144-11D2680C2C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773" y="2578537"/>
            <a:ext cx="6070600" cy="787400"/>
          </a:xfrm>
          <a:prstGeom prst="rect">
            <a:avLst/>
          </a:prstGeom>
        </p:spPr>
      </p:pic>
      <p:pic>
        <p:nvPicPr>
          <p:cNvPr id="9" name="Рисунок 3">
            <a:extLst>
              <a:ext uri="{FF2B5EF4-FFF2-40B4-BE49-F238E27FC236}">
                <a16:creationId xmlns:a16="http://schemas.microsoft.com/office/drawing/2014/main" id="{8145DB57-B30B-B646-B3E7-90FC7FD84B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727022">
            <a:off x="660165" y="1461382"/>
            <a:ext cx="1625600" cy="16256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Объект 5">
                <a:extLst>
                  <a:ext uri="{FF2B5EF4-FFF2-40B4-BE49-F238E27FC236}">
                    <a16:creationId xmlns:a16="http://schemas.microsoft.com/office/drawing/2014/main" id="{380FF6FF-F4DD-7D40-B959-02FBF1E8B13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9552" y="692696"/>
                <a:ext cx="8136904" cy="1336709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r>
                  <a:rPr lang="ru-RU" sz="2400" dirty="0">
                    <a:solidFill>
                      <a:srgbClr val="373737"/>
                    </a:solidFill>
                  </a:rPr>
                  <a:t>Надо измерить длину скрепки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anose="020B0503030403020204"/>
                  </a:rPr>
                  <a:t>.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Её длина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</a:rPr>
                      <m:t>7</m:t>
                    </m:r>
                  </m:oMath>
                </a14:m>
                <a:r>
                  <a:rPr lang="en-US" sz="2400" dirty="0">
                    <a:solidFill>
                      <a:srgbClr val="28506A"/>
                    </a:solidFill>
                    <a:latin typeface="Myriad Pro" panose="020B0503030403020204"/>
                  </a:rPr>
                  <a:t> </a:t>
                </a:r>
                <a:r>
                  <a:rPr lang="ru-RU" sz="2400" dirty="0">
                    <a:solidFill>
                      <a:srgbClr val="28506A"/>
                    </a:solidFill>
                  </a:rPr>
                  <a:t>см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anose="020B0503030403020204"/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но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anose="020B0503030403020204"/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мы не знаем наверняка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anose="020B0503030403020204"/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так как деления на линейке недостаточно точны</a:t>
                </a:r>
              </a:p>
            </p:txBody>
          </p:sp>
        </mc:Choice>
        <mc:Fallback xmlns="">
          <p:sp>
            <p:nvSpPr>
              <p:cNvPr id="8" name="Объект 5">
                <a:extLst>
                  <a:ext uri="{FF2B5EF4-FFF2-40B4-BE49-F238E27FC236}">
                    <a16:creationId xmlns:a16="http://schemas.microsoft.com/office/drawing/2014/main" id="{380FF6FF-F4DD-7D40-B959-02FBF1E8B1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692696"/>
                <a:ext cx="8136904" cy="1336709"/>
              </a:xfrm>
              <a:prstGeom prst="rect">
                <a:avLst/>
              </a:prstGeom>
              <a:blipFill>
                <a:blip r:embed="rId5"/>
                <a:stretch>
                  <a:fillRect l="-2340" t="-6667" r="-2652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43302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6" name="applause.wav"/>
          </p:stSnd>
        </p:sndAc>
      </p:transition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Объект 5">
            <a:extLst>
              <a:ext uri="{FF2B5EF4-FFF2-40B4-BE49-F238E27FC236}">
                <a16:creationId xmlns:a16="http://schemas.microsoft.com/office/drawing/2014/main" id="{DE9CF236-0CB8-9E41-B98C-845F45050359}"/>
              </a:ext>
            </a:extLst>
          </p:cNvPr>
          <p:cNvSpPr txBox="1">
            <a:spLocks/>
          </p:cNvSpPr>
          <p:nvPr/>
        </p:nvSpPr>
        <p:spPr>
          <a:xfrm>
            <a:off x="539552" y="692696"/>
            <a:ext cx="8280480" cy="92333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500"/>
              </a:spcAft>
              <a:buNone/>
            </a:pPr>
            <a:r>
              <a:rPr lang="ru-RU" sz="2400" dirty="0">
                <a:solidFill>
                  <a:srgbClr val="373737"/>
                </a:solidFill>
              </a:rPr>
              <a:t>Распределение Стьюдента сходится к нормальному </a:t>
            </a:r>
            <a:br>
              <a:rPr lang="ru-RU" sz="2400" dirty="0">
                <a:solidFill>
                  <a:srgbClr val="373737"/>
                </a:solidFill>
              </a:rPr>
            </a:br>
            <a:r>
              <a:rPr lang="ru-RU" sz="2400" dirty="0">
                <a:solidFill>
                  <a:srgbClr val="373737"/>
                </a:solidFill>
              </a:rPr>
              <a:t>по распределению при росте числа степеней свободы</a:t>
            </a:r>
            <a:r>
              <a:rPr lang="en-US" sz="2400" dirty="0">
                <a:solidFill>
                  <a:srgbClr val="373737"/>
                </a:solidFill>
              </a:rPr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6FC73B1-F7DC-FA4A-924F-96A9409EA291}"/>
                  </a:ext>
                </a:extLst>
              </p:cNvPr>
              <p:cNvSpPr txBox="1"/>
              <p:nvPr/>
            </p:nvSpPr>
            <p:spPr>
              <a:xfrm>
                <a:off x="2946016" y="1580683"/>
                <a:ext cx="3467551" cy="5035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groupChr>
                        <m:groupChrPr>
                          <m:chr m:val="→"/>
                          <m:vertJc m:val="bot"/>
                          <m:ctrlP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groupChr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0,1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ru-RU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при  </m:t>
                      </m:r>
                      <m:r>
                        <a:rPr lang="en-US" sz="2400" i="1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sz="2400" i="1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→∞</m:t>
                      </m:r>
                    </m:oMath>
                  </m:oMathPara>
                </a14:m>
                <a:endParaRPr lang="ru-RU" sz="2400" dirty="0">
                  <a:solidFill>
                    <a:srgbClr val="28506A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6FC73B1-F7DC-FA4A-924F-96A9409EA2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6016" y="1580683"/>
                <a:ext cx="3467551" cy="503599"/>
              </a:xfrm>
              <a:prstGeom prst="rect">
                <a:avLst/>
              </a:prstGeom>
              <a:blipFill>
                <a:blip r:embed="rId3"/>
                <a:stretch>
                  <a:fillRect l="-1099" t="-12500" r="-1099" b="-6250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">
            <a:extLst>
              <a:ext uri="{FF2B5EF4-FFF2-40B4-BE49-F238E27FC236}">
                <a16:creationId xmlns:a16="http://schemas.microsoft.com/office/drawing/2014/main" id="{E902DB30-2CF7-4665-9213-71C49D6C4F21}"/>
              </a:ext>
            </a:extLst>
          </p:cNvPr>
          <p:cNvSpPr/>
          <p:nvPr/>
        </p:nvSpPr>
        <p:spPr>
          <a:xfrm>
            <a:off x="755576" y="5175083"/>
            <a:ext cx="7859632" cy="1062229"/>
          </a:xfrm>
          <a:prstGeom prst="rect">
            <a:avLst/>
          </a:prstGeom>
          <a:solidFill>
            <a:srgbClr val="FFFFFF">
              <a:alpha val="60000"/>
            </a:srgbClr>
          </a:solidFill>
          <a:ln w="12700">
            <a:miter lim="400000"/>
          </a:ln>
          <a:effectLst/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14" name="Rectangle 6">
            <a:extLst>
              <a:ext uri="{FF2B5EF4-FFF2-40B4-BE49-F238E27FC236}">
                <a16:creationId xmlns:a16="http://schemas.microsoft.com/office/drawing/2014/main" id="{9E7A7920-DDA5-4912-924C-ACEDDF9A2319}"/>
              </a:ext>
            </a:extLst>
          </p:cNvPr>
          <p:cNvSpPr/>
          <p:nvPr/>
        </p:nvSpPr>
        <p:spPr>
          <a:xfrm>
            <a:off x="1537563" y="5345811"/>
            <a:ext cx="6513156" cy="7386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buClr>
                <a:srgbClr val="2557A1"/>
              </a:buClr>
            </a:pPr>
            <a:r>
              <a:rPr lang="ru-RU" sz="2400" dirty="0">
                <a:solidFill>
                  <a:srgbClr val="416F2E"/>
                </a:solidFill>
                <a:latin typeface="Myriad Pro" panose="020B0503030403020204" pitchFamily="34" charset="0"/>
              </a:rPr>
              <a:t>При больших выборках разница между точным и асимптотическим  интервалами минимальна</a:t>
            </a:r>
            <a:endParaRPr lang="en-US" sz="2400" dirty="0">
              <a:solidFill>
                <a:srgbClr val="416F2E"/>
              </a:solidFill>
              <a:latin typeface="Myriad Pro" panose="020B0503030403020204" pitchFamily="34" charset="0"/>
            </a:endParaRPr>
          </a:p>
        </p:txBody>
      </p:sp>
      <p:sp>
        <p:nvSpPr>
          <p:cNvPr id="16" name="Shape">
            <a:extLst>
              <a:ext uri="{FF2B5EF4-FFF2-40B4-BE49-F238E27FC236}">
                <a16:creationId xmlns:a16="http://schemas.microsoft.com/office/drawing/2014/main" id="{2B45A472-0B94-4487-AFDF-30F37DAF4B80}"/>
              </a:ext>
            </a:extLst>
          </p:cNvPr>
          <p:cNvSpPr/>
          <p:nvPr/>
        </p:nvSpPr>
        <p:spPr>
          <a:xfrm>
            <a:off x="993935" y="5373687"/>
            <a:ext cx="292377" cy="2923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36" y="0"/>
                </a:moveTo>
                <a:cubicBezTo>
                  <a:pt x="7318" y="0"/>
                  <a:pt x="4803" y="1006"/>
                  <a:pt x="2881" y="3016"/>
                </a:cubicBezTo>
                <a:cubicBezTo>
                  <a:pt x="-961" y="7037"/>
                  <a:pt x="-961" y="13558"/>
                  <a:pt x="2881" y="17579"/>
                </a:cubicBezTo>
                <a:cubicBezTo>
                  <a:pt x="6724" y="21600"/>
                  <a:pt x="12954" y="21600"/>
                  <a:pt x="16797" y="17579"/>
                </a:cubicBezTo>
                <a:cubicBezTo>
                  <a:pt x="20639" y="13558"/>
                  <a:pt x="20639" y="7037"/>
                  <a:pt x="16797" y="3016"/>
                </a:cubicBezTo>
                <a:cubicBezTo>
                  <a:pt x="14875" y="1006"/>
                  <a:pt x="12354" y="0"/>
                  <a:pt x="9836" y="0"/>
                </a:cubicBezTo>
                <a:close/>
                <a:moveTo>
                  <a:pt x="13983" y="5123"/>
                </a:moveTo>
                <a:cubicBezTo>
                  <a:pt x="14087" y="5103"/>
                  <a:pt x="14195" y="5105"/>
                  <a:pt x="14299" y="5134"/>
                </a:cubicBezTo>
                <a:cubicBezTo>
                  <a:pt x="14448" y="5167"/>
                  <a:pt x="14626" y="5294"/>
                  <a:pt x="14916" y="5503"/>
                </a:cubicBezTo>
                <a:lnTo>
                  <a:pt x="15395" y="5850"/>
                </a:lnTo>
                <a:cubicBezTo>
                  <a:pt x="15685" y="6060"/>
                  <a:pt x="15861" y="6185"/>
                  <a:pt x="15943" y="6319"/>
                </a:cubicBezTo>
                <a:cubicBezTo>
                  <a:pt x="16068" y="6503"/>
                  <a:pt x="16108" y="6740"/>
                  <a:pt x="16054" y="6959"/>
                </a:cubicBezTo>
                <a:cubicBezTo>
                  <a:pt x="16022" y="7115"/>
                  <a:pt x="15901" y="7295"/>
                  <a:pt x="15701" y="7598"/>
                </a:cubicBezTo>
                <a:lnTo>
                  <a:pt x="10031" y="16178"/>
                </a:lnTo>
                <a:cubicBezTo>
                  <a:pt x="9831" y="16481"/>
                  <a:pt x="9712" y="16665"/>
                  <a:pt x="9583" y="16752"/>
                </a:cubicBezTo>
                <a:cubicBezTo>
                  <a:pt x="9407" y="16882"/>
                  <a:pt x="9186" y="16925"/>
                  <a:pt x="8978" y="16867"/>
                </a:cubicBezTo>
                <a:cubicBezTo>
                  <a:pt x="8962" y="16864"/>
                  <a:pt x="8930" y="16834"/>
                  <a:pt x="8914" y="16829"/>
                </a:cubicBezTo>
                <a:cubicBezTo>
                  <a:pt x="8913" y="16829"/>
                  <a:pt x="8910" y="16829"/>
                  <a:pt x="8909" y="16829"/>
                </a:cubicBezTo>
                <a:cubicBezTo>
                  <a:pt x="8793" y="16803"/>
                  <a:pt x="8623" y="16675"/>
                  <a:pt x="8435" y="16542"/>
                </a:cubicBezTo>
                <a:cubicBezTo>
                  <a:pt x="8403" y="16519"/>
                  <a:pt x="8396" y="16523"/>
                  <a:pt x="8361" y="16498"/>
                </a:cubicBezTo>
                <a:cubicBezTo>
                  <a:pt x="8359" y="16497"/>
                  <a:pt x="8358" y="16499"/>
                  <a:pt x="8356" y="16498"/>
                </a:cubicBezTo>
                <a:cubicBezTo>
                  <a:pt x="8330" y="16479"/>
                  <a:pt x="8326" y="16480"/>
                  <a:pt x="8298" y="16459"/>
                </a:cubicBezTo>
                <a:lnTo>
                  <a:pt x="4278" y="13548"/>
                </a:lnTo>
                <a:cubicBezTo>
                  <a:pt x="3988" y="13339"/>
                  <a:pt x="3812" y="13214"/>
                  <a:pt x="3730" y="13079"/>
                </a:cubicBezTo>
                <a:cubicBezTo>
                  <a:pt x="3605" y="12895"/>
                  <a:pt x="3564" y="12664"/>
                  <a:pt x="3619" y="12445"/>
                </a:cubicBezTo>
                <a:cubicBezTo>
                  <a:pt x="3651" y="12289"/>
                  <a:pt x="3772" y="12103"/>
                  <a:pt x="3972" y="11800"/>
                </a:cubicBezTo>
                <a:lnTo>
                  <a:pt x="4304" y="11298"/>
                </a:lnTo>
                <a:cubicBezTo>
                  <a:pt x="4504" y="10995"/>
                  <a:pt x="4623" y="10811"/>
                  <a:pt x="4752" y="10725"/>
                </a:cubicBezTo>
                <a:cubicBezTo>
                  <a:pt x="4928" y="10594"/>
                  <a:pt x="5154" y="10552"/>
                  <a:pt x="5363" y="10609"/>
                </a:cubicBezTo>
                <a:cubicBezTo>
                  <a:pt x="5512" y="10642"/>
                  <a:pt x="5685" y="10769"/>
                  <a:pt x="5974" y="10978"/>
                </a:cubicBezTo>
                <a:lnTo>
                  <a:pt x="8588" y="12870"/>
                </a:lnTo>
                <a:lnTo>
                  <a:pt x="13245" y="5823"/>
                </a:lnTo>
                <a:cubicBezTo>
                  <a:pt x="13445" y="5520"/>
                  <a:pt x="13565" y="5336"/>
                  <a:pt x="13693" y="5249"/>
                </a:cubicBezTo>
                <a:cubicBezTo>
                  <a:pt x="13781" y="5184"/>
                  <a:pt x="13879" y="5142"/>
                  <a:pt x="13983" y="5123"/>
                </a:cubicBezTo>
                <a:close/>
              </a:path>
            </a:pathLst>
          </a:custGeom>
          <a:solidFill>
            <a:srgbClr val="416F2E"/>
          </a:solidFill>
          <a:ln w="3175">
            <a:miter lim="400000"/>
          </a:ln>
        </p:spPr>
        <p:txBody>
          <a:bodyPr lIns="24207" tIns="24207" rIns="24207" bIns="24207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410765" rtl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24" normalizeH="0" baseline="0">
                <a:ln>
                  <a:noFill/>
                </a:ln>
                <a:solidFill>
                  <a:srgbClr val="5C5C5C"/>
                </a:solidFill>
                <a:effectLst/>
                <a:uFillTx/>
                <a:latin typeface="MyriadPro-Regular"/>
                <a:ea typeface="MyriadPro-Regular"/>
                <a:cs typeface="MyriadPro-Regular"/>
                <a:sym typeface="MyriadPro-Regular"/>
              </a:defRPr>
            </a:lvl1pPr>
            <a:lvl2pPr marL="0" marR="0" indent="342900" algn="l" defTabSz="410765" rtl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24" normalizeH="0" baseline="0">
                <a:ln>
                  <a:noFill/>
                </a:ln>
                <a:solidFill>
                  <a:srgbClr val="5C5C5C"/>
                </a:solidFill>
                <a:effectLst/>
                <a:uFillTx/>
                <a:latin typeface="MyriadPro-Regular"/>
                <a:ea typeface="MyriadPro-Regular"/>
                <a:cs typeface="MyriadPro-Regular"/>
                <a:sym typeface="MyriadPro-Regular"/>
              </a:defRPr>
            </a:lvl2pPr>
            <a:lvl3pPr marL="0" marR="0" indent="685800" algn="l" defTabSz="410765" rtl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24" normalizeH="0" baseline="0">
                <a:ln>
                  <a:noFill/>
                </a:ln>
                <a:solidFill>
                  <a:srgbClr val="5C5C5C"/>
                </a:solidFill>
                <a:effectLst/>
                <a:uFillTx/>
                <a:latin typeface="MyriadPro-Regular"/>
                <a:ea typeface="MyriadPro-Regular"/>
                <a:cs typeface="MyriadPro-Regular"/>
                <a:sym typeface="MyriadPro-Regular"/>
              </a:defRPr>
            </a:lvl3pPr>
            <a:lvl4pPr marL="0" marR="0" indent="1028700" algn="l" defTabSz="410765" rtl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24" normalizeH="0" baseline="0">
                <a:ln>
                  <a:noFill/>
                </a:ln>
                <a:solidFill>
                  <a:srgbClr val="5C5C5C"/>
                </a:solidFill>
                <a:effectLst/>
                <a:uFillTx/>
                <a:latin typeface="MyriadPro-Regular"/>
                <a:ea typeface="MyriadPro-Regular"/>
                <a:cs typeface="MyriadPro-Regular"/>
                <a:sym typeface="MyriadPro-Regular"/>
              </a:defRPr>
            </a:lvl4pPr>
            <a:lvl5pPr marL="0" marR="0" indent="1371600" algn="l" defTabSz="410765" rtl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24" normalizeH="0" baseline="0">
                <a:ln>
                  <a:noFill/>
                </a:ln>
                <a:solidFill>
                  <a:srgbClr val="5C5C5C"/>
                </a:solidFill>
                <a:effectLst/>
                <a:uFillTx/>
                <a:latin typeface="MyriadPro-Regular"/>
                <a:ea typeface="MyriadPro-Regular"/>
                <a:cs typeface="MyriadPro-Regular"/>
                <a:sym typeface="MyriadPro-Regular"/>
              </a:defRPr>
            </a:lvl5pPr>
            <a:lvl6pPr marL="0" marR="0" indent="1714500" algn="l" defTabSz="410765" rtl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24" normalizeH="0" baseline="0">
                <a:ln>
                  <a:noFill/>
                </a:ln>
                <a:solidFill>
                  <a:srgbClr val="5C5C5C"/>
                </a:solidFill>
                <a:effectLst/>
                <a:uFillTx/>
                <a:latin typeface="MyriadPro-Regular"/>
                <a:ea typeface="MyriadPro-Regular"/>
                <a:cs typeface="MyriadPro-Regular"/>
                <a:sym typeface="MyriadPro-Regular"/>
              </a:defRPr>
            </a:lvl6pPr>
            <a:lvl7pPr marL="0" marR="0" indent="2057400" algn="l" defTabSz="410765" rtl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24" normalizeH="0" baseline="0">
                <a:ln>
                  <a:noFill/>
                </a:ln>
                <a:solidFill>
                  <a:srgbClr val="5C5C5C"/>
                </a:solidFill>
                <a:effectLst/>
                <a:uFillTx/>
                <a:latin typeface="MyriadPro-Regular"/>
                <a:ea typeface="MyriadPro-Regular"/>
                <a:cs typeface="MyriadPro-Regular"/>
                <a:sym typeface="MyriadPro-Regular"/>
              </a:defRPr>
            </a:lvl7pPr>
            <a:lvl8pPr marL="0" marR="0" indent="2400300" algn="l" defTabSz="410765" rtl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24" normalizeH="0" baseline="0">
                <a:ln>
                  <a:noFill/>
                </a:ln>
                <a:solidFill>
                  <a:srgbClr val="5C5C5C"/>
                </a:solidFill>
                <a:effectLst/>
                <a:uFillTx/>
                <a:latin typeface="MyriadPro-Regular"/>
                <a:ea typeface="MyriadPro-Regular"/>
                <a:cs typeface="MyriadPro-Regular"/>
                <a:sym typeface="MyriadPro-Regular"/>
              </a:defRPr>
            </a:lvl8pPr>
            <a:lvl9pPr marL="0" marR="0" indent="2743200" algn="l" defTabSz="410765" rtl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24" normalizeH="0" baseline="0">
                <a:ln>
                  <a:noFill/>
                </a:ln>
                <a:solidFill>
                  <a:srgbClr val="5C5C5C"/>
                </a:solidFill>
                <a:effectLst/>
                <a:uFillTx/>
                <a:latin typeface="MyriadPro-Regular"/>
                <a:ea typeface="MyriadPro-Regular"/>
                <a:cs typeface="MyriadPro-Regular"/>
                <a:sym typeface="MyriadPro-Regular"/>
              </a:defRPr>
            </a:lvl9pPr>
          </a:lstStyle>
          <a:p>
            <a:pPr algn="ctr">
              <a:spcBef>
                <a:spcPts val="0"/>
              </a:spcBef>
              <a:defRPr sz="1600" spc="0">
                <a:solidFill>
                  <a:srgbClr val="FFFFFF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18" name="Заголовок 1">
            <a:extLst>
              <a:ext uri="{FF2B5EF4-FFF2-40B4-BE49-F238E27FC236}">
                <a16:creationId xmlns:a16="http://schemas.microsoft.com/office/drawing/2014/main" id="{70DE7091-2208-4372-9078-C7FEC95C6242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20688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3200" b="1">
                <a:solidFill>
                  <a:srgbClr val="28506A"/>
                </a:solidFill>
              </a:defRPr>
            </a:lvl1pPr>
          </a:lstStyle>
          <a:p>
            <a:r>
              <a:rPr lang="ru-RU" dirty="0"/>
              <a:t>Когда начинаются большие </a:t>
            </a:r>
            <a:r>
              <a:rPr lang="en-US" dirty="0"/>
              <a:t>n</a:t>
            </a:r>
            <a:endParaRPr lang="ru-RU" dirty="0"/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C0680C4A-E806-2C4B-A023-0EEDB3431E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679" y="2460483"/>
            <a:ext cx="8474234" cy="2454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683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wrap="square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06A"/>
                </a:solidFill>
                <a:latin typeface="+mn-lt"/>
                <a:ea typeface="+mn-ea"/>
                <a:cs typeface="+mn-cs"/>
              </a:rPr>
              <a:t>Резюме</a:t>
            </a:r>
          </a:p>
        </p:txBody>
      </p:sp>
      <p:sp>
        <p:nvSpPr>
          <p:cNvPr id="4" name="Объект 5">
            <a:extLst>
              <a:ext uri="{FF2B5EF4-FFF2-40B4-BE49-F238E27FC236}">
                <a16:creationId xmlns:a16="http://schemas.microsoft.com/office/drawing/2014/main" id="{DAA500C6-314B-2B49-B9A5-6FC5729B871A}"/>
              </a:ext>
            </a:extLst>
          </p:cNvPr>
          <p:cNvSpPr txBox="1">
            <a:spLocks/>
          </p:cNvSpPr>
          <p:nvPr/>
        </p:nvSpPr>
        <p:spPr>
          <a:xfrm>
            <a:off x="539552" y="692696"/>
            <a:ext cx="8424936" cy="40935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None/>
            </a:pPr>
            <a:r>
              <a:rPr lang="ru-RU" sz="2400" dirty="0">
                <a:solidFill>
                  <a:srgbClr val="373737"/>
                </a:solidFill>
              </a:rPr>
              <a:t>Если известно распределение</a:t>
            </a:r>
            <a:r>
              <a:rPr lang="en-US" sz="2400" dirty="0">
                <a:solidFill>
                  <a:srgbClr val="373737"/>
                </a:solidFill>
              </a:rPr>
              <a:t>, </a:t>
            </a:r>
            <a:r>
              <a:rPr lang="ru-RU" sz="2400" dirty="0">
                <a:solidFill>
                  <a:srgbClr val="373737"/>
                </a:solidFill>
              </a:rPr>
              <a:t>можно</a:t>
            </a:r>
            <a:r>
              <a:rPr lang="en-US" sz="2400" dirty="0">
                <a:solidFill>
                  <a:srgbClr val="373737"/>
                </a:solidFill>
              </a:rPr>
              <a:t> </a:t>
            </a:r>
            <a:r>
              <a:rPr lang="ru-RU" sz="2400" dirty="0">
                <a:solidFill>
                  <a:srgbClr val="373737"/>
                </a:solidFill>
              </a:rPr>
              <a:t>строить точные доверительные интервалы</a:t>
            </a:r>
          </a:p>
        </p:txBody>
      </p:sp>
    </p:spTree>
    <p:extLst>
      <p:ext uri="{BB962C8B-B14F-4D97-AF65-F5344CB8AC3E}">
        <p14:creationId xmlns:p14="http://schemas.microsoft.com/office/powerpoint/2010/main" val="4158710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wrap="square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06A"/>
                </a:solidFill>
                <a:latin typeface="+mn-lt"/>
                <a:ea typeface="+mn-ea"/>
                <a:cs typeface="+mn-cs"/>
              </a:rPr>
              <a:t>Резюме</a:t>
            </a:r>
          </a:p>
        </p:txBody>
      </p:sp>
      <p:sp>
        <p:nvSpPr>
          <p:cNvPr id="4" name="Объект 5">
            <a:extLst>
              <a:ext uri="{FF2B5EF4-FFF2-40B4-BE49-F238E27FC236}">
                <a16:creationId xmlns:a16="http://schemas.microsoft.com/office/drawing/2014/main" id="{A2CD9BA6-D8CF-8C48-98EF-4A1EC57429C4}"/>
              </a:ext>
            </a:extLst>
          </p:cNvPr>
          <p:cNvSpPr txBox="1">
            <a:spLocks/>
          </p:cNvSpPr>
          <p:nvPr/>
        </p:nvSpPr>
        <p:spPr>
          <a:xfrm>
            <a:off x="539552" y="692696"/>
            <a:ext cx="8424936" cy="40935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None/>
            </a:pPr>
            <a:r>
              <a:rPr lang="ru-RU" sz="2400" dirty="0">
                <a:solidFill>
                  <a:srgbClr val="373737"/>
                </a:solidFill>
              </a:rPr>
              <a:t>Если известно распределение</a:t>
            </a:r>
            <a:r>
              <a:rPr lang="en-US" sz="2400" dirty="0">
                <a:solidFill>
                  <a:srgbClr val="373737"/>
                </a:solidFill>
              </a:rPr>
              <a:t>, </a:t>
            </a:r>
            <a:r>
              <a:rPr lang="ru-RU" sz="2400" dirty="0">
                <a:solidFill>
                  <a:srgbClr val="373737"/>
                </a:solidFill>
              </a:rPr>
              <a:t>можно</a:t>
            </a:r>
            <a:r>
              <a:rPr lang="en-US" sz="2400" dirty="0">
                <a:solidFill>
                  <a:srgbClr val="373737"/>
                </a:solidFill>
              </a:rPr>
              <a:t> </a:t>
            </a:r>
            <a:r>
              <a:rPr lang="ru-RU" sz="2400" dirty="0">
                <a:solidFill>
                  <a:srgbClr val="373737"/>
                </a:solidFill>
              </a:rPr>
              <a:t>строить точные доверительные интервалы</a:t>
            </a:r>
          </a:p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None/>
            </a:pPr>
            <a:r>
              <a:rPr lang="ru-RU" sz="2400" dirty="0">
                <a:solidFill>
                  <a:srgbClr val="373737"/>
                </a:solidFill>
              </a:rPr>
              <a:t>Для нормальных выборок при неизвестной дисперсии </a:t>
            </a:r>
            <a:br>
              <a:rPr lang="ru-RU" sz="2400" dirty="0">
                <a:solidFill>
                  <a:srgbClr val="373737"/>
                </a:solidFill>
              </a:rPr>
            </a:br>
            <a:r>
              <a:rPr lang="ru-RU" sz="2400" dirty="0">
                <a:solidFill>
                  <a:srgbClr val="373737"/>
                </a:solidFill>
              </a:rPr>
              <a:t>в этом помогает распределение Стьюдента</a:t>
            </a:r>
          </a:p>
        </p:txBody>
      </p:sp>
    </p:spTree>
    <p:extLst>
      <p:ext uri="{BB962C8B-B14F-4D97-AF65-F5344CB8AC3E}">
        <p14:creationId xmlns:p14="http://schemas.microsoft.com/office/powerpoint/2010/main" val="3397621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wrap="square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06A"/>
                </a:solidFill>
                <a:latin typeface="+mn-lt"/>
                <a:ea typeface="+mn-ea"/>
                <a:cs typeface="+mn-cs"/>
              </a:rPr>
              <a:t>Резюме</a:t>
            </a:r>
          </a:p>
        </p:txBody>
      </p:sp>
      <p:sp>
        <p:nvSpPr>
          <p:cNvPr id="5" name="Объект 5">
            <a:extLst>
              <a:ext uri="{FF2B5EF4-FFF2-40B4-BE49-F238E27FC236}">
                <a16:creationId xmlns:a16="http://schemas.microsoft.com/office/drawing/2014/main" id="{6051F9E5-9380-2945-B00A-EC834A8E672C}"/>
              </a:ext>
            </a:extLst>
          </p:cNvPr>
          <p:cNvSpPr txBox="1">
            <a:spLocks/>
          </p:cNvSpPr>
          <p:nvPr/>
        </p:nvSpPr>
        <p:spPr>
          <a:xfrm>
            <a:off x="539552" y="692696"/>
            <a:ext cx="8424936" cy="40935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None/>
            </a:pPr>
            <a:r>
              <a:rPr lang="ru-RU" sz="2400" dirty="0">
                <a:solidFill>
                  <a:srgbClr val="373737"/>
                </a:solidFill>
              </a:rPr>
              <a:t>Если известно распределение</a:t>
            </a:r>
            <a:r>
              <a:rPr lang="en-US" sz="2400" dirty="0">
                <a:solidFill>
                  <a:srgbClr val="373737"/>
                </a:solidFill>
              </a:rPr>
              <a:t>, </a:t>
            </a:r>
            <a:r>
              <a:rPr lang="ru-RU" sz="2400" dirty="0">
                <a:solidFill>
                  <a:srgbClr val="373737"/>
                </a:solidFill>
              </a:rPr>
              <a:t>можно</a:t>
            </a:r>
            <a:r>
              <a:rPr lang="en-US" sz="2400" dirty="0">
                <a:solidFill>
                  <a:srgbClr val="373737"/>
                </a:solidFill>
              </a:rPr>
              <a:t> </a:t>
            </a:r>
            <a:r>
              <a:rPr lang="ru-RU" sz="2400" dirty="0">
                <a:solidFill>
                  <a:srgbClr val="373737"/>
                </a:solidFill>
              </a:rPr>
              <a:t>строить точные доверительные интервалы</a:t>
            </a:r>
          </a:p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None/>
            </a:pPr>
            <a:r>
              <a:rPr lang="ru-RU" sz="2400" dirty="0">
                <a:solidFill>
                  <a:srgbClr val="373737"/>
                </a:solidFill>
              </a:rPr>
              <a:t>Для нормальных выборок при неизвестной дисперсии </a:t>
            </a:r>
            <a:br>
              <a:rPr lang="ru-RU" sz="2400" dirty="0">
                <a:solidFill>
                  <a:srgbClr val="373737"/>
                </a:solidFill>
              </a:rPr>
            </a:br>
            <a:r>
              <a:rPr lang="ru-RU" sz="2400" dirty="0">
                <a:solidFill>
                  <a:srgbClr val="373737"/>
                </a:solidFill>
              </a:rPr>
              <a:t>в этом помогает распределение Стьюдента</a:t>
            </a:r>
          </a:p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None/>
            </a:pPr>
            <a:r>
              <a:rPr lang="ru-RU" sz="2400" dirty="0">
                <a:solidFill>
                  <a:srgbClr val="373737"/>
                </a:solidFill>
              </a:rPr>
              <a:t>Из-за того</a:t>
            </a:r>
            <a:r>
              <a:rPr lang="en-US" sz="2400" dirty="0">
                <a:solidFill>
                  <a:srgbClr val="373737"/>
                </a:solidFill>
              </a:rPr>
              <a:t>, </a:t>
            </a:r>
            <a:r>
              <a:rPr lang="ru-RU" sz="2400" dirty="0">
                <a:solidFill>
                  <a:srgbClr val="373737"/>
                </a:solidFill>
              </a:rPr>
              <a:t>что распределение Стьюдента обладает </a:t>
            </a:r>
            <a:br>
              <a:rPr lang="ru-RU" sz="2400" dirty="0">
                <a:solidFill>
                  <a:srgbClr val="373737"/>
                </a:solidFill>
              </a:rPr>
            </a:br>
            <a:r>
              <a:rPr lang="ru-RU" sz="2400" dirty="0">
                <a:solidFill>
                  <a:srgbClr val="373737"/>
                </a:solidFill>
              </a:rPr>
              <a:t>более тяжёлыми хвостами</a:t>
            </a:r>
            <a:r>
              <a:rPr lang="en-US" sz="2400" dirty="0">
                <a:solidFill>
                  <a:srgbClr val="373737"/>
                </a:solidFill>
              </a:rPr>
              <a:t>, </a:t>
            </a:r>
            <a:r>
              <a:rPr lang="ru-RU" sz="2400" dirty="0">
                <a:solidFill>
                  <a:srgbClr val="373737"/>
                </a:solidFill>
              </a:rPr>
              <a:t>чем нормальное</a:t>
            </a:r>
            <a:r>
              <a:rPr lang="en-US" sz="2400" dirty="0">
                <a:solidFill>
                  <a:srgbClr val="373737"/>
                </a:solidFill>
              </a:rPr>
              <a:t>, </a:t>
            </a:r>
            <a:r>
              <a:rPr lang="ru-RU" sz="2400" dirty="0">
                <a:solidFill>
                  <a:srgbClr val="373737"/>
                </a:solidFill>
              </a:rPr>
              <a:t>точные доверительные интервалы обычно оказываются шире</a:t>
            </a:r>
          </a:p>
        </p:txBody>
      </p:sp>
    </p:spTree>
    <p:extLst>
      <p:ext uri="{BB962C8B-B14F-4D97-AF65-F5344CB8AC3E}">
        <p14:creationId xmlns:p14="http://schemas.microsoft.com/office/powerpoint/2010/main" val="124026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Заголовок 5">
            <a:extLst>
              <a:ext uri="{FF2B5EF4-FFF2-40B4-BE49-F238E27FC236}">
                <a16:creationId xmlns:a16="http://schemas.microsoft.com/office/drawing/2014/main" id="{279D956E-C171-DF4D-925D-68447802A4B6}"/>
              </a:ext>
            </a:extLst>
          </p:cNvPr>
          <p:cNvSpPr txBox="1">
            <a:spLocks/>
          </p:cNvSpPr>
          <p:nvPr/>
        </p:nvSpPr>
        <p:spPr bwMode="auto">
          <a:xfrm>
            <a:off x="1187624" y="116632"/>
            <a:ext cx="7856365" cy="6336704"/>
          </a:xfrm>
          <a:prstGeom prst="rect">
            <a:avLst/>
          </a:prstGeom>
        </p:spPr>
        <p:txBody>
          <a:bodyPr vert="horz" wrap="square" lIns="91440" tIns="45720" rIns="0" bIns="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3200" b="1">
                <a:solidFill>
                  <a:srgbClr val="28506A"/>
                </a:solidFill>
              </a:defRPr>
            </a:lvl1pPr>
          </a:lstStyle>
          <a:p>
            <a:r>
              <a:rPr lang="ru-RU" altLang="ru-RU" dirty="0"/>
              <a:t>Точные доверительные интервалы </a:t>
            </a:r>
            <a:r>
              <a:rPr lang="en-US" altLang="ru-RU" dirty="0"/>
              <a:t/>
            </a:r>
            <a:br>
              <a:rPr lang="en-US" altLang="ru-RU" dirty="0"/>
            </a:br>
            <a:r>
              <a:rPr lang="ru-RU" altLang="ru-RU" dirty="0"/>
              <a:t>для нормальных выборок</a:t>
            </a:r>
            <a:r>
              <a:rPr lang="en-US" altLang="ru-RU" dirty="0"/>
              <a:t>: </a:t>
            </a:r>
            <a:br>
              <a:rPr lang="en-US" altLang="ru-RU" dirty="0"/>
            </a:br>
            <a:r>
              <a:rPr lang="ru-RU" altLang="ru-RU" dirty="0"/>
              <a:t>разность средних</a:t>
            </a:r>
          </a:p>
        </p:txBody>
      </p:sp>
    </p:spTree>
    <p:extLst>
      <p:ext uri="{BB962C8B-B14F-4D97-AF65-F5344CB8AC3E}">
        <p14:creationId xmlns:p14="http://schemas.microsoft.com/office/powerpoint/2010/main" val="3612142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1249015"/>
          </a:xfrm>
        </p:spPr>
        <p:txBody>
          <a:bodyPr vert="horz" wrap="square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06A"/>
                </a:solidFill>
                <a:latin typeface="+mn-lt"/>
                <a:ea typeface="+mn-ea"/>
                <a:cs typeface="+mn-cs"/>
              </a:rPr>
              <a:t>Асимптотический интервал </a:t>
            </a:r>
            <a:br>
              <a:rPr lang="ru-RU" sz="3200" b="1" dirty="0">
                <a:solidFill>
                  <a:srgbClr val="28506A"/>
                </a:solidFill>
                <a:latin typeface="+mn-lt"/>
                <a:ea typeface="+mn-ea"/>
                <a:cs typeface="+mn-cs"/>
              </a:rPr>
            </a:br>
            <a:r>
              <a:rPr lang="ru-RU" sz="3200" b="1" dirty="0">
                <a:solidFill>
                  <a:srgbClr val="28506A"/>
                </a:solidFill>
                <a:latin typeface="+mn-lt"/>
                <a:ea typeface="+mn-ea"/>
                <a:cs typeface="+mn-cs"/>
              </a:rPr>
              <a:t>для</a:t>
            </a:r>
            <a:r>
              <a:rPr lang="en-US" sz="3200" b="1" dirty="0">
                <a:solidFill>
                  <a:srgbClr val="28506A"/>
                </a:solidFill>
                <a:latin typeface="+mn-lt"/>
                <a:ea typeface="+mn-ea"/>
                <a:cs typeface="+mn-cs"/>
              </a:rPr>
              <a:t> </a:t>
            </a:r>
            <a:r>
              <a:rPr lang="ru-RU" sz="3200" b="1" dirty="0">
                <a:solidFill>
                  <a:srgbClr val="28506A"/>
                </a:solidFill>
                <a:latin typeface="+mn-lt"/>
                <a:ea typeface="+mn-ea"/>
                <a:cs typeface="+mn-cs"/>
              </a:rPr>
              <a:t>разности средних</a:t>
            </a:r>
          </a:p>
        </p:txBody>
      </p:sp>
      <p:sp>
        <p:nvSpPr>
          <p:cNvPr id="5" name="Объект 5">
            <a:extLst>
              <a:ext uri="{FF2B5EF4-FFF2-40B4-BE49-F238E27FC236}">
                <a16:creationId xmlns:a16="http://schemas.microsoft.com/office/drawing/2014/main" id="{86673056-5A4C-3544-8DD9-351C7F25E8C1}"/>
              </a:ext>
            </a:extLst>
          </p:cNvPr>
          <p:cNvSpPr txBox="1">
            <a:spLocks/>
          </p:cNvSpPr>
          <p:nvPr/>
        </p:nvSpPr>
        <p:spPr>
          <a:xfrm>
            <a:off x="539552" y="1124744"/>
            <a:ext cx="8336323" cy="252903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06A"/>
              </a:buClr>
            </a:pPr>
            <a:r>
              <a:rPr lang="ru-RU" sz="2400" dirty="0">
                <a:solidFill>
                  <a:srgbClr val="373737"/>
                </a:solidFill>
              </a:rPr>
              <a:t>ЦПТ позволяет построить доверительный интервал </a:t>
            </a:r>
            <a:br>
              <a:rPr lang="ru-RU" sz="2400" dirty="0">
                <a:solidFill>
                  <a:srgbClr val="373737"/>
                </a:solidFill>
              </a:rPr>
            </a:br>
            <a:r>
              <a:rPr lang="ru-RU" sz="2400" dirty="0">
                <a:solidFill>
                  <a:srgbClr val="373737"/>
                </a:solidFill>
              </a:rPr>
              <a:t>для любого среднего</a:t>
            </a:r>
          </a:p>
        </p:txBody>
      </p:sp>
    </p:spTree>
    <p:extLst>
      <p:ext uri="{BB962C8B-B14F-4D97-AF65-F5344CB8AC3E}">
        <p14:creationId xmlns:p14="http://schemas.microsoft.com/office/powerpoint/2010/main" val="3570782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1249015"/>
          </a:xfrm>
        </p:spPr>
        <p:txBody>
          <a:bodyPr vert="horz" wrap="square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06A"/>
                </a:solidFill>
                <a:latin typeface="+mn-lt"/>
                <a:ea typeface="+mn-ea"/>
                <a:cs typeface="+mn-cs"/>
              </a:rPr>
              <a:t>Асимптотический интервал </a:t>
            </a:r>
            <a:br>
              <a:rPr lang="ru-RU" sz="3200" b="1" dirty="0">
                <a:solidFill>
                  <a:srgbClr val="28506A"/>
                </a:solidFill>
                <a:latin typeface="+mn-lt"/>
                <a:ea typeface="+mn-ea"/>
                <a:cs typeface="+mn-cs"/>
              </a:rPr>
            </a:br>
            <a:r>
              <a:rPr lang="ru-RU" sz="3200" b="1" dirty="0">
                <a:solidFill>
                  <a:srgbClr val="28506A"/>
                </a:solidFill>
                <a:latin typeface="+mn-lt"/>
                <a:ea typeface="+mn-ea"/>
                <a:cs typeface="+mn-cs"/>
              </a:rPr>
              <a:t>для</a:t>
            </a:r>
            <a:r>
              <a:rPr lang="en-US" sz="3200" b="1" dirty="0">
                <a:solidFill>
                  <a:srgbClr val="28506A"/>
                </a:solidFill>
                <a:latin typeface="+mn-lt"/>
                <a:ea typeface="+mn-ea"/>
                <a:cs typeface="+mn-cs"/>
              </a:rPr>
              <a:t> </a:t>
            </a:r>
            <a:r>
              <a:rPr lang="ru-RU" sz="3200" b="1" dirty="0">
                <a:solidFill>
                  <a:srgbClr val="28506A"/>
                </a:solidFill>
                <a:latin typeface="+mn-lt"/>
                <a:ea typeface="+mn-ea"/>
                <a:cs typeface="+mn-cs"/>
              </a:rPr>
              <a:t>разности средних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Объект 5">
                <a:extLst>
                  <a:ext uri="{FF2B5EF4-FFF2-40B4-BE49-F238E27FC236}">
                    <a16:creationId xmlns:a16="http://schemas.microsoft.com/office/drawing/2014/main" id="{D09BD566-E3CD-CB4C-839D-1FCCE0160A3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9552" y="1124744"/>
                <a:ext cx="8336323" cy="2529032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06A"/>
                  </a:buClr>
                </a:pPr>
                <a:r>
                  <a:rPr lang="ru-RU" sz="2400" dirty="0">
                    <a:solidFill>
                      <a:srgbClr val="373737"/>
                    </a:solidFill>
                  </a:rPr>
                  <a:t>ЦПТ позволяет построить доверительный интервал </a:t>
                </a:r>
                <a:br>
                  <a:rPr lang="ru-RU" sz="2400" dirty="0">
                    <a:solidFill>
                      <a:srgbClr val="373737"/>
                    </a:solidFill>
                  </a:rPr>
                </a:br>
                <a:r>
                  <a:rPr lang="ru-RU" sz="2400" dirty="0">
                    <a:solidFill>
                      <a:srgbClr val="373737"/>
                    </a:solidFill>
                  </a:rPr>
                  <a:t>для любого среднего</a:t>
                </a: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06A"/>
                  </a:buClr>
                </a:pPr>
                <a:r>
                  <a:rPr lang="ru-RU" sz="2400" dirty="0">
                    <a:solidFill>
                      <a:srgbClr val="373737"/>
                    </a:solidFill>
                  </a:rPr>
                  <a:t>Наблюдаем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sz="2400" dirty="0">
                    <a:solidFill>
                      <a:srgbClr val="28506A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и</a:t>
                </a:r>
                <a:r>
                  <a:rPr lang="ru-RU" sz="2400" dirty="0">
                    <a:solidFill>
                      <a:srgbClr val="5C5B5C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sub>
                    </m:sSub>
                  </m:oMath>
                </a14:m>
                <a:endParaRPr lang="ru-RU" sz="2400" dirty="0">
                  <a:solidFill>
                    <a:srgbClr val="5C5B5C"/>
                  </a:solidFill>
                </a:endParaRPr>
              </a:p>
            </p:txBody>
          </p:sp>
        </mc:Choice>
        <mc:Fallback xmlns="">
          <p:sp>
            <p:nvSpPr>
              <p:cNvPr id="5" name="Объект 5">
                <a:extLst>
                  <a:ext uri="{FF2B5EF4-FFF2-40B4-BE49-F238E27FC236}">
                    <a16:creationId xmlns:a16="http://schemas.microsoft.com/office/drawing/2014/main" id="{D09BD566-E3CD-CB4C-839D-1FCCE0160A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1124744"/>
                <a:ext cx="8336323" cy="2529032"/>
              </a:xfrm>
              <a:prstGeom prst="rect">
                <a:avLst/>
              </a:prstGeom>
              <a:blipFill>
                <a:blip r:embed="rId3"/>
                <a:stretch>
                  <a:fillRect l="-2134" t="-3518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04884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1249015"/>
          </a:xfrm>
        </p:spPr>
        <p:txBody>
          <a:bodyPr vert="horz" wrap="square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06A"/>
                </a:solidFill>
                <a:latin typeface="+mn-lt"/>
                <a:ea typeface="+mn-ea"/>
                <a:cs typeface="+mn-cs"/>
              </a:rPr>
              <a:t>Асимптотический интервал </a:t>
            </a:r>
            <a:br>
              <a:rPr lang="ru-RU" sz="3200" b="1" dirty="0">
                <a:solidFill>
                  <a:srgbClr val="28506A"/>
                </a:solidFill>
                <a:latin typeface="+mn-lt"/>
                <a:ea typeface="+mn-ea"/>
                <a:cs typeface="+mn-cs"/>
              </a:rPr>
            </a:br>
            <a:r>
              <a:rPr lang="ru-RU" sz="3200" b="1" dirty="0">
                <a:solidFill>
                  <a:srgbClr val="28506A"/>
                </a:solidFill>
                <a:latin typeface="+mn-lt"/>
                <a:ea typeface="+mn-ea"/>
                <a:cs typeface="+mn-cs"/>
              </a:rPr>
              <a:t>для</a:t>
            </a:r>
            <a:r>
              <a:rPr lang="en-US" sz="3200" b="1" dirty="0">
                <a:solidFill>
                  <a:srgbClr val="28506A"/>
                </a:solidFill>
                <a:latin typeface="+mn-lt"/>
                <a:ea typeface="+mn-ea"/>
                <a:cs typeface="+mn-cs"/>
              </a:rPr>
              <a:t> </a:t>
            </a:r>
            <a:r>
              <a:rPr lang="ru-RU" sz="3200" b="1" dirty="0">
                <a:solidFill>
                  <a:srgbClr val="28506A"/>
                </a:solidFill>
                <a:latin typeface="+mn-lt"/>
                <a:ea typeface="+mn-ea"/>
                <a:cs typeface="+mn-cs"/>
              </a:rPr>
              <a:t>разности средних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Объект 5">
                <a:extLst>
                  <a:ext uri="{FF2B5EF4-FFF2-40B4-BE49-F238E27FC236}">
                    <a16:creationId xmlns:a16="http://schemas.microsoft.com/office/drawing/2014/main" id="{F4A8F1C2-B6A2-E241-B4E5-6BAA8311279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9552" y="1124744"/>
                <a:ext cx="8336323" cy="2529032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06A"/>
                  </a:buClr>
                </a:pPr>
                <a:r>
                  <a:rPr lang="ru-RU" sz="2400" dirty="0">
                    <a:solidFill>
                      <a:srgbClr val="373737"/>
                    </a:solidFill>
                  </a:rPr>
                  <a:t>ЦПТ позволяет построить доверительный интервал </a:t>
                </a:r>
                <a:br>
                  <a:rPr lang="ru-RU" sz="2400" dirty="0">
                    <a:solidFill>
                      <a:srgbClr val="373737"/>
                    </a:solidFill>
                  </a:rPr>
                </a:br>
                <a:r>
                  <a:rPr lang="ru-RU" sz="2400" dirty="0">
                    <a:solidFill>
                      <a:srgbClr val="373737"/>
                    </a:solidFill>
                  </a:rPr>
                  <a:t>для любого среднего</a:t>
                </a: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06A"/>
                  </a:buClr>
                </a:pPr>
                <a:r>
                  <a:rPr lang="ru-RU" sz="2400" dirty="0">
                    <a:solidFill>
                      <a:srgbClr val="373737"/>
                    </a:solidFill>
                  </a:rPr>
                  <a:t>Наблюдаем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sz="2400" dirty="0">
                    <a:solidFill>
                      <a:srgbClr val="28506A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и</a:t>
                </a:r>
                <a:r>
                  <a:rPr lang="ru-RU" sz="2400" dirty="0">
                    <a:solidFill>
                      <a:srgbClr val="5C5B5C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sub>
                    </m:sSub>
                  </m:oMath>
                </a14:m>
                <a:endParaRPr lang="ru-RU" sz="2400" dirty="0">
                  <a:solidFill>
                    <a:srgbClr val="5C5B5C"/>
                  </a:solidFill>
                </a:endParaRP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06A"/>
                  </a:buClr>
                </a:pPr>
                <a:r>
                  <a:rPr lang="ru-RU" sz="2400" b="1" dirty="0">
                    <a:solidFill>
                      <a:srgbClr val="373737"/>
                    </a:solidFill>
                  </a:rPr>
                  <a:t>Предполагаем</a:t>
                </a:r>
                <a:r>
                  <a:rPr lang="en-US" sz="2400" b="1" dirty="0">
                    <a:solidFill>
                      <a:srgbClr val="373737"/>
                    </a:solidFill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28506A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независимы и одинаково распределены</a:t>
                </a:r>
                <a:r>
                  <a:rPr lang="en-US" sz="2400" dirty="0">
                    <a:solidFill>
                      <a:srgbClr val="373737"/>
                    </a:solidFill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число наблюдений велико</a:t>
                </a:r>
                <a:r>
                  <a:rPr lang="en-US" sz="2400" dirty="0">
                    <a:solidFill>
                      <a:srgbClr val="373737"/>
                    </a:solidFill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нет выбросов</a:t>
                </a:r>
                <a:r>
                  <a:rPr lang="en-US" sz="2400" dirty="0">
                    <a:solidFill>
                      <a:srgbClr val="373737"/>
                    </a:solidFill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выборки независимы друг от друга</a:t>
                </a:r>
              </a:p>
            </p:txBody>
          </p:sp>
        </mc:Choice>
        <mc:Fallback xmlns="">
          <p:sp>
            <p:nvSpPr>
              <p:cNvPr id="5" name="Объект 5">
                <a:extLst>
                  <a:ext uri="{FF2B5EF4-FFF2-40B4-BE49-F238E27FC236}">
                    <a16:creationId xmlns:a16="http://schemas.microsoft.com/office/drawing/2014/main" id="{F4A8F1C2-B6A2-E241-B4E5-6BAA831127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1124744"/>
                <a:ext cx="8336323" cy="2529032"/>
              </a:xfrm>
              <a:prstGeom prst="rect">
                <a:avLst/>
              </a:prstGeom>
              <a:blipFill>
                <a:blip r:embed="rId3"/>
                <a:stretch>
                  <a:fillRect l="-2134" t="-3518" b="-15075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41515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1249015"/>
          </a:xfrm>
        </p:spPr>
        <p:txBody>
          <a:bodyPr vert="horz" wrap="square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06A"/>
                </a:solidFill>
                <a:latin typeface="+mn-lt"/>
                <a:ea typeface="+mn-ea"/>
                <a:cs typeface="+mn-cs"/>
              </a:rPr>
              <a:t>Асимптотический интервал </a:t>
            </a:r>
            <a:br>
              <a:rPr lang="ru-RU" sz="3200" b="1" dirty="0">
                <a:solidFill>
                  <a:srgbClr val="28506A"/>
                </a:solidFill>
                <a:latin typeface="+mn-lt"/>
                <a:ea typeface="+mn-ea"/>
                <a:cs typeface="+mn-cs"/>
              </a:rPr>
            </a:br>
            <a:r>
              <a:rPr lang="ru-RU" sz="3200" b="1" dirty="0">
                <a:solidFill>
                  <a:srgbClr val="28506A"/>
                </a:solidFill>
                <a:latin typeface="+mn-lt"/>
                <a:ea typeface="+mn-ea"/>
                <a:cs typeface="+mn-cs"/>
              </a:rPr>
              <a:t>для</a:t>
            </a:r>
            <a:r>
              <a:rPr lang="en-US" sz="3200" b="1" dirty="0">
                <a:solidFill>
                  <a:srgbClr val="28506A"/>
                </a:solidFill>
                <a:latin typeface="+mn-lt"/>
                <a:ea typeface="+mn-ea"/>
                <a:cs typeface="+mn-cs"/>
              </a:rPr>
              <a:t> </a:t>
            </a:r>
            <a:r>
              <a:rPr lang="ru-RU" sz="3200" b="1" dirty="0">
                <a:solidFill>
                  <a:srgbClr val="28506A"/>
                </a:solidFill>
                <a:latin typeface="+mn-lt"/>
                <a:ea typeface="+mn-ea"/>
                <a:cs typeface="+mn-cs"/>
              </a:rPr>
              <a:t>разности средних</a:t>
            </a:r>
          </a:p>
        </p:txBody>
      </p: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5853AA57-05EF-43B3-8974-6630EF0DB85C}"/>
              </a:ext>
            </a:extLst>
          </p:cNvPr>
          <p:cNvGrpSpPr/>
          <p:nvPr/>
        </p:nvGrpSpPr>
        <p:grpSpPr>
          <a:xfrm>
            <a:off x="1732776" y="4098567"/>
            <a:ext cx="5678447" cy="1922721"/>
            <a:chOff x="1744668" y="4188149"/>
            <a:chExt cx="5678447" cy="1922721"/>
          </a:xfrm>
        </p:grpSpPr>
        <p:grpSp>
          <p:nvGrpSpPr>
            <p:cNvPr id="14" name="Группа 13">
              <a:extLst>
                <a:ext uri="{FF2B5EF4-FFF2-40B4-BE49-F238E27FC236}">
                  <a16:creationId xmlns:a16="http://schemas.microsoft.com/office/drawing/2014/main" id="{0CAFF0F1-8E1E-4BD4-A0BE-CB1820D28633}"/>
                </a:ext>
              </a:extLst>
            </p:cNvPr>
            <p:cNvGrpSpPr/>
            <p:nvPr/>
          </p:nvGrpSpPr>
          <p:grpSpPr>
            <a:xfrm>
              <a:off x="1744668" y="4188149"/>
              <a:ext cx="5678447" cy="854849"/>
              <a:chOff x="1835696" y="4126424"/>
              <a:chExt cx="5678447" cy="854849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A24D256B-A254-4CD7-8D93-7A5DFDF35839}"/>
                      </a:ext>
                    </a:extLst>
                  </p:cNvPr>
                  <p:cNvSpPr txBox="1"/>
                  <p:nvPr/>
                </p:nvSpPr>
                <p:spPr>
                  <a:xfrm>
                    <a:off x="1835696" y="4135176"/>
                    <a:ext cx="2464393" cy="837345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̅"/>
                              <m:ctrlP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ru-RU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∼</m:t>
                          </m:r>
                          <m:r>
                            <a:rPr lang="ru-RU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f>
                                <m:fPr>
                                  <m:ctrlPr>
                                    <a:rPr lang="en-US" sz="2400" b="0" i="1" smtClean="0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Sup>
                                    <m:sSubSupPr>
                                      <m:ctrlPr>
                                        <a:rPr lang="en-US" sz="2400" b="0" i="1" smtClean="0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  <m:sup>
                                      <m:r>
                                        <a:rPr lang="en-US" sz="2400" b="0" i="1" smtClean="0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oMath>
                      </m:oMathPara>
                    </a14:m>
                    <a:endParaRPr lang="en-US" sz="2400" b="0" dirty="0">
                      <a:solidFill>
                        <a:srgbClr val="28506A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A24D256B-A254-4CD7-8D93-7A5DFDF3583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35696" y="4135176"/>
                    <a:ext cx="2464393" cy="837345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ru-RU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Прямоугольник 26">
                    <a:extLst>
                      <a:ext uri="{FF2B5EF4-FFF2-40B4-BE49-F238E27FC236}">
                        <a16:creationId xmlns:a16="http://schemas.microsoft.com/office/drawing/2014/main" id="{0A9B2ACB-403F-4D9B-B031-2AB458E5E1BE}"/>
                      </a:ext>
                    </a:extLst>
                  </p:cNvPr>
                  <p:cNvSpPr/>
                  <p:nvPr/>
                </p:nvSpPr>
                <p:spPr>
                  <a:xfrm>
                    <a:off x="5104060" y="4126424"/>
                    <a:ext cx="2410083" cy="854849"/>
                  </a:xfrm>
                  <a:prstGeom prst="rect">
                    <a:avLst/>
                  </a:prstGeom>
                </p:spPr>
                <p:txBody>
                  <a:bodyPr wrap="none" lIns="0" tIns="0" rIns="0" bIns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̅"/>
                              <m:ctrlPr>
                                <a:rPr lang="en-US" sz="240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ru-RU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∼</m:t>
                          </m:r>
                          <m:r>
                            <a:rPr lang="ru-RU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f>
                                <m:fPr>
                                  <m:ctrlP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Sup>
                                    <m:sSubSupPr>
                                      <m:ctrlPr>
                                        <a:rPr lang="en-US" sz="2400" i="1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  <m:sup>
                                      <m:r>
                                        <a:rPr lang="en-US" sz="2400" i="1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oMath>
                      </m:oMathPara>
                    </a14:m>
                    <a:endParaRPr lang="ru-RU" sz="2400" dirty="0">
                      <a:solidFill>
                        <a:srgbClr val="28506A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7" name="Прямоугольник 26">
                    <a:extLst>
                      <a:ext uri="{FF2B5EF4-FFF2-40B4-BE49-F238E27FC236}">
                        <a16:creationId xmlns:a16="http://schemas.microsoft.com/office/drawing/2014/main" id="{0A9B2ACB-403F-4D9B-B031-2AB458E5E1B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104060" y="4126424"/>
                    <a:ext cx="2410083" cy="854849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ru-RU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Прямоугольник 16">
                  <a:extLst>
                    <a:ext uri="{FF2B5EF4-FFF2-40B4-BE49-F238E27FC236}">
                      <a16:creationId xmlns:a16="http://schemas.microsoft.com/office/drawing/2014/main" id="{0A1682DD-EE9E-4F44-B4DF-A55F529050E3}"/>
                    </a:ext>
                  </a:extLst>
                </p:cNvPr>
                <p:cNvSpPr/>
                <p:nvPr/>
              </p:nvSpPr>
              <p:spPr>
                <a:xfrm>
                  <a:off x="2123728" y="4393711"/>
                  <a:ext cx="464614" cy="27699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  <m:t>𝑎𝑠𝑦</m:t>
                        </m:r>
                      </m:oMath>
                    </m:oMathPara>
                  </a14:m>
                  <a:endParaRPr lang="ru-RU" sz="1200" dirty="0">
                    <a:solidFill>
                      <a:srgbClr val="28506A"/>
                    </a:solidFill>
                  </a:endParaRPr>
                </a:p>
              </p:txBody>
            </p:sp>
          </mc:Choice>
          <mc:Fallback xmlns="">
            <p:sp>
              <p:nvSpPr>
                <p:cNvPr id="17" name="Прямоугольник 16">
                  <a:extLst>
                    <a:ext uri="{FF2B5EF4-FFF2-40B4-BE49-F238E27FC236}">
                      <a16:creationId xmlns:a16="http://schemas.microsoft.com/office/drawing/2014/main" id="{0A1682DD-EE9E-4F44-B4DF-A55F529050E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23728" y="4393711"/>
                  <a:ext cx="464614" cy="276999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Прямоугольник 17">
                  <a:extLst>
                    <a:ext uri="{FF2B5EF4-FFF2-40B4-BE49-F238E27FC236}">
                      <a16:creationId xmlns:a16="http://schemas.microsoft.com/office/drawing/2014/main" id="{86A3A9DA-E6AE-4651-BA6A-59969027D1CE}"/>
                    </a:ext>
                  </a:extLst>
                </p:cNvPr>
                <p:cNvSpPr/>
                <p:nvPr/>
              </p:nvSpPr>
              <p:spPr>
                <a:xfrm>
                  <a:off x="5404436" y="4393711"/>
                  <a:ext cx="464614" cy="27699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  <m:t>𝑎𝑠𝑦</m:t>
                        </m:r>
                      </m:oMath>
                    </m:oMathPara>
                  </a14:m>
                  <a:endParaRPr lang="ru-RU" sz="1200" dirty="0">
                    <a:solidFill>
                      <a:srgbClr val="28506A"/>
                    </a:solidFill>
                  </a:endParaRPr>
                </a:p>
              </p:txBody>
            </p:sp>
          </mc:Choice>
          <mc:Fallback xmlns="">
            <p:sp>
              <p:nvSpPr>
                <p:cNvPr id="18" name="Прямоугольник 17">
                  <a:extLst>
                    <a:ext uri="{FF2B5EF4-FFF2-40B4-BE49-F238E27FC236}">
                      <a16:creationId xmlns:a16="http://schemas.microsoft.com/office/drawing/2014/main" id="{86A3A9DA-E6AE-4651-BA6A-59969027D1C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04436" y="4393711"/>
                  <a:ext cx="464614" cy="276999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E55F3F92-F51C-4B51-8C5B-9F1A21E20CE5}"/>
                    </a:ext>
                  </a:extLst>
                </p:cNvPr>
                <p:cNvSpPr txBox="1"/>
                <p:nvPr/>
              </p:nvSpPr>
              <p:spPr>
                <a:xfrm>
                  <a:off x="2220085" y="5256021"/>
                  <a:ext cx="4727612" cy="85484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sz="2400" b="0" i="1" smtClean="0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2400" b="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̅"/>
                            <m:ctrlPr>
                              <a:rPr lang="en-US" sz="2400" b="0" i="1" smtClean="0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ru-RU" sz="2400" b="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  <m:t>∼</m:t>
                        </m:r>
                        <m:r>
                          <a:rPr lang="ru-RU" sz="2400" b="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  <m:d>
                          <m:dPr>
                            <m:ctrlPr>
                              <a:rPr lang="en-US" sz="2400" b="0" i="1" smtClean="0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solidFill>
                                      <a:srgbClr val="28506A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solidFill>
                                      <a:srgbClr val="28506A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rgbClr val="28506A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en-US" sz="2400" b="0" i="1" smtClean="0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solidFill>
                                      <a:srgbClr val="28506A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solidFill>
                                      <a:srgbClr val="28506A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rgbClr val="28506A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en-US" sz="2400" b="0" i="1" smtClean="0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f>
                              <m:fPr>
                                <m:ctrlPr>
                                  <a:rPr lang="en-US" sz="2400" b="0" i="1" smtClean="0">
                                    <a:solidFill>
                                      <a:srgbClr val="28506A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Sup>
                                  <m:sSubSupPr>
                                    <m:ctrlPr>
                                      <a:rPr lang="en-US" sz="2400" i="1">
                                        <a:solidFill>
                                          <a:srgbClr val="2850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i="1">
                                        <a:solidFill>
                                          <a:srgbClr val="2850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2850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  <m:sup>
                                    <m:r>
                                      <a:rPr lang="en-US" sz="2400" i="1">
                                        <a:solidFill>
                                          <a:srgbClr val="2850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num>
                              <m:den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rgbClr val="2850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2850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2850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den>
                            </m:f>
                            <m:r>
                              <a:rPr lang="en-US" sz="2400" b="0" i="1" smtClean="0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US" sz="2400" i="1">
                                    <a:solidFill>
                                      <a:srgbClr val="28506A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Sup>
                                  <m:sSubSupPr>
                                    <m:ctrlPr>
                                      <a:rPr lang="en-US" sz="2400" i="1">
                                        <a:solidFill>
                                          <a:srgbClr val="2850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i="1">
                                        <a:solidFill>
                                          <a:srgbClr val="2850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2850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  <m:sup>
                                    <m:r>
                                      <a:rPr lang="en-US" sz="2400" i="1">
                                        <a:solidFill>
                                          <a:srgbClr val="2850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num>
                              <m:den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rgbClr val="2850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2850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2850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  <m:r>
                          <a:rPr lang="en-US" sz="2400" b="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sz="2400" b="0" dirty="0">
                    <a:solidFill>
                      <a:srgbClr val="28506A"/>
                    </a:solidFill>
                  </a:endParaRPr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E55F3F92-F51C-4B51-8C5B-9F1A21E20C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20085" y="5256021"/>
                  <a:ext cx="4727612" cy="854849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Прямоугольник 24">
                  <a:extLst>
                    <a:ext uri="{FF2B5EF4-FFF2-40B4-BE49-F238E27FC236}">
                      <a16:creationId xmlns:a16="http://schemas.microsoft.com/office/drawing/2014/main" id="{174ED002-AA5F-43DA-808E-E48B815803B9}"/>
                    </a:ext>
                  </a:extLst>
                </p:cNvPr>
                <p:cNvSpPr/>
                <p:nvPr/>
              </p:nvSpPr>
              <p:spPr>
                <a:xfrm>
                  <a:off x="3267472" y="5473831"/>
                  <a:ext cx="464614" cy="27699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  <m:t>𝑎𝑠𝑦</m:t>
                        </m:r>
                      </m:oMath>
                    </m:oMathPara>
                  </a14:m>
                  <a:endParaRPr lang="ru-RU" sz="1200" dirty="0">
                    <a:solidFill>
                      <a:srgbClr val="28506A"/>
                    </a:solidFill>
                  </a:endParaRPr>
                </a:p>
              </p:txBody>
            </p:sp>
          </mc:Choice>
          <mc:Fallback xmlns="">
            <p:sp>
              <p:nvSpPr>
                <p:cNvPr id="25" name="Прямоугольник 24">
                  <a:extLst>
                    <a:ext uri="{FF2B5EF4-FFF2-40B4-BE49-F238E27FC236}">
                      <a16:creationId xmlns:a16="http://schemas.microsoft.com/office/drawing/2014/main" id="{174ED002-AA5F-43DA-808E-E48B815803B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67472" y="5473831"/>
                  <a:ext cx="464614" cy="276999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Объект 5">
                <a:extLst>
                  <a:ext uri="{FF2B5EF4-FFF2-40B4-BE49-F238E27FC236}">
                    <a16:creationId xmlns:a16="http://schemas.microsoft.com/office/drawing/2014/main" id="{EF14911C-B07B-A146-AD6E-4BB4E61453B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9552" y="1124744"/>
                <a:ext cx="8336323" cy="2529032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06A"/>
                  </a:buClr>
                </a:pPr>
                <a:r>
                  <a:rPr lang="ru-RU" sz="2400" dirty="0">
                    <a:solidFill>
                      <a:srgbClr val="373737"/>
                    </a:solidFill>
                  </a:rPr>
                  <a:t>ЦПТ позволяет построить доверительный интервал </a:t>
                </a:r>
                <a:br>
                  <a:rPr lang="ru-RU" sz="2400" dirty="0">
                    <a:solidFill>
                      <a:srgbClr val="373737"/>
                    </a:solidFill>
                  </a:rPr>
                </a:br>
                <a:r>
                  <a:rPr lang="ru-RU" sz="2400" dirty="0">
                    <a:solidFill>
                      <a:srgbClr val="373737"/>
                    </a:solidFill>
                  </a:rPr>
                  <a:t>для любого среднего</a:t>
                </a: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06A"/>
                  </a:buClr>
                </a:pPr>
                <a:r>
                  <a:rPr lang="ru-RU" sz="2400" dirty="0">
                    <a:solidFill>
                      <a:srgbClr val="373737"/>
                    </a:solidFill>
                  </a:rPr>
                  <a:t>Наблюдаем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sz="2400" dirty="0">
                    <a:solidFill>
                      <a:srgbClr val="28506A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и</a:t>
                </a:r>
                <a:r>
                  <a:rPr lang="ru-RU" sz="2400" dirty="0">
                    <a:solidFill>
                      <a:srgbClr val="5C5B5C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sub>
                    </m:sSub>
                  </m:oMath>
                </a14:m>
                <a:endParaRPr lang="ru-RU" sz="2400" dirty="0">
                  <a:solidFill>
                    <a:srgbClr val="5C5B5C"/>
                  </a:solidFill>
                </a:endParaRP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06A"/>
                  </a:buClr>
                </a:pPr>
                <a:r>
                  <a:rPr lang="ru-RU" sz="2400" b="1" dirty="0">
                    <a:solidFill>
                      <a:srgbClr val="373737"/>
                    </a:solidFill>
                  </a:rPr>
                  <a:t>Предполагаем</a:t>
                </a:r>
                <a:r>
                  <a:rPr lang="en-US" sz="2400" b="1" dirty="0">
                    <a:solidFill>
                      <a:srgbClr val="373737"/>
                    </a:solidFill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28506A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независимы и одинаково распределены</a:t>
                </a:r>
                <a:r>
                  <a:rPr lang="en-US" sz="2400" dirty="0">
                    <a:solidFill>
                      <a:srgbClr val="373737"/>
                    </a:solidFill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число наблюдений велико</a:t>
                </a:r>
                <a:r>
                  <a:rPr lang="en-US" sz="2400" dirty="0">
                    <a:solidFill>
                      <a:srgbClr val="373737"/>
                    </a:solidFill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нет выбросов</a:t>
                </a:r>
                <a:r>
                  <a:rPr lang="en-US" sz="2400" dirty="0">
                    <a:solidFill>
                      <a:srgbClr val="373737"/>
                    </a:solidFill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выборки независимы друг от друга</a:t>
                </a:r>
              </a:p>
            </p:txBody>
          </p:sp>
        </mc:Choice>
        <mc:Fallback xmlns="">
          <p:sp>
            <p:nvSpPr>
              <p:cNvPr id="12" name="Объект 5">
                <a:extLst>
                  <a:ext uri="{FF2B5EF4-FFF2-40B4-BE49-F238E27FC236}">
                    <a16:creationId xmlns:a16="http://schemas.microsoft.com/office/drawing/2014/main" id="{EF14911C-B07B-A146-AD6E-4BB4E61453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1124744"/>
                <a:ext cx="8336323" cy="2529032"/>
              </a:xfrm>
              <a:prstGeom prst="rect">
                <a:avLst/>
              </a:prstGeom>
              <a:blipFill>
                <a:blip r:embed="rId10"/>
                <a:stretch>
                  <a:fillRect l="-2134" t="-3518" b="-15075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84388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11" name="applause.wav"/>
          </p:stSnd>
        </p:sndAc>
      </p:transition>
    </mc:Fallback>
  </mc:AlternateContent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8BEF5EC5-FBD4-481C-99AA-FF754AE091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1249015"/>
          </a:xfrm>
        </p:spPr>
        <p:txBody>
          <a:bodyPr vert="horz" wrap="square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06A"/>
                </a:solidFill>
                <a:latin typeface="+mn-lt"/>
                <a:ea typeface="+mn-ea"/>
                <a:cs typeface="+mn-cs"/>
              </a:rPr>
              <a:t>Асимптотический интервал </a:t>
            </a:r>
            <a:br>
              <a:rPr lang="ru-RU" sz="3200" b="1" dirty="0">
                <a:solidFill>
                  <a:srgbClr val="28506A"/>
                </a:solidFill>
                <a:latin typeface="+mn-lt"/>
                <a:ea typeface="+mn-ea"/>
                <a:cs typeface="+mn-cs"/>
              </a:rPr>
            </a:br>
            <a:r>
              <a:rPr lang="ru-RU" sz="3200" b="1" dirty="0">
                <a:solidFill>
                  <a:srgbClr val="28506A"/>
                </a:solidFill>
                <a:latin typeface="+mn-lt"/>
                <a:ea typeface="+mn-ea"/>
                <a:cs typeface="+mn-cs"/>
              </a:rPr>
              <a:t>для</a:t>
            </a:r>
            <a:r>
              <a:rPr lang="en-US" sz="3200" b="1" dirty="0">
                <a:solidFill>
                  <a:srgbClr val="28506A"/>
                </a:solidFill>
                <a:latin typeface="+mn-lt"/>
                <a:ea typeface="+mn-ea"/>
                <a:cs typeface="+mn-cs"/>
              </a:rPr>
              <a:t> </a:t>
            </a:r>
            <a:r>
              <a:rPr lang="ru-RU" sz="3200" b="1" dirty="0">
                <a:solidFill>
                  <a:srgbClr val="28506A"/>
                </a:solidFill>
                <a:latin typeface="+mn-lt"/>
                <a:ea typeface="+mn-ea"/>
                <a:cs typeface="+mn-cs"/>
              </a:rPr>
              <a:t>разности средних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Прямоугольник 13">
                <a:extLst>
                  <a:ext uri="{FF2B5EF4-FFF2-40B4-BE49-F238E27FC236}">
                    <a16:creationId xmlns:a16="http://schemas.microsoft.com/office/drawing/2014/main" id="{7F646690-B216-9144-9579-1D6AE04BF302}"/>
                  </a:ext>
                </a:extLst>
              </p:cNvPr>
              <p:cNvSpPr/>
              <p:nvPr/>
            </p:nvSpPr>
            <p:spPr>
              <a:xfrm>
                <a:off x="4183460" y="4111906"/>
                <a:ext cx="4073102" cy="1512530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̅"/>
                              <m:ctrlP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 −</m:t>
                          </m:r>
                          <m:acc>
                            <m:accPr>
                              <m:chr m:val="̅"/>
                              <m:ctrlP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 −(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40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Sup>
                                    <m:sSubSupPr>
                                      <m:ctrlPr>
                                        <a:rPr lang="en-US" sz="2400" b="0" i="1" smtClean="0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400" b="0" i="1" smtClean="0">
                                              <a:solidFill>
                                                <a:srgbClr val="2850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b="0" i="1" smtClean="0">
                                              <a:solidFill>
                                                <a:srgbClr val="2850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𝜎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  <m:sup>
                                      <m:r>
                                        <a:rPr lang="en-US" sz="2400" b="0" i="1" smtClean="0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Sup>
                                    <m:sSubSupPr>
                                      <m:ctrlPr>
                                        <a:rPr lang="en-US" sz="2400" i="1" smtClean="0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400" b="0" i="1" smtClean="0">
                                              <a:solidFill>
                                                <a:srgbClr val="2850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b="0" i="1" smtClean="0">
                                              <a:solidFill>
                                                <a:srgbClr val="2850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𝜎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  <m:sup>
                                      <m:r>
                                        <a:rPr lang="en-US" sz="2400" i="1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rad>
                        </m:den>
                      </m:f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  ~  </m:t>
                      </m:r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(0,1) </m:t>
                      </m:r>
                    </m:oMath>
                  </m:oMathPara>
                </a14:m>
                <a:endParaRPr lang="ru-RU" sz="2400" dirty="0">
                  <a:solidFill>
                    <a:srgbClr val="28506A"/>
                  </a:solidFill>
                </a:endParaRPr>
              </a:p>
            </p:txBody>
          </p:sp>
        </mc:Choice>
        <mc:Fallback xmlns="">
          <p:sp>
            <p:nvSpPr>
              <p:cNvPr id="8" name="Прямоугольник 13">
                <a:extLst>
                  <a:ext uri="{FF2B5EF4-FFF2-40B4-BE49-F238E27FC236}">
                    <a16:creationId xmlns:a16="http://schemas.microsoft.com/office/drawing/2014/main" id="{7F646690-B216-9144-9579-1D6AE04BF3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3460" y="4111906"/>
                <a:ext cx="4073102" cy="1512530"/>
              </a:xfrm>
              <a:prstGeom prst="rect">
                <a:avLst/>
              </a:prstGeom>
              <a:blipFill>
                <a:blip r:embed="rId3"/>
                <a:stretch>
                  <a:fillRect l="-313" t="-5042" r="-250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Объект 5">
                <a:extLst>
                  <a:ext uri="{FF2B5EF4-FFF2-40B4-BE49-F238E27FC236}">
                    <a16:creationId xmlns:a16="http://schemas.microsoft.com/office/drawing/2014/main" id="{EAE0157E-2975-944D-8F7A-6B00A96BAB8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9552" y="1124744"/>
                <a:ext cx="8336323" cy="2529032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06A"/>
                  </a:buClr>
                </a:pPr>
                <a:r>
                  <a:rPr lang="ru-RU" sz="2400" dirty="0">
                    <a:solidFill>
                      <a:srgbClr val="373737"/>
                    </a:solidFill>
                  </a:rPr>
                  <a:t>ЦПТ позволяет построить доверительный интервал </a:t>
                </a:r>
                <a:br>
                  <a:rPr lang="ru-RU" sz="2400" dirty="0">
                    <a:solidFill>
                      <a:srgbClr val="373737"/>
                    </a:solidFill>
                  </a:rPr>
                </a:br>
                <a:r>
                  <a:rPr lang="ru-RU" sz="2400" dirty="0">
                    <a:solidFill>
                      <a:srgbClr val="373737"/>
                    </a:solidFill>
                  </a:rPr>
                  <a:t>для любого среднего</a:t>
                </a: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06A"/>
                  </a:buClr>
                </a:pPr>
                <a:r>
                  <a:rPr lang="ru-RU" sz="2400" dirty="0">
                    <a:solidFill>
                      <a:srgbClr val="373737"/>
                    </a:solidFill>
                  </a:rPr>
                  <a:t>Наблюдаем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sz="2400" dirty="0">
                    <a:solidFill>
                      <a:srgbClr val="28506A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и</a:t>
                </a:r>
                <a:r>
                  <a:rPr lang="ru-RU" sz="2400" dirty="0">
                    <a:solidFill>
                      <a:srgbClr val="5C5B5C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sub>
                    </m:sSub>
                  </m:oMath>
                </a14:m>
                <a:endParaRPr lang="ru-RU" sz="2400" dirty="0">
                  <a:solidFill>
                    <a:srgbClr val="5C5B5C"/>
                  </a:solidFill>
                </a:endParaRP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06A"/>
                  </a:buClr>
                </a:pPr>
                <a:r>
                  <a:rPr lang="ru-RU" sz="2400" b="1" dirty="0">
                    <a:solidFill>
                      <a:srgbClr val="373737"/>
                    </a:solidFill>
                  </a:rPr>
                  <a:t>Предполагаем</a:t>
                </a:r>
                <a:r>
                  <a:rPr lang="en-US" sz="2400" b="1" dirty="0">
                    <a:solidFill>
                      <a:srgbClr val="373737"/>
                    </a:solidFill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28506A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независимы и одинаково распределены</a:t>
                </a:r>
                <a:r>
                  <a:rPr lang="en-US" sz="2400" dirty="0">
                    <a:solidFill>
                      <a:srgbClr val="373737"/>
                    </a:solidFill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число наблюдений велико</a:t>
                </a:r>
                <a:r>
                  <a:rPr lang="en-US" sz="2400" dirty="0">
                    <a:solidFill>
                      <a:srgbClr val="373737"/>
                    </a:solidFill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нет выбросов</a:t>
                </a:r>
                <a:r>
                  <a:rPr lang="en-US" sz="2400" dirty="0">
                    <a:solidFill>
                      <a:srgbClr val="373737"/>
                    </a:solidFill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выборки независимы друг от друга</a:t>
                </a:r>
              </a:p>
            </p:txBody>
          </p:sp>
        </mc:Choice>
        <mc:Fallback xmlns="">
          <p:sp>
            <p:nvSpPr>
              <p:cNvPr id="5" name="Объект 5">
                <a:extLst>
                  <a:ext uri="{FF2B5EF4-FFF2-40B4-BE49-F238E27FC236}">
                    <a16:creationId xmlns:a16="http://schemas.microsoft.com/office/drawing/2014/main" id="{EAE0157E-2975-944D-8F7A-6B00A96BAB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1124744"/>
                <a:ext cx="8336323" cy="2529032"/>
              </a:xfrm>
              <a:prstGeom prst="rect">
                <a:avLst/>
              </a:prstGeom>
              <a:blipFill>
                <a:blip r:embed="rId4"/>
                <a:stretch>
                  <a:fillRect l="-2134" t="-3518" b="-15075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04273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6" name="applause.wav"/>
          </p:stSnd>
        </p:sndAc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wrap="square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06A"/>
                </a:solidFill>
                <a:latin typeface="+mn-lt"/>
                <a:ea typeface="+mn-ea"/>
                <a:cs typeface="+mn-cs"/>
              </a:rPr>
              <a:t>Зачем нужны доверительные интервалы</a:t>
            </a:r>
          </a:p>
        </p:txBody>
      </p:sp>
      <p:pic>
        <p:nvPicPr>
          <p:cNvPr id="9" name="Рисунок 2">
            <a:extLst>
              <a:ext uri="{FF2B5EF4-FFF2-40B4-BE49-F238E27FC236}">
                <a16:creationId xmlns:a16="http://schemas.microsoft.com/office/drawing/2014/main" id="{540D535B-A0E3-9B4E-B0EF-033C8308EC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773" y="2578537"/>
            <a:ext cx="6070600" cy="787400"/>
          </a:xfrm>
          <a:prstGeom prst="rect">
            <a:avLst/>
          </a:prstGeom>
        </p:spPr>
      </p:pic>
      <p:pic>
        <p:nvPicPr>
          <p:cNvPr id="11" name="Рисунок 3">
            <a:extLst>
              <a:ext uri="{FF2B5EF4-FFF2-40B4-BE49-F238E27FC236}">
                <a16:creationId xmlns:a16="http://schemas.microsoft.com/office/drawing/2014/main" id="{FAA3652D-7350-9D41-816C-5014DC3322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727022">
            <a:off x="660165" y="1461382"/>
            <a:ext cx="1625600" cy="16256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Объект 5">
                <a:extLst>
                  <a:ext uri="{FF2B5EF4-FFF2-40B4-BE49-F238E27FC236}">
                    <a16:creationId xmlns:a16="http://schemas.microsoft.com/office/drawing/2014/main" id="{D9E84059-A247-C042-989F-EFB0DE9DC4B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9552" y="692696"/>
                <a:ext cx="8136904" cy="1336709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r>
                  <a:rPr lang="ru-RU" sz="2400" dirty="0">
                    <a:solidFill>
                      <a:srgbClr val="373737"/>
                    </a:solidFill>
                  </a:rPr>
                  <a:t>Надо измерить длину скрепки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anose="020B0503030403020204"/>
                  </a:rPr>
                  <a:t>.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Её длина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</a:rPr>
                      <m:t>7</m:t>
                    </m:r>
                  </m:oMath>
                </a14:m>
                <a:r>
                  <a:rPr lang="en-US" sz="2400" dirty="0">
                    <a:solidFill>
                      <a:srgbClr val="28506A"/>
                    </a:solidFill>
                    <a:latin typeface="Myriad Pro" panose="020B0503030403020204"/>
                  </a:rPr>
                  <a:t> </a:t>
                </a:r>
                <a:r>
                  <a:rPr lang="ru-RU" sz="2400" dirty="0">
                    <a:solidFill>
                      <a:srgbClr val="28506A"/>
                    </a:solidFill>
                  </a:rPr>
                  <a:t>см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anose="020B0503030403020204"/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но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anose="020B0503030403020204"/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мы не знаем наверняка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anose="020B0503030403020204"/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так как деления на линейке недостаточно точны</a:t>
                </a:r>
              </a:p>
            </p:txBody>
          </p:sp>
        </mc:Choice>
        <mc:Fallback xmlns="">
          <p:sp>
            <p:nvSpPr>
              <p:cNvPr id="8" name="Объект 5">
                <a:extLst>
                  <a:ext uri="{FF2B5EF4-FFF2-40B4-BE49-F238E27FC236}">
                    <a16:creationId xmlns:a16="http://schemas.microsoft.com/office/drawing/2014/main" id="{D9E84059-A247-C042-989F-EFB0DE9DC4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692696"/>
                <a:ext cx="8136904" cy="1336709"/>
              </a:xfrm>
              <a:prstGeom prst="rect">
                <a:avLst/>
              </a:prstGeom>
              <a:blipFill>
                <a:blip r:embed="rId5"/>
                <a:stretch>
                  <a:fillRect l="-2340" t="-6667" r="-2652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Объект 5">
            <a:extLst>
              <a:ext uri="{FF2B5EF4-FFF2-40B4-BE49-F238E27FC236}">
                <a16:creationId xmlns:a16="http://schemas.microsoft.com/office/drawing/2014/main" id="{76FE8817-1E36-C04F-B90F-D5DE25B530D5}"/>
              </a:ext>
            </a:extLst>
          </p:cNvPr>
          <p:cNvSpPr txBox="1">
            <a:spLocks/>
          </p:cNvSpPr>
          <p:nvPr/>
        </p:nvSpPr>
        <p:spPr>
          <a:xfrm>
            <a:off x="539552" y="3933056"/>
            <a:ext cx="8049159" cy="232692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06A"/>
              </a:buClr>
            </a:pPr>
            <a:r>
              <a:rPr lang="ru-RU" sz="2400" dirty="0">
                <a:solidFill>
                  <a:srgbClr val="373737"/>
                </a:solidFill>
              </a:rPr>
              <a:t>Измерение делается с точностью</a:t>
            </a:r>
            <a:r>
              <a:rPr lang="en-US" sz="2400" dirty="0">
                <a:solidFill>
                  <a:srgbClr val="373737"/>
                </a:solidFill>
                <a:latin typeface="Myriad Pro" panose="020B0503030403020204"/>
              </a:rPr>
              <a:t>, </a:t>
            </a:r>
            <a:r>
              <a:rPr lang="ru-RU" sz="2400" dirty="0">
                <a:solidFill>
                  <a:srgbClr val="373737"/>
                </a:solidFill>
              </a:rPr>
              <a:t>которую допускает линейка</a:t>
            </a:r>
          </a:p>
        </p:txBody>
      </p:sp>
    </p:spTree>
    <p:extLst>
      <p:ext uri="{BB962C8B-B14F-4D97-AF65-F5344CB8AC3E}">
        <p14:creationId xmlns:p14="http://schemas.microsoft.com/office/powerpoint/2010/main" val="470955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6" name="applause.wav"/>
          </p:stSnd>
        </p:sndAc>
      </p:transition>
    </mc:Fallback>
  </mc:AlternateContent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C4D9A10E-2576-47D1-866B-81A2B8E8E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1249015"/>
          </a:xfrm>
        </p:spPr>
        <p:txBody>
          <a:bodyPr vert="horz" wrap="square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06A"/>
                </a:solidFill>
                <a:latin typeface="+mn-lt"/>
                <a:ea typeface="+mn-ea"/>
                <a:cs typeface="+mn-cs"/>
              </a:rPr>
              <a:t>Асимптотический интервал </a:t>
            </a:r>
            <a:br>
              <a:rPr lang="ru-RU" sz="3200" b="1" dirty="0">
                <a:solidFill>
                  <a:srgbClr val="28506A"/>
                </a:solidFill>
                <a:latin typeface="+mn-lt"/>
                <a:ea typeface="+mn-ea"/>
                <a:cs typeface="+mn-cs"/>
              </a:rPr>
            </a:br>
            <a:r>
              <a:rPr lang="ru-RU" sz="3200" b="1" dirty="0">
                <a:solidFill>
                  <a:srgbClr val="28506A"/>
                </a:solidFill>
                <a:latin typeface="+mn-lt"/>
                <a:ea typeface="+mn-ea"/>
                <a:cs typeface="+mn-cs"/>
              </a:rPr>
              <a:t>для</a:t>
            </a:r>
            <a:r>
              <a:rPr lang="en-US" sz="3200" b="1" dirty="0">
                <a:solidFill>
                  <a:srgbClr val="28506A"/>
                </a:solidFill>
                <a:latin typeface="+mn-lt"/>
                <a:ea typeface="+mn-ea"/>
                <a:cs typeface="+mn-cs"/>
              </a:rPr>
              <a:t> </a:t>
            </a:r>
            <a:r>
              <a:rPr lang="ru-RU" sz="3200" b="1" dirty="0">
                <a:solidFill>
                  <a:srgbClr val="28506A"/>
                </a:solidFill>
                <a:latin typeface="+mn-lt"/>
                <a:ea typeface="+mn-ea"/>
                <a:cs typeface="+mn-cs"/>
              </a:rPr>
              <a:t>разности средних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3">
                <a:extLst>
                  <a:ext uri="{FF2B5EF4-FFF2-40B4-BE49-F238E27FC236}">
                    <a16:creationId xmlns:a16="http://schemas.microsoft.com/office/drawing/2014/main" id="{EADE9FBA-4DA1-0A45-A3BB-6CEFF15AC92A}"/>
                  </a:ext>
                </a:extLst>
              </p:cNvPr>
              <p:cNvSpPr/>
              <p:nvPr/>
            </p:nvSpPr>
            <p:spPr>
              <a:xfrm>
                <a:off x="4183460" y="4111906"/>
                <a:ext cx="4073102" cy="1512530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̅"/>
                              <m:ctrlP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 −</m:t>
                          </m:r>
                          <m:acc>
                            <m:accPr>
                              <m:chr m:val="̅"/>
                              <m:ctrlP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 −(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40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Sup>
                                    <m:sSubSupPr>
                                      <m:ctrlPr>
                                        <a:rPr lang="en-US" sz="2400" b="0" i="1" smtClean="0">
                                          <a:solidFill>
                                            <a:srgbClr val="C050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400" b="0" i="1" smtClean="0">
                                              <a:solidFill>
                                                <a:srgbClr val="C0504D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b="0" i="1" smtClean="0">
                                              <a:solidFill>
                                                <a:srgbClr val="C0504D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𝜎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rgbClr val="C050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  <m:sup>
                                      <m:r>
                                        <a:rPr lang="en-US" sz="2400" b="0" i="1" smtClean="0">
                                          <a:solidFill>
                                            <a:srgbClr val="C050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Sup>
                                    <m:sSubSupPr>
                                      <m:ctrlPr>
                                        <a:rPr lang="en-US" sz="2400" i="1" smtClean="0">
                                          <a:solidFill>
                                            <a:srgbClr val="C050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400" b="0" i="1" smtClean="0">
                                              <a:solidFill>
                                                <a:srgbClr val="C0504D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b="0" i="1" smtClean="0">
                                              <a:solidFill>
                                                <a:srgbClr val="C0504D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𝜎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rgbClr val="C050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  <m:sup>
                                      <m:r>
                                        <a:rPr lang="en-US" sz="2400" i="1">
                                          <a:solidFill>
                                            <a:srgbClr val="C050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rad>
                        </m:den>
                      </m:f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  ~  </m:t>
                      </m:r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ru-RU" sz="2400" dirty="0">
                  <a:solidFill>
                    <a:srgbClr val="28506A"/>
                  </a:solidFill>
                </a:endParaRPr>
              </a:p>
            </p:txBody>
          </p:sp>
        </mc:Choice>
        <mc:Fallback xmlns="">
          <p:sp>
            <p:nvSpPr>
              <p:cNvPr id="11" name="Прямоугольник 13">
                <a:extLst>
                  <a:ext uri="{FF2B5EF4-FFF2-40B4-BE49-F238E27FC236}">
                    <a16:creationId xmlns:a16="http://schemas.microsoft.com/office/drawing/2014/main" id="{EADE9FBA-4DA1-0A45-A3BB-6CEFF15AC9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3460" y="4111906"/>
                <a:ext cx="4073102" cy="1512530"/>
              </a:xfrm>
              <a:prstGeom prst="rect">
                <a:avLst/>
              </a:prstGeom>
              <a:blipFill>
                <a:blip r:embed="rId3"/>
                <a:stretch>
                  <a:fillRect l="-313" t="-5042" r="-250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14">
                <a:extLst>
                  <a:ext uri="{FF2B5EF4-FFF2-40B4-BE49-F238E27FC236}">
                    <a16:creationId xmlns:a16="http://schemas.microsoft.com/office/drawing/2014/main" id="{55AD6797-001E-6346-9836-C4842B46996C}"/>
                  </a:ext>
                </a:extLst>
              </p:cNvPr>
              <p:cNvSpPr/>
              <p:nvPr/>
            </p:nvSpPr>
            <p:spPr>
              <a:xfrm>
                <a:off x="6775840" y="4284852"/>
                <a:ext cx="464614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𝑎𝑠𝑦</m:t>
                      </m:r>
                    </m:oMath>
                  </m:oMathPara>
                </a14:m>
                <a:endParaRPr lang="ru-RU" sz="1200" dirty="0">
                  <a:solidFill>
                    <a:srgbClr val="28506A"/>
                  </a:solidFill>
                </a:endParaRPr>
              </a:p>
            </p:txBody>
          </p:sp>
        </mc:Choice>
        <mc:Fallback xmlns="">
          <p:sp>
            <p:nvSpPr>
              <p:cNvPr id="12" name="Прямоугольник 14">
                <a:extLst>
                  <a:ext uri="{FF2B5EF4-FFF2-40B4-BE49-F238E27FC236}">
                    <a16:creationId xmlns:a16="http://schemas.microsoft.com/office/drawing/2014/main" id="{55AD6797-001E-6346-9836-C4842B4699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5840" y="4284852"/>
                <a:ext cx="464614" cy="2769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6">
                <a:extLst>
                  <a:ext uri="{FF2B5EF4-FFF2-40B4-BE49-F238E27FC236}">
                    <a16:creationId xmlns:a16="http://schemas.microsoft.com/office/drawing/2014/main" id="{27C37299-646B-5E4B-91D5-C63D1412D521}"/>
                  </a:ext>
                </a:extLst>
              </p:cNvPr>
              <p:cNvSpPr/>
              <p:nvPr/>
            </p:nvSpPr>
            <p:spPr>
              <a:xfrm>
                <a:off x="4183460" y="5550172"/>
                <a:ext cx="3531158" cy="1091196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̅"/>
                              <m:ctrlP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±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num>
                            <m:den>
                              <m: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b>
                      </m:sSub>
                      <m:r>
                        <a:rPr lang="en-US" sz="2400" i="1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ad>
                        <m:radPr>
                          <m:degHide m:val="on"/>
                          <m:ctrlPr>
                            <a:rPr lang="en-US" sz="240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400" i="1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num>
                            <m:den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den>
                          </m:f>
                          <m: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400" i="1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num>
                            <m:den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den>
                          </m:f>
                        </m:e>
                      </m:rad>
                    </m:oMath>
                  </m:oMathPara>
                </a14:m>
                <a:endParaRPr lang="en-US" sz="2400" dirty="0">
                  <a:solidFill>
                    <a:srgbClr val="28506A"/>
                  </a:solidFill>
                </a:endParaRPr>
              </a:p>
            </p:txBody>
          </p:sp>
        </mc:Choice>
        <mc:Fallback xmlns="">
          <p:sp>
            <p:nvSpPr>
              <p:cNvPr id="13" name="Прямоугольник 16">
                <a:extLst>
                  <a:ext uri="{FF2B5EF4-FFF2-40B4-BE49-F238E27FC236}">
                    <a16:creationId xmlns:a16="http://schemas.microsoft.com/office/drawing/2014/main" id="{27C37299-646B-5E4B-91D5-C63D1412D5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3460" y="5550172"/>
                <a:ext cx="3531158" cy="109119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Объект 5">
                <a:extLst>
                  <a:ext uri="{FF2B5EF4-FFF2-40B4-BE49-F238E27FC236}">
                    <a16:creationId xmlns:a16="http://schemas.microsoft.com/office/drawing/2014/main" id="{B3957F88-2A61-8C41-AF26-D8706914DCC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9552" y="1124744"/>
                <a:ext cx="8336323" cy="2529032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06A"/>
                  </a:buClr>
                </a:pPr>
                <a:r>
                  <a:rPr lang="ru-RU" sz="2400" dirty="0">
                    <a:solidFill>
                      <a:srgbClr val="373737"/>
                    </a:solidFill>
                  </a:rPr>
                  <a:t>ЦПТ позволяет построить доверительный интервал </a:t>
                </a:r>
                <a:br>
                  <a:rPr lang="ru-RU" sz="2400" dirty="0">
                    <a:solidFill>
                      <a:srgbClr val="373737"/>
                    </a:solidFill>
                  </a:rPr>
                </a:br>
                <a:r>
                  <a:rPr lang="ru-RU" sz="2400" dirty="0">
                    <a:solidFill>
                      <a:srgbClr val="373737"/>
                    </a:solidFill>
                  </a:rPr>
                  <a:t>для любого среднего</a:t>
                </a: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06A"/>
                  </a:buClr>
                </a:pPr>
                <a:r>
                  <a:rPr lang="ru-RU" sz="2400" dirty="0">
                    <a:solidFill>
                      <a:srgbClr val="373737"/>
                    </a:solidFill>
                  </a:rPr>
                  <a:t>Наблюдаем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sz="2400" dirty="0">
                    <a:solidFill>
                      <a:srgbClr val="28506A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и</a:t>
                </a:r>
                <a:r>
                  <a:rPr lang="ru-RU" sz="2400" dirty="0">
                    <a:solidFill>
                      <a:srgbClr val="5C5B5C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sub>
                    </m:sSub>
                  </m:oMath>
                </a14:m>
                <a:endParaRPr lang="ru-RU" sz="2400" dirty="0">
                  <a:solidFill>
                    <a:srgbClr val="5C5B5C"/>
                  </a:solidFill>
                </a:endParaRP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06A"/>
                  </a:buClr>
                </a:pPr>
                <a:r>
                  <a:rPr lang="ru-RU" sz="2400" b="1" dirty="0">
                    <a:solidFill>
                      <a:srgbClr val="373737"/>
                    </a:solidFill>
                  </a:rPr>
                  <a:t>Предполагаем</a:t>
                </a:r>
                <a:r>
                  <a:rPr lang="en-US" sz="2400" b="1" dirty="0">
                    <a:solidFill>
                      <a:srgbClr val="373737"/>
                    </a:solidFill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28506A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независимы и одинаково распределены</a:t>
                </a:r>
                <a:r>
                  <a:rPr lang="en-US" sz="2400" dirty="0">
                    <a:solidFill>
                      <a:srgbClr val="373737"/>
                    </a:solidFill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число наблюдений велико</a:t>
                </a:r>
                <a:r>
                  <a:rPr lang="en-US" sz="2400" dirty="0">
                    <a:solidFill>
                      <a:srgbClr val="373737"/>
                    </a:solidFill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нет выбросов</a:t>
                </a:r>
                <a:r>
                  <a:rPr lang="en-US" sz="2400" dirty="0">
                    <a:solidFill>
                      <a:srgbClr val="373737"/>
                    </a:solidFill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выборки независимы друг от друга</a:t>
                </a:r>
              </a:p>
            </p:txBody>
          </p:sp>
        </mc:Choice>
        <mc:Fallback xmlns="">
          <p:sp>
            <p:nvSpPr>
              <p:cNvPr id="18" name="Объект 5">
                <a:extLst>
                  <a:ext uri="{FF2B5EF4-FFF2-40B4-BE49-F238E27FC236}">
                    <a16:creationId xmlns:a16="http://schemas.microsoft.com/office/drawing/2014/main" id="{B3957F88-2A61-8C41-AF26-D8706914DC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1124744"/>
                <a:ext cx="8336323" cy="2529032"/>
              </a:xfrm>
              <a:prstGeom prst="rect">
                <a:avLst/>
              </a:prstGeom>
              <a:blipFill>
                <a:blip r:embed="rId6"/>
                <a:stretch>
                  <a:fillRect l="-2134" t="-3518" b="-15075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12235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8" name="applause.wav"/>
          </p:stSnd>
        </p:sndAc>
      </p:transition>
    </mc:Fallback>
  </mc:AlternateContent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">
            <a:extLst>
              <a:ext uri="{FF2B5EF4-FFF2-40B4-BE49-F238E27FC236}">
                <a16:creationId xmlns:a16="http://schemas.microsoft.com/office/drawing/2014/main" id="{2C72AF1F-EB26-EB48-B820-F25FEF6A6798}"/>
              </a:ext>
            </a:extLst>
          </p:cNvPr>
          <p:cNvSpPr/>
          <p:nvPr/>
        </p:nvSpPr>
        <p:spPr>
          <a:xfrm>
            <a:off x="533400" y="4111906"/>
            <a:ext cx="3023896" cy="2128204"/>
          </a:xfrm>
          <a:prstGeom prst="rect">
            <a:avLst/>
          </a:prstGeom>
          <a:solidFill>
            <a:srgbClr val="FFFFFF">
              <a:alpha val="60000"/>
            </a:srgbClr>
          </a:solidFill>
          <a:ln w="12700">
            <a:miter lim="400000"/>
          </a:ln>
          <a:effectLst/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DE6C1C-8D30-384D-89AC-D1EC7CC82035}"/>
              </a:ext>
            </a:extLst>
          </p:cNvPr>
          <p:cNvSpPr txBox="1"/>
          <p:nvPr/>
        </p:nvSpPr>
        <p:spPr>
          <a:xfrm>
            <a:off x="808838" y="4804110"/>
            <a:ext cx="2473020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ru-RU" sz="2400" dirty="0">
                <a:solidFill>
                  <a:srgbClr val="C0504D"/>
                </a:solidFill>
              </a:rPr>
              <a:t>Теперь хотим построить точный интервал</a:t>
            </a:r>
          </a:p>
        </p:txBody>
      </p:sp>
      <p:sp>
        <p:nvSpPr>
          <p:cNvPr id="11" name="Shape">
            <a:extLst>
              <a:ext uri="{FF2B5EF4-FFF2-40B4-BE49-F238E27FC236}">
                <a16:creationId xmlns:a16="http://schemas.microsoft.com/office/drawing/2014/main" id="{DB721609-D0B3-D443-920E-2D421CE7AFC1}"/>
              </a:ext>
            </a:extLst>
          </p:cNvPr>
          <p:cNvSpPr/>
          <p:nvPr/>
        </p:nvSpPr>
        <p:spPr>
          <a:xfrm>
            <a:off x="1900005" y="4354992"/>
            <a:ext cx="290687" cy="2906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38" y="0"/>
                </a:moveTo>
                <a:cubicBezTo>
                  <a:pt x="7320" y="0"/>
                  <a:pt x="4802" y="1006"/>
                  <a:pt x="2881" y="3017"/>
                </a:cubicBezTo>
                <a:cubicBezTo>
                  <a:pt x="-961" y="7038"/>
                  <a:pt x="-961" y="13558"/>
                  <a:pt x="2881" y="17579"/>
                </a:cubicBezTo>
                <a:cubicBezTo>
                  <a:pt x="6724" y="21600"/>
                  <a:pt x="12954" y="21600"/>
                  <a:pt x="16797" y="17579"/>
                </a:cubicBezTo>
                <a:cubicBezTo>
                  <a:pt x="20639" y="13558"/>
                  <a:pt x="20639" y="7038"/>
                  <a:pt x="16797" y="3017"/>
                </a:cubicBezTo>
                <a:cubicBezTo>
                  <a:pt x="14876" y="1006"/>
                  <a:pt x="12356" y="0"/>
                  <a:pt x="9838" y="0"/>
                </a:cubicBezTo>
                <a:close/>
                <a:moveTo>
                  <a:pt x="9687" y="3523"/>
                </a:moveTo>
                <a:lnTo>
                  <a:pt x="9991" y="3523"/>
                </a:lnTo>
                <a:cubicBezTo>
                  <a:pt x="10387" y="3523"/>
                  <a:pt x="10625" y="3523"/>
                  <a:pt x="10783" y="3592"/>
                </a:cubicBezTo>
                <a:cubicBezTo>
                  <a:pt x="11012" y="3679"/>
                  <a:pt x="11192" y="3868"/>
                  <a:pt x="11275" y="4107"/>
                </a:cubicBezTo>
                <a:cubicBezTo>
                  <a:pt x="11341" y="4273"/>
                  <a:pt x="11341" y="4521"/>
                  <a:pt x="11341" y="4936"/>
                </a:cubicBezTo>
                <a:lnTo>
                  <a:pt x="11341" y="11306"/>
                </a:lnTo>
                <a:cubicBezTo>
                  <a:pt x="11341" y="11721"/>
                  <a:pt x="11341" y="11969"/>
                  <a:pt x="11275" y="12135"/>
                </a:cubicBezTo>
                <a:cubicBezTo>
                  <a:pt x="11192" y="12374"/>
                  <a:pt x="11012" y="12561"/>
                  <a:pt x="10783" y="12648"/>
                </a:cubicBezTo>
                <a:cubicBezTo>
                  <a:pt x="10625" y="12717"/>
                  <a:pt x="10387" y="12717"/>
                  <a:pt x="9991" y="12717"/>
                </a:cubicBezTo>
                <a:lnTo>
                  <a:pt x="9687" y="12717"/>
                </a:lnTo>
                <a:cubicBezTo>
                  <a:pt x="9291" y="12717"/>
                  <a:pt x="9053" y="12717"/>
                  <a:pt x="8895" y="12648"/>
                </a:cubicBezTo>
                <a:cubicBezTo>
                  <a:pt x="8666" y="12561"/>
                  <a:pt x="8486" y="12374"/>
                  <a:pt x="8403" y="12135"/>
                </a:cubicBezTo>
                <a:cubicBezTo>
                  <a:pt x="8337" y="11969"/>
                  <a:pt x="8337" y="11721"/>
                  <a:pt x="8337" y="11306"/>
                </a:cubicBezTo>
                <a:lnTo>
                  <a:pt x="8337" y="4936"/>
                </a:lnTo>
                <a:cubicBezTo>
                  <a:pt x="8337" y="4521"/>
                  <a:pt x="8337" y="4273"/>
                  <a:pt x="8403" y="4107"/>
                </a:cubicBezTo>
                <a:cubicBezTo>
                  <a:pt x="8486" y="3868"/>
                  <a:pt x="8666" y="3679"/>
                  <a:pt x="8895" y="3592"/>
                </a:cubicBezTo>
                <a:cubicBezTo>
                  <a:pt x="9053" y="3523"/>
                  <a:pt x="9291" y="3523"/>
                  <a:pt x="9687" y="3523"/>
                </a:cubicBezTo>
                <a:close/>
                <a:moveTo>
                  <a:pt x="9687" y="13919"/>
                </a:moveTo>
                <a:lnTo>
                  <a:pt x="9991" y="13919"/>
                </a:lnTo>
                <a:cubicBezTo>
                  <a:pt x="10387" y="13919"/>
                  <a:pt x="10625" y="13919"/>
                  <a:pt x="10783" y="13988"/>
                </a:cubicBezTo>
                <a:cubicBezTo>
                  <a:pt x="11012" y="14075"/>
                  <a:pt x="11192" y="14264"/>
                  <a:pt x="11275" y="14503"/>
                </a:cubicBezTo>
                <a:cubicBezTo>
                  <a:pt x="11341" y="14668"/>
                  <a:pt x="11341" y="14917"/>
                  <a:pt x="11341" y="15331"/>
                </a:cubicBezTo>
                <a:lnTo>
                  <a:pt x="11341" y="15660"/>
                </a:lnTo>
                <a:cubicBezTo>
                  <a:pt x="11341" y="16074"/>
                  <a:pt x="11341" y="16323"/>
                  <a:pt x="11275" y="16489"/>
                </a:cubicBezTo>
                <a:cubicBezTo>
                  <a:pt x="11192" y="16728"/>
                  <a:pt x="11012" y="16915"/>
                  <a:pt x="10783" y="17002"/>
                </a:cubicBezTo>
                <a:cubicBezTo>
                  <a:pt x="10625" y="17071"/>
                  <a:pt x="10387" y="17072"/>
                  <a:pt x="9991" y="17072"/>
                </a:cubicBezTo>
                <a:lnTo>
                  <a:pt x="9687" y="17072"/>
                </a:lnTo>
                <a:cubicBezTo>
                  <a:pt x="9291" y="17072"/>
                  <a:pt x="9053" y="17071"/>
                  <a:pt x="8895" y="17002"/>
                </a:cubicBezTo>
                <a:cubicBezTo>
                  <a:pt x="8666" y="16915"/>
                  <a:pt x="8486" y="16728"/>
                  <a:pt x="8403" y="16489"/>
                </a:cubicBezTo>
                <a:cubicBezTo>
                  <a:pt x="8337" y="16323"/>
                  <a:pt x="8337" y="16074"/>
                  <a:pt x="8337" y="15660"/>
                </a:cubicBezTo>
                <a:lnTo>
                  <a:pt x="8337" y="15331"/>
                </a:lnTo>
                <a:cubicBezTo>
                  <a:pt x="8337" y="14917"/>
                  <a:pt x="8337" y="14668"/>
                  <a:pt x="8403" y="14503"/>
                </a:cubicBezTo>
                <a:cubicBezTo>
                  <a:pt x="8486" y="14264"/>
                  <a:pt x="8666" y="14075"/>
                  <a:pt x="8895" y="13988"/>
                </a:cubicBezTo>
                <a:cubicBezTo>
                  <a:pt x="9053" y="13919"/>
                  <a:pt x="9291" y="13919"/>
                  <a:pt x="9687" y="13919"/>
                </a:cubicBezTo>
                <a:close/>
              </a:path>
            </a:pathLst>
          </a:custGeom>
          <a:solidFill>
            <a:srgbClr val="C0504D"/>
          </a:solidFill>
          <a:ln w="3175">
            <a:miter lim="400000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solidFill>
                  <a:srgbClr val="FFFFFF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4D122C04-FB12-48C9-8FF5-0FE53370940A}"/>
                  </a:ext>
                </a:extLst>
              </p:cNvPr>
              <p:cNvSpPr/>
              <p:nvPr/>
            </p:nvSpPr>
            <p:spPr>
              <a:xfrm>
                <a:off x="4183460" y="4111906"/>
                <a:ext cx="4073102" cy="1512530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̅"/>
                              <m:ctrlP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 −</m:t>
                          </m:r>
                          <m:acc>
                            <m:accPr>
                              <m:chr m:val="̅"/>
                              <m:ctrlP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 −(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40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Sup>
                                    <m:sSubSupPr>
                                      <m:ctrlPr>
                                        <a:rPr lang="en-US" sz="2400" b="0" i="1" smtClean="0">
                                          <a:solidFill>
                                            <a:srgbClr val="C050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400" b="0" i="1" smtClean="0">
                                              <a:solidFill>
                                                <a:srgbClr val="C0504D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b="0" i="1" smtClean="0">
                                              <a:solidFill>
                                                <a:srgbClr val="C0504D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𝜎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rgbClr val="C050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  <m:sup>
                                      <m:r>
                                        <a:rPr lang="en-US" sz="2400" b="0" i="1" smtClean="0">
                                          <a:solidFill>
                                            <a:srgbClr val="C050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Sup>
                                    <m:sSubSupPr>
                                      <m:ctrlPr>
                                        <a:rPr lang="en-US" sz="2400" i="1" smtClean="0">
                                          <a:solidFill>
                                            <a:srgbClr val="C050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400" b="0" i="1" smtClean="0">
                                              <a:solidFill>
                                                <a:srgbClr val="C0504D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b="0" i="1" smtClean="0">
                                              <a:solidFill>
                                                <a:srgbClr val="C0504D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𝜎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rgbClr val="C050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  <m:sup>
                                      <m:r>
                                        <a:rPr lang="en-US" sz="2400" i="1">
                                          <a:solidFill>
                                            <a:srgbClr val="C050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rad>
                        </m:den>
                      </m:f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  ~  </m:t>
                      </m:r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(0,1) </m:t>
                      </m:r>
                    </m:oMath>
                  </m:oMathPara>
                </a14:m>
                <a:endParaRPr lang="ru-RU" sz="2400" dirty="0">
                  <a:solidFill>
                    <a:srgbClr val="28506A"/>
                  </a:solidFill>
                </a:endParaRPr>
              </a:p>
            </p:txBody>
          </p:sp>
        </mc:Choice>
        <mc:Fallback xmlns="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4D122C04-FB12-48C9-8FF5-0FE5337094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3460" y="4111906"/>
                <a:ext cx="4073102" cy="1512530"/>
              </a:xfrm>
              <a:prstGeom prst="rect">
                <a:avLst/>
              </a:prstGeom>
              <a:blipFill>
                <a:blip r:embed="rId3"/>
                <a:stretch>
                  <a:fillRect l="-313" t="-5042" r="-250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9E16A603-8F9C-4A9A-8EA5-637FADB5EE20}"/>
                  </a:ext>
                </a:extLst>
              </p:cNvPr>
              <p:cNvSpPr/>
              <p:nvPr/>
            </p:nvSpPr>
            <p:spPr>
              <a:xfrm>
                <a:off x="6775840" y="4284852"/>
                <a:ext cx="464614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𝑎𝑠𝑦</m:t>
                      </m:r>
                    </m:oMath>
                  </m:oMathPara>
                </a14:m>
                <a:endParaRPr lang="ru-RU" sz="1200" dirty="0">
                  <a:solidFill>
                    <a:srgbClr val="28506A"/>
                  </a:solidFill>
                </a:endParaRPr>
              </a:p>
            </p:txBody>
          </p:sp>
        </mc:Choice>
        <mc:Fallback xmlns="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9E16A603-8F9C-4A9A-8EA5-637FADB5EE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5840" y="4284852"/>
                <a:ext cx="464614" cy="2769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21172249-1250-407A-8DF5-7DDFA7AE9D98}"/>
                  </a:ext>
                </a:extLst>
              </p:cNvPr>
              <p:cNvSpPr/>
              <p:nvPr/>
            </p:nvSpPr>
            <p:spPr>
              <a:xfrm>
                <a:off x="4183460" y="5550172"/>
                <a:ext cx="3531158" cy="1091196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̅"/>
                              <m:ctrlP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±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num>
                            <m:den>
                              <m: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b>
                      </m:sSub>
                      <m:r>
                        <a:rPr lang="en-US" sz="2400" i="1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ad>
                        <m:radPr>
                          <m:degHide m:val="on"/>
                          <m:ctrlPr>
                            <a:rPr lang="en-US" sz="240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400" i="1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num>
                            <m:den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den>
                          </m:f>
                          <m: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400" i="1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num>
                            <m:den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den>
                          </m:f>
                        </m:e>
                      </m:rad>
                    </m:oMath>
                  </m:oMathPara>
                </a14:m>
                <a:endParaRPr lang="en-US" sz="2400" dirty="0">
                  <a:solidFill>
                    <a:srgbClr val="28506A"/>
                  </a:solidFill>
                </a:endParaRPr>
              </a:p>
            </p:txBody>
          </p:sp>
        </mc:Choice>
        <mc:Fallback xmlns="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21172249-1250-407A-8DF5-7DDFA7AE9D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3460" y="5550172"/>
                <a:ext cx="3531158" cy="109119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98522E5C-A2A0-4CA4-AFE8-D36A9ACC13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1249015"/>
          </a:xfrm>
        </p:spPr>
        <p:txBody>
          <a:bodyPr vert="horz" wrap="square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06A"/>
                </a:solidFill>
                <a:latin typeface="+mn-lt"/>
                <a:ea typeface="+mn-ea"/>
                <a:cs typeface="+mn-cs"/>
              </a:rPr>
              <a:t>Асимптотический интервал </a:t>
            </a:r>
            <a:br>
              <a:rPr lang="ru-RU" sz="3200" b="1" dirty="0">
                <a:solidFill>
                  <a:srgbClr val="28506A"/>
                </a:solidFill>
                <a:latin typeface="+mn-lt"/>
                <a:ea typeface="+mn-ea"/>
                <a:cs typeface="+mn-cs"/>
              </a:rPr>
            </a:br>
            <a:r>
              <a:rPr lang="ru-RU" sz="3200" b="1" dirty="0">
                <a:solidFill>
                  <a:srgbClr val="28506A"/>
                </a:solidFill>
                <a:latin typeface="+mn-lt"/>
                <a:ea typeface="+mn-ea"/>
                <a:cs typeface="+mn-cs"/>
              </a:rPr>
              <a:t>для</a:t>
            </a:r>
            <a:r>
              <a:rPr lang="en-US" sz="3200" b="1" dirty="0">
                <a:solidFill>
                  <a:srgbClr val="28506A"/>
                </a:solidFill>
                <a:latin typeface="+mn-lt"/>
                <a:ea typeface="+mn-ea"/>
                <a:cs typeface="+mn-cs"/>
              </a:rPr>
              <a:t> </a:t>
            </a:r>
            <a:r>
              <a:rPr lang="ru-RU" sz="3200" b="1" dirty="0">
                <a:solidFill>
                  <a:srgbClr val="28506A"/>
                </a:solidFill>
                <a:latin typeface="+mn-lt"/>
                <a:ea typeface="+mn-ea"/>
                <a:cs typeface="+mn-cs"/>
              </a:rPr>
              <a:t>разности средних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Объект 5">
                <a:extLst>
                  <a:ext uri="{FF2B5EF4-FFF2-40B4-BE49-F238E27FC236}">
                    <a16:creationId xmlns:a16="http://schemas.microsoft.com/office/drawing/2014/main" id="{0F1A4922-7852-304D-A17F-5CD111FFE7C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9552" y="1124744"/>
                <a:ext cx="8336323" cy="2529032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06A"/>
                  </a:buClr>
                </a:pPr>
                <a:r>
                  <a:rPr lang="ru-RU" sz="2400" dirty="0">
                    <a:solidFill>
                      <a:srgbClr val="373737"/>
                    </a:solidFill>
                  </a:rPr>
                  <a:t>ЦПТ позволяет построить доверительный интервал </a:t>
                </a:r>
                <a:br>
                  <a:rPr lang="ru-RU" sz="2400" dirty="0">
                    <a:solidFill>
                      <a:srgbClr val="373737"/>
                    </a:solidFill>
                  </a:rPr>
                </a:br>
                <a:r>
                  <a:rPr lang="ru-RU" sz="2400" dirty="0">
                    <a:solidFill>
                      <a:srgbClr val="373737"/>
                    </a:solidFill>
                  </a:rPr>
                  <a:t>для любого среднего</a:t>
                </a: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06A"/>
                  </a:buClr>
                </a:pPr>
                <a:r>
                  <a:rPr lang="ru-RU" sz="2400" dirty="0">
                    <a:solidFill>
                      <a:srgbClr val="373737"/>
                    </a:solidFill>
                  </a:rPr>
                  <a:t>Наблюдаем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sz="2400" dirty="0">
                    <a:solidFill>
                      <a:srgbClr val="28506A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и</a:t>
                </a:r>
                <a:r>
                  <a:rPr lang="ru-RU" sz="2400" dirty="0">
                    <a:solidFill>
                      <a:srgbClr val="5C5B5C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sub>
                    </m:sSub>
                  </m:oMath>
                </a14:m>
                <a:endParaRPr lang="ru-RU" sz="2400" dirty="0">
                  <a:solidFill>
                    <a:srgbClr val="5C5B5C"/>
                  </a:solidFill>
                </a:endParaRP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06A"/>
                  </a:buClr>
                </a:pPr>
                <a:r>
                  <a:rPr lang="ru-RU" sz="2400" b="1" dirty="0">
                    <a:solidFill>
                      <a:srgbClr val="373737"/>
                    </a:solidFill>
                  </a:rPr>
                  <a:t>Предполагаем</a:t>
                </a:r>
                <a:r>
                  <a:rPr lang="en-US" sz="2400" b="1" dirty="0">
                    <a:solidFill>
                      <a:srgbClr val="373737"/>
                    </a:solidFill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28506A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независимы и одинаково распределены</a:t>
                </a:r>
                <a:r>
                  <a:rPr lang="en-US" sz="2400" dirty="0">
                    <a:solidFill>
                      <a:srgbClr val="373737"/>
                    </a:solidFill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число наблюдений велико</a:t>
                </a:r>
                <a:r>
                  <a:rPr lang="en-US" sz="2400" dirty="0">
                    <a:solidFill>
                      <a:srgbClr val="373737"/>
                    </a:solidFill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нет выбросов</a:t>
                </a:r>
                <a:r>
                  <a:rPr lang="en-US" sz="2400" dirty="0">
                    <a:solidFill>
                      <a:srgbClr val="373737"/>
                    </a:solidFill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выборки независимы друг от друга</a:t>
                </a:r>
              </a:p>
            </p:txBody>
          </p:sp>
        </mc:Choice>
        <mc:Fallback xmlns="">
          <p:sp>
            <p:nvSpPr>
              <p:cNvPr id="18" name="Объект 5">
                <a:extLst>
                  <a:ext uri="{FF2B5EF4-FFF2-40B4-BE49-F238E27FC236}">
                    <a16:creationId xmlns:a16="http://schemas.microsoft.com/office/drawing/2014/main" id="{0F1A4922-7852-304D-A17F-5CD111FFE7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1124744"/>
                <a:ext cx="8336323" cy="2529032"/>
              </a:xfrm>
              <a:prstGeom prst="rect">
                <a:avLst/>
              </a:prstGeom>
              <a:blipFill>
                <a:blip r:embed="rId6"/>
                <a:stretch>
                  <a:fillRect l="-2134" t="-3518" b="-15075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71989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8" name="applause.wav"/>
          </p:stSnd>
        </p:sndAc>
      </p:transition>
    </mc:Fallback>
  </mc:AlternateContent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wrap="square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06A"/>
                </a:solidFill>
                <a:latin typeface="+mn-lt"/>
                <a:ea typeface="+mn-ea"/>
                <a:cs typeface="+mn-cs"/>
              </a:rPr>
              <a:t>Разность средних (независимые выборки)</a:t>
            </a:r>
          </a:p>
        </p:txBody>
      </p:sp>
      <p:grpSp>
        <p:nvGrpSpPr>
          <p:cNvPr id="9" name="Группа 5">
            <a:extLst>
              <a:ext uri="{FF2B5EF4-FFF2-40B4-BE49-F238E27FC236}">
                <a16:creationId xmlns:a16="http://schemas.microsoft.com/office/drawing/2014/main" id="{D71801DB-7A29-BE41-A831-5F1298C8EECC}"/>
              </a:ext>
            </a:extLst>
          </p:cNvPr>
          <p:cNvGrpSpPr/>
          <p:nvPr/>
        </p:nvGrpSpPr>
        <p:grpSpPr>
          <a:xfrm>
            <a:off x="539552" y="692696"/>
            <a:ext cx="8018484" cy="1852969"/>
            <a:chOff x="539552" y="692696"/>
            <a:chExt cx="8018484" cy="1852969"/>
          </a:xfrm>
        </p:grpSpPr>
        <p:grpSp>
          <p:nvGrpSpPr>
            <p:cNvPr id="10" name="Группа 3">
              <a:extLst>
                <a:ext uri="{FF2B5EF4-FFF2-40B4-BE49-F238E27FC236}">
                  <a16:creationId xmlns:a16="http://schemas.microsoft.com/office/drawing/2014/main" id="{0218CD55-ED00-014A-8E2C-2E3F5EDFB924}"/>
                </a:ext>
              </a:extLst>
            </p:cNvPr>
            <p:cNvGrpSpPr/>
            <p:nvPr/>
          </p:nvGrpSpPr>
          <p:grpSpPr>
            <a:xfrm>
              <a:off x="1296000" y="1293637"/>
              <a:ext cx="7262036" cy="678391"/>
              <a:chOff x="1296000" y="1296000"/>
              <a:chExt cx="7262036" cy="67839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Прямоугольник 4">
                    <a:extLst>
                      <a:ext uri="{FF2B5EF4-FFF2-40B4-BE49-F238E27FC236}">
                        <a16:creationId xmlns:a16="http://schemas.microsoft.com/office/drawing/2014/main" id="{3F19CBF9-1948-D544-8920-42333AA344C8}"/>
                      </a:ext>
                    </a:extLst>
                  </p:cNvPr>
                  <p:cNvSpPr/>
                  <p:nvPr/>
                </p:nvSpPr>
                <p:spPr>
                  <a:xfrm>
                    <a:off x="1296000" y="1314562"/>
                    <a:ext cx="3490892" cy="641266"/>
                  </a:xfrm>
                  <a:prstGeom prst="rect">
                    <a:avLst/>
                  </a:prstGeom>
                </p:spPr>
                <p:txBody>
                  <a:bodyPr wrap="none" lIns="0" tIns="0" rIns="0" bIns="0">
                    <a:spAutoFit/>
                  </a:bodyPr>
                  <a:lstStyle/>
                  <a:p>
                    <a:pPr>
                      <a:spcAft>
                        <a:spcPts val="180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…, 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∼</m:t>
                          </m:r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𝑖𝑖𝑑</m:t>
                          </m:r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sSubSup>
                            <m:sSubSupPr>
                              <m:ctrlP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ru-RU" sz="2400" dirty="0">
                      <a:solidFill>
                        <a:srgbClr val="28506A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9" name="Прямоугольник 4">
                    <a:extLst>
                      <a:ext uri="{FF2B5EF4-FFF2-40B4-BE49-F238E27FC236}">
                        <a16:creationId xmlns:a16="http://schemas.microsoft.com/office/drawing/2014/main" id="{3F19CBF9-1948-D544-8920-42333AA344C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296000" y="1314562"/>
                    <a:ext cx="3490892" cy="641266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1460" t="-4000" r="-2555"/>
                    </a:stretch>
                  </a:blipFill>
                </p:spPr>
                <p:txBody>
                  <a:bodyPr/>
                  <a:lstStyle/>
                  <a:p>
                    <a:r>
                      <a:rPr lang="en-RU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Прямоугольник 8">
                    <a:extLst>
                      <a:ext uri="{FF2B5EF4-FFF2-40B4-BE49-F238E27FC236}">
                        <a16:creationId xmlns:a16="http://schemas.microsoft.com/office/drawing/2014/main" id="{36BD1978-84A8-BC4D-B556-91B4E29F1020}"/>
                      </a:ext>
                    </a:extLst>
                  </p:cNvPr>
                  <p:cNvSpPr/>
                  <p:nvPr/>
                </p:nvSpPr>
                <p:spPr>
                  <a:xfrm>
                    <a:off x="5148000" y="1296000"/>
                    <a:ext cx="3410036" cy="678391"/>
                  </a:xfrm>
                  <a:prstGeom prst="rect">
                    <a:avLst/>
                  </a:prstGeom>
                </p:spPr>
                <p:txBody>
                  <a:bodyPr wrap="none" lIns="0" tIns="0" rIns="0" bIns="0">
                    <a:spAutoFit/>
                  </a:bodyPr>
                  <a:lstStyle/>
                  <a:p>
                    <a:pPr>
                      <a:spcAft>
                        <a:spcPts val="180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…, 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∼</m:t>
                          </m:r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𝑖𝑖𝑑</m:t>
                          </m:r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sSubSup>
                            <m:sSubSupPr>
                              <m:ctrlP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sub>
                            <m:sup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ru-RU" sz="2400" dirty="0">
                      <a:solidFill>
                        <a:srgbClr val="28506A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0" name="Прямоугольник 8">
                    <a:extLst>
                      <a:ext uri="{FF2B5EF4-FFF2-40B4-BE49-F238E27FC236}">
                        <a16:creationId xmlns:a16="http://schemas.microsoft.com/office/drawing/2014/main" id="{36BD1978-84A8-BC4D-B556-91B4E29F1020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148000" y="1296000"/>
                    <a:ext cx="3410036" cy="678391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1493" t="-3704" r="-2612"/>
                    </a:stretch>
                  </a:blipFill>
                </p:spPr>
                <p:txBody>
                  <a:bodyPr/>
                  <a:lstStyle/>
                  <a:p>
                    <a:r>
                      <a:rPr lang="en-RU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2" name="Объект 5">
              <a:extLst>
                <a:ext uri="{FF2B5EF4-FFF2-40B4-BE49-F238E27FC236}">
                  <a16:creationId xmlns:a16="http://schemas.microsoft.com/office/drawing/2014/main" id="{44DC940F-F8F4-5640-8F7A-115B08E738E6}"/>
                </a:ext>
              </a:extLst>
            </p:cNvPr>
            <p:cNvSpPr txBox="1">
              <a:spLocks/>
            </p:cNvSpPr>
            <p:nvPr/>
          </p:nvSpPr>
          <p:spPr>
            <a:xfrm>
              <a:off x="539552" y="692696"/>
              <a:ext cx="7167949" cy="457665"/>
            </a:xfrm>
            <a:prstGeom prst="rect">
              <a:avLst/>
            </a:prstGeom>
          </p:spPr>
          <p:txBody>
            <a:bodyPr vert="horz" lIns="0" tIns="0" rIns="0" bIns="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Bef>
                  <a:spcPts val="0"/>
                </a:spcBef>
                <a:spcAft>
                  <a:spcPts val="1800"/>
                </a:spcAft>
                <a:buNone/>
              </a:pPr>
              <a:r>
                <a:rPr lang="ru-RU" sz="2400" b="1" dirty="0">
                  <a:solidFill>
                    <a:srgbClr val="373737"/>
                  </a:solidFill>
                </a:rPr>
                <a:t>Выборки не зависят друг от друга</a:t>
              </a:r>
              <a:r>
                <a:rPr lang="en-US" sz="2400" b="1" dirty="0">
                  <a:solidFill>
                    <a:srgbClr val="373737"/>
                  </a:solidFill>
                </a:rPr>
                <a:t>:</a:t>
              </a:r>
              <a:endParaRPr lang="ru-RU" sz="2400" b="1" dirty="0">
                <a:solidFill>
                  <a:srgbClr val="373737"/>
                </a:solidFill>
              </a:endParaRPr>
            </a:p>
          </p:txBody>
        </p:sp>
        <p:sp>
          <p:nvSpPr>
            <p:cNvPr id="18" name="Объект 5">
              <a:extLst>
                <a:ext uri="{FF2B5EF4-FFF2-40B4-BE49-F238E27FC236}">
                  <a16:creationId xmlns:a16="http://schemas.microsoft.com/office/drawing/2014/main" id="{65464507-9D76-9041-9A9E-47AF208C39A1}"/>
                </a:ext>
              </a:extLst>
            </p:cNvPr>
            <p:cNvSpPr txBox="1">
              <a:spLocks/>
            </p:cNvSpPr>
            <p:nvPr/>
          </p:nvSpPr>
          <p:spPr>
            <a:xfrm>
              <a:off x="539552" y="2088000"/>
              <a:ext cx="7167949" cy="457665"/>
            </a:xfrm>
            <a:prstGeom prst="rect">
              <a:avLst/>
            </a:prstGeom>
          </p:spPr>
          <p:txBody>
            <a:bodyPr vert="horz" lIns="0" tIns="0" rIns="0" bIns="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Bef>
                  <a:spcPts val="0"/>
                </a:spcBef>
                <a:spcAft>
                  <a:spcPts val="1800"/>
                </a:spcAft>
                <a:buNone/>
              </a:pPr>
              <a:r>
                <a:rPr lang="ru-RU" sz="2400" b="1" dirty="0">
                  <a:solidFill>
                    <a:srgbClr val="373737"/>
                  </a:solidFill>
                </a:rPr>
                <a:t>Нас интересует случайная величина</a:t>
              </a:r>
              <a:r>
                <a:rPr lang="en-US" sz="2400" b="1" dirty="0">
                  <a:solidFill>
                    <a:srgbClr val="373737"/>
                  </a:solidFill>
                </a:rPr>
                <a:t>:</a:t>
              </a:r>
              <a:endParaRPr lang="ru-RU" sz="2400" b="1" dirty="0">
                <a:solidFill>
                  <a:srgbClr val="373737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20714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wrap="square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06A"/>
                </a:solidFill>
                <a:latin typeface="+mn-lt"/>
                <a:ea typeface="+mn-ea"/>
                <a:cs typeface="+mn-cs"/>
              </a:rPr>
              <a:t>Разность средних (независимые выборки)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2">
                <a:extLst>
                  <a:ext uri="{FF2B5EF4-FFF2-40B4-BE49-F238E27FC236}">
                    <a16:creationId xmlns:a16="http://schemas.microsoft.com/office/drawing/2014/main" id="{0D17E36E-DABC-EE43-9B6E-BA8999C499F4}"/>
                  </a:ext>
                </a:extLst>
              </p:cNvPr>
              <p:cNvSpPr/>
              <p:nvPr/>
            </p:nvSpPr>
            <p:spPr>
              <a:xfrm>
                <a:off x="3292891" y="2717540"/>
                <a:ext cx="2791277" cy="15947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̅"/>
                              <m:ctrlP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 −</m:t>
                          </m:r>
                          <m:acc>
                            <m:accPr>
                              <m:chr m:val="̅"/>
                              <m:ctrlP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 −(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Sup>
                                    <m:sSubSupPr>
                                      <m:ctrlPr>
                                        <a:rPr lang="en-US" sz="2400" b="0" i="1" smtClean="0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  <m:sup>
                                      <m:r>
                                        <a:rPr lang="en-US" sz="2400" i="1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Sup>
                                    <m:sSubSupPr>
                                      <m:ctrlPr>
                                        <a:rPr lang="en-US" sz="2400" i="1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  <m:sup>
                                      <m:r>
                                        <a:rPr lang="en-US" sz="2400" i="1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rad>
                        </m:den>
                      </m:f>
                    </m:oMath>
                  </m:oMathPara>
                </a14:m>
                <a:endParaRPr lang="ru-RU" sz="2400" dirty="0">
                  <a:solidFill>
                    <a:srgbClr val="28506A"/>
                  </a:solidFill>
                </a:endParaRPr>
              </a:p>
            </p:txBody>
          </p:sp>
        </mc:Choice>
        <mc:Fallback xmlns="">
          <p:sp>
            <p:nvSpPr>
              <p:cNvPr id="12" name="Прямоугольник 2">
                <a:extLst>
                  <a:ext uri="{FF2B5EF4-FFF2-40B4-BE49-F238E27FC236}">
                    <a16:creationId xmlns:a16="http://schemas.microsoft.com/office/drawing/2014/main" id="{0D17E36E-DABC-EE43-9B6E-BA8999C499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2891" y="2717540"/>
                <a:ext cx="2791277" cy="1594796"/>
              </a:xfrm>
              <a:prstGeom prst="rect">
                <a:avLst/>
              </a:prstGeom>
              <a:blipFill>
                <a:blip r:embed="rId3"/>
                <a:stretch>
                  <a:fillRect t="-160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Группа 5">
            <a:extLst>
              <a:ext uri="{FF2B5EF4-FFF2-40B4-BE49-F238E27FC236}">
                <a16:creationId xmlns:a16="http://schemas.microsoft.com/office/drawing/2014/main" id="{7F2DDFD7-32D5-FD42-84FC-9EEF3E90B40F}"/>
              </a:ext>
            </a:extLst>
          </p:cNvPr>
          <p:cNvGrpSpPr/>
          <p:nvPr/>
        </p:nvGrpSpPr>
        <p:grpSpPr>
          <a:xfrm>
            <a:off x="539552" y="692696"/>
            <a:ext cx="8018484" cy="1852969"/>
            <a:chOff x="539552" y="692696"/>
            <a:chExt cx="8018484" cy="1852969"/>
          </a:xfrm>
        </p:grpSpPr>
        <p:grpSp>
          <p:nvGrpSpPr>
            <p:cNvPr id="23" name="Группа 3">
              <a:extLst>
                <a:ext uri="{FF2B5EF4-FFF2-40B4-BE49-F238E27FC236}">
                  <a16:creationId xmlns:a16="http://schemas.microsoft.com/office/drawing/2014/main" id="{547A712D-E9DB-8249-9284-03362B0EF140}"/>
                </a:ext>
              </a:extLst>
            </p:cNvPr>
            <p:cNvGrpSpPr/>
            <p:nvPr/>
          </p:nvGrpSpPr>
          <p:grpSpPr>
            <a:xfrm>
              <a:off x="1296000" y="1293637"/>
              <a:ext cx="7262036" cy="678391"/>
              <a:chOff x="1296000" y="1296000"/>
              <a:chExt cx="7262036" cy="67839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" name="Прямоугольник 4">
                    <a:extLst>
                      <a:ext uri="{FF2B5EF4-FFF2-40B4-BE49-F238E27FC236}">
                        <a16:creationId xmlns:a16="http://schemas.microsoft.com/office/drawing/2014/main" id="{AE76C24E-D14F-6B49-BCD9-DB48FFE476DE}"/>
                      </a:ext>
                    </a:extLst>
                  </p:cNvPr>
                  <p:cNvSpPr/>
                  <p:nvPr/>
                </p:nvSpPr>
                <p:spPr>
                  <a:xfrm>
                    <a:off x="1296000" y="1314562"/>
                    <a:ext cx="3490892" cy="641266"/>
                  </a:xfrm>
                  <a:prstGeom prst="rect">
                    <a:avLst/>
                  </a:prstGeom>
                </p:spPr>
                <p:txBody>
                  <a:bodyPr wrap="none" lIns="0" tIns="0" rIns="0" bIns="0">
                    <a:spAutoFit/>
                  </a:bodyPr>
                  <a:lstStyle/>
                  <a:p>
                    <a:pPr>
                      <a:spcAft>
                        <a:spcPts val="180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…, 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∼</m:t>
                          </m:r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𝑖𝑖𝑑</m:t>
                          </m:r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sSubSup>
                            <m:sSubSupPr>
                              <m:ctrlP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ru-RU" sz="2400" dirty="0">
                      <a:solidFill>
                        <a:srgbClr val="28506A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6" name="Прямоугольник 4">
                    <a:extLst>
                      <a:ext uri="{FF2B5EF4-FFF2-40B4-BE49-F238E27FC236}">
                        <a16:creationId xmlns:a16="http://schemas.microsoft.com/office/drawing/2014/main" id="{AE76C24E-D14F-6B49-BCD9-DB48FFE476D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296000" y="1314562"/>
                    <a:ext cx="3490892" cy="641266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1460" t="-4000" r="-2555"/>
                    </a:stretch>
                  </a:blipFill>
                </p:spPr>
                <p:txBody>
                  <a:bodyPr/>
                  <a:lstStyle/>
                  <a:p>
                    <a:r>
                      <a:rPr lang="en-RU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Прямоугольник 8">
                    <a:extLst>
                      <a:ext uri="{FF2B5EF4-FFF2-40B4-BE49-F238E27FC236}">
                        <a16:creationId xmlns:a16="http://schemas.microsoft.com/office/drawing/2014/main" id="{6CC96763-C7BB-4343-97A2-CE06913CAD1C}"/>
                      </a:ext>
                    </a:extLst>
                  </p:cNvPr>
                  <p:cNvSpPr/>
                  <p:nvPr/>
                </p:nvSpPr>
                <p:spPr>
                  <a:xfrm>
                    <a:off x="5148000" y="1296000"/>
                    <a:ext cx="3410036" cy="678391"/>
                  </a:xfrm>
                  <a:prstGeom prst="rect">
                    <a:avLst/>
                  </a:prstGeom>
                </p:spPr>
                <p:txBody>
                  <a:bodyPr wrap="none" lIns="0" tIns="0" rIns="0" bIns="0">
                    <a:spAutoFit/>
                  </a:bodyPr>
                  <a:lstStyle/>
                  <a:p>
                    <a:pPr>
                      <a:spcAft>
                        <a:spcPts val="180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…, 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∼</m:t>
                          </m:r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𝑖𝑖𝑑</m:t>
                          </m:r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sSubSup>
                            <m:sSubSupPr>
                              <m:ctrlP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sub>
                            <m:sup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ru-RU" sz="2400" dirty="0">
                      <a:solidFill>
                        <a:srgbClr val="28506A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7" name="Прямоугольник 8">
                    <a:extLst>
                      <a:ext uri="{FF2B5EF4-FFF2-40B4-BE49-F238E27FC236}">
                        <a16:creationId xmlns:a16="http://schemas.microsoft.com/office/drawing/2014/main" id="{6CC96763-C7BB-4343-97A2-CE06913CAD1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148000" y="1296000"/>
                    <a:ext cx="3410036" cy="678391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1493" t="-3704" r="-2612"/>
                    </a:stretch>
                  </a:blipFill>
                </p:spPr>
                <p:txBody>
                  <a:bodyPr/>
                  <a:lstStyle/>
                  <a:p>
                    <a:r>
                      <a:rPr lang="en-RU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4" name="Объект 5">
              <a:extLst>
                <a:ext uri="{FF2B5EF4-FFF2-40B4-BE49-F238E27FC236}">
                  <a16:creationId xmlns:a16="http://schemas.microsoft.com/office/drawing/2014/main" id="{D1075258-5284-D144-98BF-2225153B03A9}"/>
                </a:ext>
              </a:extLst>
            </p:cNvPr>
            <p:cNvSpPr txBox="1">
              <a:spLocks/>
            </p:cNvSpPr>
            <p:nvPr/>
          </p:nvSpPr>
          <p:spPr>
            <a:xfrm>
              <a:off x="539552" y="692696"/>
              <a:ext cx="7167949" cy="457665"/>
            </a:xfrm>
            <a:prstGeom prst="rect">
              <a:avLst/>
            </a:prstGeom>
          </p:spPr>
          <p:txBody>
            <a:bodyPr vert="horz" lIns="0" tIns="0" rIns="0" bIns="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Bef>
                  <a:spcPts val="0"/>
                </a:spcBef>
                <a:spcAft>
                  <a:spcPts val="1800"/>
                </a:spcAft>
                <a:buNone/>
              </a:pPr>
              <a:r>
                <a:rPr lang="ru-RU" sz="2400" b="1" dirty="0">
                  <a:solidFill>
                    <a:srgbClr val="373737"/>
                  </a:solidFill>
                </a:rPr>
                <a:t>Выборки не зависят друг от друга</a:t>
              </a:r>
              <a:r>
                <a:rPr lang="en-US" sz="2400" b="1" dirty="0">
                  <a:solidFill>
                    <a:srgbClr val="373737"/>
                  </a:solidFill>
                </a:rPr>
                <a:t>:</a:t>
              </a:r>
              <a:endParaRPr lang="ru-RU" sz="2400" b="1" dirty="0">
                <a:solidFill>
                  <a:srgbClr val="373737"/>
                </a:solidFill>
              </a:endParaRPr>
            </a:p>
          </p:txBody>
        </p:sp>
        <p:sp>
          <p:nvSpPr>
            <p:cNvPr id="25" name="Объект 5">
              <a:extLst>
                <a:ext uri="{FF2B5EF4-FFF2-40B4-BE49-F238E27FC236}">
                  <a16:creationId xmlns:a16="http://schemas.microsoft.com/office/drawing/2014/main" id="{987F764D-5841-E34C-8B07-6AEEE91617CD}"/>
                </a:ext>
              </a:extLst>
            </p:cNvPr>
            <p:cNvSpPr txBox="1">
              <a:spLocks/>
            </p:cNvSpPr>
            <p:nvPr/>
          </p:nvSpPr>
          <p:spPr>
            <a:xfrm>
              <a:off x="539552" y="2088000"/>
              <a:ext cx="7167949" cy="457665"/>
            </a:xfrm>
            <a:prstGeom prst="rect">
              <a:avLst/>
            </a:prstGeom>
          </p:spPr>
          <p:txBody>
            <a:bodyPr vert="horz" lIns="0" tIns="0" rIns="0" bIns="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Bef>
                  <a:spcPts val="0"/>
                </a:spcBef>
                <a:spcAft>
                  <a:spcPts val="1800"/>
                </a:spcAft>
                <a:buNone/>
              </a:pPr>
              <a:r>
                <a:rPr lang="ru-RU" sz="2400" b="1" dirty="0">
                  <a:solidFill>
                    <a:srgbClr val="373737"/>
                  </a:solidFill>
                </a:rPr>
                <a:t>Нас интересует случайная величина</a:t>
              </a:r>
              <a:r>
                <a:rPr lang="en-US" sz="2400" b="1" dirty="0">
                  <a:solidFill>
                    <a:srgbClr val="373737"/>
                  </a:solidFill>
                </a:rPr>
                <a:t>:</a:t>
              </a:r>
              <a:endParaRPr lang="ru-RU" sz="2400" b="1" dirty="0">
                <a:solidFill>
                  <a:srgbClr val="373737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96916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6" name="applause.wav"/>
          </p:stSnd>
        </p:sndAc>
      </p:transition>
    </mc:Fallback>
  </mc:AlternateContent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wrap="square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06A"/>
                </a:solidFill>
                <a:latin typeface="+mn-lt"/>
                <a:ea typeface="+mn-ea"/>
                <a:cs typeface="+mn-cs"/>
              </a:rPr>
              <a:t>Разность средних (независимые выборки)</a:t>
            </a:r>
          </a:p>
        </p:txBody>
      </p:sp>
      <p:sp>
        <p:nvSpPr>
          <p:cNvPr id="19" name="Хорошие свойства:…">
            <a:extLst>
              <a:ext uri="{FF2B5EF4-FFF2-40B4-BE49-F238E27FC236}">
                <a16:creationId xmlns:a16="http://schemas.microsoft.com/office/drawing/2014/main" id="{C879A0AF-5328-A141-894A-1C04F824E709}"/>
              </a:ext>
            </a:extLst>
          </p:cNvPr>
          <p:cNvSpPr txBox="1"/>
          <p:nvPr/>
        </p:nvSpPr>
        <p:spPr>
          <a:xfrm>
            <a:off x="839336" y="4168933"/>
            <a:ext cx="1563552" cy="73866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c="http://schemas.openxmlformats.org/markup-compatibility/2006" xmlns:a14="http://schemas.microsoft.com/office/drawing/2010/main" xmlns:ma14="http://schemas.microsoft.com/office/mac/drawingml/2011/main" xmlns:m="http://schemas.openxmlformats.org/officeDocument/2006/math" xmlns="" val="1"/>
            </a:ext>
          </a:extLst>
        </p:spPr>
        <p:txBody>
          <a:bodyPr wrap="square" lIns="0" tIns="0" rIns="0" bIns="0" anchor="ctr">
            <a:spAutoFit/>
          </a:bodyPr>
          <a:lstStyle/>
          <a:p>
            <a:pPr algn="ctr" defTabSz="457200">
              <a:spcBef>
                <a:spcPts val="1200"/>
              </a:spcBef>
              <a:defRPr sz="2200">
                <a:solidFill>
                  <a:srgbClr val="0059A9"/>
                </a:solidFill>
                <a:uFill>
                  <a:solidFill>
                    <a:srgbClr val="0059A9"/>
                  </a:solidFill>
                </a:uFill>
                <a:latin typeface="MyriadPro-Bold"/>
                <a:ea typeface="MyriadPro-Bold"/>
                <a:cs typeface="MyriadPro-Bold"/>
                <a:sym typeface="MyriadPro-Bold"/>
              </a:defRPr>
            </a:pPr>
            <a:r>
              <a:rPr lang="ru-RU" sz="2400" dirty="0">
                <a:solidFill>
                  <a:srgbClr val="373737"/>
                </a:solidFill>
                <a:ea typeface="Cambria Math" panose="02040503050406030204" pitchFamily="18" charset="0"/>
              </a:rPr>
              <a:t>дисперсии известны</a:t>
            </a:r>
            <a:endParaRPr lang="ru-RU" sz="2400" dirty="0">
              <a:solidFill>
                <a:srgbClr val="373737"/>
              </a:solidFill>
            </a:endParaRPr>
          </a:p>
        </p:txBody>
      </p:sp>
      <p:sp>
        <p:nvSpPr>
          <p:cNvPr id="23" name="Хорошие свойства:…">
            <a:extLst>
              <a:ext uri="{FF2B5EF4-FFF2-40B4-BE49-F238E27FC236}">
                <a16:creationId xmlns:a16="http://schemas.microsoft.com/office/drawing/2014/main" id="{C7046A08-EA54-CF4C-8973-E850E1F36260}"/>
              </a:ext>
            </a:extLst>
          </p:cNvPr>
          <p:cNvSpPr txBox="1"/>
          <p:nvPr/>
        </p:nvSpPr>
        <p:spPr>
          <a:xfrm>
            <a:off x="3415536" y="5199791"/>
            <a:ext cx="2545985" cy="110799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c="http://schemas.openxmlformats.org/markup-compatibility/2006" xmlns:a14="http://schemas.microsoft.com/office/drawing/2010/main" xmlns:ma14="http://schemas.microsoft.com/office/mac/drawingml/2011/main" xmlns:m="http://schemas.openxmlformats.org/officeDocument/2006/math" xmlns="" val="1"/>
            </a:ext>
          </a:extLst>
        </p:spPr>
        <p:txBody>
          <a:bodyPr wrap="square" lIns="0" tIns="0" rIns="0" bIns="0" anchor="ctr">
            <a:spAutoFit/>
          </a:bodyPr>
          <a:lstStyle/>
          <a:p>
            <a:pPr algn="ctr" defTabSz="457200">
              <a:spcBef>
                <a:spcPts val="1200"/>
              </a:spcBef>
              <a:defRPr sz="2200">
                <a:solidFill>
                  <a:srgbClr val="0059A9"/>
                </a:solidFill>
                <a:uFill>
                  <a:solidFill>
                    <a:srgbClr val="0059A9"/>
                  </a:solidFill>
                </a:uFill>
                <a:latin typeface="MyriadPro-Bold"/>
                <a:ea typeface="MyriadPro-Bold"/>
                <a:cs typeface="MyriadPro-Bold"/>
                <a:sym typeface="MyriadPro-Bold"/>
              </a:defRPr>
            </a:pPr>
            <a:r>
              <a:rPr lang="ru-RU" sz="2400" dirty="0">
                <a:solidFill>
                  <a:srgbClr val="373737"/>
                </a:solidFill>
                <a:ea typeface="Cambria Math" panose="02040503050406030204" pitchFamily="18" charset="0"/>
              </a:rPr>
              <a:t>дисперсии неизвестны</a:t>
            </a:r>
            <a:r>
              <a:rPr lang="en-US" sz="2400" dirty="0">
                <a:solidFill>
                  <a:srgbClr val="373737"/>
                </a:solidFill>
                <a:ea typeface="Cambria Math" panose="02040503050406030204" pitchFamily="18" charset="0"/>
              </a:rPr>
              <a:t>,</a:t>
            </a:r>
            <a:r>
              <a:rPr lang="ru-RU" sz="2400" dirty="0">
                <a:solidFill>
                  <a:srgbClr val="373737"/>
                </a:solidFill>
                <a:ea typeface="Cambria Math" panose="02040503050406030204" pitchFamily="18" charset="0"/>
              </a:rPr>
              <a:t> </a:t>
            </a:r>
            <a:br>
              <a:rPr lang="ru-RU" sz="2400" dirty="0">
                <a:solidFill>
                  <a:srgbClr val="373737"/>
                </a:solidFill>
                <a:ea typeface="Cambria Math" panose="02040503050406030204" pitchFamily="18" charset="0"/>
              </a:rPr>
            </a:br>
            <a:r>
              <a:rPr lang="ru-RU" sz="2400" dirty="0">
                <a:solidFill>
                  <a:srgbClr val="373737"/>
                </a:solidFill>
                <a:ea typeface="Cambria Math" panose="02040503050406030204" pitchFamily="18" charset="0"/>
              </a:rPr>
              <a:t>но равны</a:t>
            </a:r>
            <a:endParaRPr lang="ru-RU" sz="2400" dirty="0">
              <a:solidFill>
                <a:srgbClr val="373737"/>
              </a:solidFill>
            </a:endParaRPr>
          </a:p>
        </p:txBody>
      </p:sp>
      <p:sp>
        <p:nvSpPr>
          <p:cNvPr id="24" name="Хорошие свойства:…">
            <a:extLst>
              <a:ext uri="{FF2B5EF4-FFF2-40B4-BE49-F238E27FC236}">
                <a16:creationId xmlns:a16="http://schemas.microsoft.com/office/drawing/2014/main" id="{F9D3171D-31EA-AA4E-BE55-155764E72A09}"/>
              </a:ext>
            </a:extLst>
          </p:cNvPr>
          <p:cNvSpPr txBox="1"/>
          <p:nvPr/>
        </p:nvSpPr>
        <p:spPr>
          <a:xfrm>
            <a:off x="6317073" y="4149727"/>
            <a:ext cx="2880317" cy="110799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c="http://schemas.openxmlformats.org/markup-compatibility/2006" xmlns:a14="http://schemas.microsoft.com/office/drawing/2010/main" xmlns:ma14="http://schemas.microsoft.com/office/mac/drawingml/2011/main" xmlns:m="http://schemas.openxmlformats.org/officeDocument/2006/math" xmlns="" val="1"/>
            </a:ext>
          </a:extLst>
        </p:spPr>
        <p:txBody>
          <a:bodyPr wrap="square" lIns="0" tIns="0" rIns="0" bIns="0" anchor="ctr">
            <a:spAutoFit/>
          </a:bodyPr>
          <a:lstStyle/>
          <a:p>
            <a:pPr algn="ctr" defTabSz="457200">
              <a:spcBef>
                <a:spcPts val="1200"/>
              </a:spcBef>
              <a:defRPr sz="2200">
                <a:solidFill>
                  <a:srgbClr val="0059A9"/>
                </a:solidFill>
                <a:uFill>
                  <a:solidFill>
                    <a:srgbClr val="0059A9"/>
                  </a:solidFill>
                </a:uFill>
                <a:latin typeface="MyriadPro-Bold"/>
                <a:ea typeface="MyriadPro-Bold"/>
                <a:cs typeface="MyriadPro-Bold"/>
                <a:sym typeface="MyriadPro-Bold"/>
              </a:defRPr>
            </a:pPr>
            <a:r>
              <a:rPr lang="ru-RU" sz="2400" dirty="0">
                <a:solidFill>
                  <a:srgbClr val="373737"/>
                </a:solidFill>
                <a:ea typeface="Cambria Math" panose="02040503050406030204" pitchFamily="18" charset="0"/>
              </a:rPr>
              <a:t>дисперсии неизвестны</a:t>
            </a:r>
            <a:r>
              <a:rPr lang="en-US" sz="2400" dirty="0">
                <a:solidFill>
                  <a:srgbClr val="373737"/>
                </a:solidFill>
                <a:ea typeface="Cambria Math" panose="02040503050406030204" pitchFamily="18" charset="0"/>
              </a:rPr>
              <a:t>,</a:t>
            </a:r>
            <a:r>
              <a:rPr lang="ru-RU" sz="2400" dirty="0">
                <a:solidFill>
                  <a:srgbClr val="373737"/>
                </a:solidFill>
                <a:ea typeface="Cambria Math" panose="02040503050406030204" pitchFamily="18" charset="0"/>
              </a:rPr>
              <a:t> различаются</a:t>
            </a:r>
            <a:endParaRPr lang="ru-RU" sz="2400" dirty="0">
              <a:solidFill>
                <a:srgbClr val="373737"/>
              </a:solidFill>
            </a:endParaRPr>
          </a:p>
        </p:txBody>
      </p:sp>
      <p:grpSp>
        <p:nvGrpSpPr>
          <p:cNvPr id="25" name="Группа 6">
            <a:extLst>
              <a:ext uri="{FF2B5EF4-FFF2-40B4-BE49-F238E27FC236}">
                <a16:creationId xmlns:a16="http://schemas.microsoft.com/office/drawing/2014/main" id="{0C34F876-CDE3-DA4A-B4DB-7449D64AC480}"/>
              </a:ext>
            </a:extLst>
          </p:cNvPr>
          <p:cNvGrpSpPr/>
          <p:nvPr/>
        </p:nvGrpSpPr>
        <p:grpSpPr>
          <a:xfrm>
            <a:off x="2472004" y="2717540"/>
            <a:ext cx="4332243" cy="2416858"/>
            <a:chOff x="2472004" y="2717540"/>
            <a:chExt cx="4332243" cy="241685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Прямоугольник 2">
                  <a:extLst>
                    <a:ext uri="{FF2B5EF4-FFF2-40B4-BE49-F238E27FC236}">
                      <a16:creationId xmlns:a16="http://schemas.microsoft.com/office/drawing/2014/main" id="{2B60F47D-161D-DE44-9780-70E78CEBF0CD}"/>
                    </a:ext>
                  </a:extLst>
                </p:cNvPr>
                <p:cNvSpPr/>
                <p:nvPr/>
              </p:nvSpPr>
              <p:spPr>
                <a:xfrm>
                  <a:off x="3292891" y="2717540"/>
                  <a:ext cx="2791277" cy="159479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2400" i="1" smtClean="0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acc>
                              <m:accPr>
                                <m:chr m:val="̅"/>
                                <m:ctrlPr>
                                  <a:rPr lang="en-US" sz="2400" i="1">
                                    <a:solidFill>
                                      <a:srgbClr val="28506A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rgbClr val="28506A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sz="2400" i="1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</a:rPr>
                              <m:t> −</m:t>
                            </m:r>
                            <m:acc>
                              <m:accPr>
                                <m:chr m:val="̅"/>
                                <m:ctrlPr>
                                  <a:rPr lang="en-US" sz="2400" b="0" i="1" smtClean="0">
                                    <a:solidFill>
                                      <a:srgbClr val="28506A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rgbClr val="28506A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  <m:r>
                              <a:rPr lang="en-US" sz="2400" b="0" i="1" smtClean="0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</a:rPr>
                              <m:t> −(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solidFill>
                                      <a:srgbClr val="28506A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rgbClr val="28506A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rgbClr val="28506A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en-US" sz="2400" b="0" i="1" smtClean="0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solidFill>
                                      <a:srgbClr val="28506A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solidFill>
                                      <a:srgbClr val="28506A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rgbClr val="28506A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en-US" sz="2400" b="0" i="1" smtClean="0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2400" i="1">
                                    <a:solidFill>
                                      <a:srgbClr val="28506A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f>
                                  <m:fPr>
                                    <m:ctrlPr>
                                      <a:rPr lang="en-US" sz="2400" i="1">
                                        <a:solidFill>
                                          <a:srgbClr val="2850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Sup>
                                      <m:sSubSupPr>
                                        <m:ctrlPr>
                                          <a:rPr lang="en-US" sz="2400" b="0" i="1" smtClean="0">
                                            <a:solidFill>
                                              <a:srgbClr val="28506A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2400" b="0" i="1" smtClean="0">
                                            <a:solidFill>
                                              <a:srgbClr val="28506A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solidFill>
                                              <a:srgbClr val="28506A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  <m:sup>
                                        <m:r>
                                          <a:rPr lang="en-US" sz="2400" i="1">
                                            <a:solidFill>
                                              <a:srgbClr val="28506A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sz="2400" b="0" i="1" smtClean="0">
                                            <a:solidFill>
                                              <a:srgbClr val="28506A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rgbClr val="28506A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solidFill>
                                              <a:srgbClr val="28506A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sz="2400" b="0" i="1" smtClean="0">
                                    <a:solidFill>
                                      <a:srgbClr val="28506A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f>
                                  <m:fPr>
                                    <m:ctrlPr>
                                      <a:rPr lang="en-US" sz="2400" i="1">
                                        <a:solidFill>
                                          <a:srgbClr val="2850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Sup>
                                      <m:sSubSupPr>
                                        <m:ctrlPr>
                                          <a:rPr lang="en-US" sz="2400" i="1">
                                            <a:solidFill>
                                              <a:srgbClr val="28506A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rgbClr val="28506A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solidFill>
                                              <a:srgbClr val="28506A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  <m:sup>
                                        <m:r>
                                          <a:rPr lang="en-US" sz="2400" i="1">
                                            <a:solidFill>
                                              <a:srgbClr val="28506A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sz="2400" i="1">
                                            <a:solidFill>
                                              <a:srgbClr val="28506A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rgbClr val="28506A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solidFill>
                                              <a:srgbClr val="28506A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rad>
                          </m:den>
                        </m:f>
                      </m:oMath>
                    </m:oMathPara>
                  </a14:m>
                  <a:endParaRPr lang="ru-RU" sz="2400" dirty="0">
                    <a:solidFill>
                      <a:srgbClr val="28506A"/>
                    </a:solidFill>
                  </a:endParaRPr>
                </a:p>
              </p:txBody>
            </p:sp>
          </mc:Choice>
          <mc:Fallback xmlns="">
            <p:sp>
              <p:nvSpPr>
                <p:cNvPr id="26" name="Прямоугольник 2">
                  <a:extLst>
                    <a:ext uri="{FF2B5EF4-FFF2-40B4-BE49-F238E27FC236}">
                      <a16:creationId xmlns:a16="http://schemas.microsoft.com/office/drawing/2014/main" id="{2B60F47D-161D-DE44-9780-70E78CEBF0C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92891" y="2717540"/>
                  <a:ext cx="2791277" cy="1594796"/>
                </a:xfrm>
                <a:prstGeom prst="rect">
                  <a:avLst/>
                </a:prstGeom>
                <a:blipFill>
                  <a:blip r:embed="rId3"/>
                  <a:stretch>
                    <a:fillRect t="-1600"/>
                  </a:stretch>
                </a:blipFill>
              </p:spPr>
              <p:txBody>
                <a:bodyPr/>
                <a:lstStyle/>
                <a:p>
                  <a:r>
                    <a:rPr lang="en-RU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7" name="Прямая со стрелкой 13">
              <a:extLst>
                <a:ext uri="{FF2B5EF4-FFF2-40B4-BE49-F238E27FC236}">
                  <a16:creationId xmlns:a16="http://schemas.microsoft.com/office/drawing/2014/main" id="{1C8B0941-68EF-924B-BACD-F984BEE987C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72004" y="3761189"/>
              <a:ext cx="976668" cy="777076"/>
            </a:xfrm>
            <a:prstGeom prst="straightConnector1">
              <a:avLst/>
            </a:prstGeom>
            <a:ln w="34925">
              <a:solidFill>
                <a:srgbClr val="28506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Прямая со стрелкой 17">
              <a:extLst>
                <a:ext uri="{FF2B5EF4-FFF2-40B4-BE49-F238E27FC236}">
                  <a16:creationId xmlns:a16="http://schemas.microsoft.com/office/drawing/2014/main" id="{D2AA4E3D-9006-6B4D-8392-62E8812E3BE0}"/>
                </a:ext>
              </a:extLst>
            </p:cNvPr>
            <p:cNvCxnSpPr>
              <a:cxnSpLocks/>
            </p:cNvCxnSpPr>
            <p:nvPr/>
          </p:nvCxnSpPr>
          <p:spPr>
            <a:xfrm>
              <a:off x="4716016" y="4293096"/>
              <a:ext cx="0" cy="841302"/>
            </a:xfrm>
            <a:prstGeom prst="straightConnector1">
              <a:avLst/>
            </a:prstGeom>
            <a:ln w="34925">
              <a:solidFill>
                <a:srgbClr val="28506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Прямая со стрелкой 19">
              <a:extLst>
                <a:ext uri="{FF2B5EF4-FFF2-40B4-BE49-F238E27FC236}">
                  <a16:creationId xmlns:a16="http://schemas.microsoft.com/office/drawing/2014/main" id="{513D2F27-BAB3-8F42-9A43-48AF7BA39636}"/>
                </a:ext>
              </a:extLst>
            </p:cNvPr>
            <p:cNvCxnSpPr>
              <a:cxnSpLocks/>
            </p:cNvCxnSpPr>
            <p:nvPr/>
          </p:nvCxnSpPr>
          <p:spPr>
            <a:xfrm>
              <a:off x="5827579" y="3761189"/>
              <a:ext cx="976668" cy="777076"/>
            </a:xfrm>
            <a:prstGeom prst="straightConnector1">
              <a:avLst/>
            </a:prstGeom>
            <a:ln w="34925">
              <a:solidFill>
                <a:srgbClr val="28506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Группа 5">
            <a:extLst>
              <a:ext uri="{FF2B5EF4-FFF2-40B4-BE49-F238E27FC236}">
                <a16:creationId xmlns:a16="http://schemas.microsoft.com/office/drawing/2014/main" id="{1576EC63-B839-B241-898A-52BA3E63364D}"/>
              </a:ext>
            </a:extLst>
          </p:cNvPr>
          <p:cNvGrpSpPr/>
          <p:nvPr/>
        </p:nvGrpSpPr>
        <p:grpSpPr>
          <a:xfrm>
            <a:off x="539552" y="692696"/>
            <a:ext cx="8018484" cy="1852969"/>
            <a:chOff x="539552" y="692696"/>
            <a:chExt cx="8018484" cy="1852969"/>
          </a:xfrm>
        </p:grpSpPr>
        <p:grpSp>
          <p:nvGrpSpPr>
            <p:cNvPr id="31" name="Группа 3">
              <a:extLst>
                <a:ext uri="{FF2B5EF4-FFF2-40B4-BE49-F238E27FC236}">
                  <a16:creationId xmlns:a16="http://schemas.microsoft.com/office/drawing/2014/main" id="{4B05FBA7-6C27-2546-BBF9-3DEE220FEDDF}"/>
                </a:ext>
              </a:extLst>
            </p:cNvPr>
            <p:cNvGrpSpPr/>
            <p:nvPr/>
          </p:nvGrpSpPr>
          <p:grpSpPr>
            <a:xfrm>
              <a:off x="1296000" y="1293637"/>
              <a:ext cx="7262036" cy="678391"/>
              <a:chOff x="1296000" y="1296000"/>
              <a:chExt cx="7262036" cy="67839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Прямоугольник 4">
                    <a:extLst>
                      <a:ext uri="{FF2B5EF4-FFF2-40B4-BE49-F238E27FC236}">
                        <a16:creationId xmlns:a16="http://schemas.microsoft.com/office/drawing/2014/main" id="{8612495C-3399-974F-BD01-0237BA7100CD}"/>
                      </a:ext>
                    </a:extLst>
                  </p:cNvPr>
                  <p:cNvSpPr/>
                  <p:nvPr/>
                </p:nvSpPr>
                <p:spPr>
                  <a:xfrm>
                    <a:off x="1296000" y="1314562"/>
                    <a:ext cx="3490892" cy="641266"/>
                  </a:xfrm>
                  <a:prstGeom prst="rect">
                    <a:avLst/>
                  </a:prstGeom>
                </p:spPr>
                <p:txBody>
                  <a:bodyPr wrap="none" lIns="0" tIns="0" rIns="0" bIns="0">
                    <a:spAutoFit/>
                  </a:bodyPr>
                  <a:lstStyle/>
                  <a:p>
                    <a:pPr>
                      <a:spcAft>
                        <a:spcPts val="180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…, 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∼</m:t>
                          </m:r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𝑖𝑖𝑑</m:t>
                          </m:r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sSubSup>
                            <m:sSubSupPr>
                              <m:ctrlP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ru-RU" sz="2400" dirty="0">
                      <a:solidFill>
                        <a:srgbClr val="28506A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4" name="Прямоугольник 4">
                    <a:extLst>
                      <a:ext uri="{FF2B5EF4-FFF2-40B4-BE49-F238E27FC236}">
                        <a16:creationId xmlns:a16="http://schemas.microsoft.com/office/drawing/2014/main" id="{8612495C-3399-974F-BD01-0237BA7100C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296000" y="1314562"/>
                    <a:ext cx="3490892" cy="641266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1460" t="-4000" r="-2555"/>
                    </a:stretch>
                  </a:blipFill>
                </p:spPr>
                <p:txBody>
                  <a:bodyPr/>
                  <a:lstStyle/>
                  <a:p>
                    <a:r>
                      <a:rPr lang="en-RU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5" name="Прямоугольник 8">
                    <a:extLst>
                      <a:ext uri="{FF2B5EF4-FFF2-40B4-BE49-F238E27FC236}">
                        <a16:creationId xmlns:a16="http://schemas.microsoft.com/office/drawing/2014/main" id="{7DC66274-DED4-3A4C-8749-2046D6A72A4F}"/>
                      </a:ext>
                    </a:extLst>
                  </p:cNvPr>
                  <p:cNvSpPr/>
                  <p:nvPr/>
                </p:nvSpPr>
                <p:spPr>
                  <a:xfrm>
                    <a:off x="5148000" y="1296000"/>
                    <a:ext cx="3410036" cy="678391"/>
                  </a:xfrm>
                  <a:prstGeom prst="rect">
                    <a:avLst/>
                  </a:prstGeom>
                </p:spPr>
                <p:txBody>
                  <a:bodyPr wrap="none" lIns="0" tIns="0" rIns="0" bIns="0">
                    <a:spAutoFit/>
                  </a:bodyPr>
                  <a:lstStyle/>
                  <a:p>
                    <a:pPr>
                      <a:spcAft>
                        <a:spcPts val="180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…, 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∼</m:t>
                          </m:r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𝑖𝑖𝑑</m:t>
                          </m:r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sSubSup>
                            <m:sSubSupPr>
                              <m:ctrlP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sub>
                            <m:sup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ru-RU" sz="2400" dirty="0">
                      <a:solidFill>
                        <a:srgbClr val="28506A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5" name="Прямоугольник 8">
                    <a:extLst>
                      <a:ext uri="{FF2B5EF4-FFF2-40B4-BE49-F238E27FC236}">
                        <a16:creationId xmlns:a16="http://schemas.microsoft.com/office/drawing/2014/main" id="{7DC66274-DED4-3A4C-8749-2046D6A72A4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148000" y="1296000"/>
                    <a:ext cx="3410036" cy="678391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1493" t="-3704" r="-2612"/>
                    </a:stretch>
                  </a:blipFill>
                </p:spPr>
                <p:txBody>
                  <a:bodyPr/>
                  <a:lstStyle/>
                  <a:p>
                    <a:r>
                      <a:rPr lang="en-RU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32" name="Объект 5">
              <a:extLst>
                <a:ext uri="{FF2B5EF4-FFF2-40B4-BE49-F238E27FC236}">
                  <a16:creationId xmlns:a16="http://schemas.microsoft.com/office/drawing/2014/main" id="{8423BEBB-67E2-FC4F-8F6F-CD4D46586B9B}"/>
                </a:ext>
              </a:extLst>
            </p:cNvPr>
            <p:cNvSpPr txBox="1">
              <a:spLocks/>
            </p:cNvSpPr>
            <p:nvPr/>
          </p:nvSpPr>
          <p:spPr>
            <a:xfrm>
              <a:off x="539552" y="692696"/>
              <a:ext cx="7167949" cy="457665"/>
            </a:xfrm>
            <a:prstGeom prst="rect">
              <a:avLst/>
            </a:prstGeom>
          </p:spPr>
          <p:txBody>
            <a:bodyPr vert="horz" lIns="0" tIns="0" rIns="0" bIns="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Bef>
                  <a:spcPts val="0"/>
                </a:spcBef>
                <a:spcAft>
                  <a:spcPts val="1800"/>
                </a:spcAft>
                <a:buNone/>
              </a:pPr>
              <a:r>
                <a:rPr lang="ru-RU" sz="2400" b="1" dirty="0">
                  <a:solidFill>
                    <a:srgbClr val="373737"/>
                  </a:solidFill>
                </a:rPr>
                <a:t>Выборки не зависят друг от друга</a:t>
              </a:r>
              <a:r>
                <a:rPr lang="en-US" sz="2400" b="1" dirty="0">
                  <a:solidFill>
                    <a:srgbClr val="373737"/>
                  </a:solidFill>
                </a:rPr>
                <a:t>:</a:t>
              </a:r>
              <a:endParaRPr lang="ru-RU" sz="2400" b="1" dirty="0">
                <a:solidFill>
                  <a:srgbClr val="373737"/>
                </a:solidFill>
              </a:endParaRPr>
            </a:p>
          </p:txBody>
        </p:sp>
        <p:sp>
          <p:nvSpPr>
            <p:cNvPr id="33" name="Объект 5">
              <a:extLst>
                <a:ext uri="{FF2B5EF4-FFF2-40B4-BE49-F238E27FC236}">
                  <a16:creationId xmlns:a16="http://schemas.microsoft.com/office/drawing/2014/main" id="{9F8D53CE-9605-BC47-91CD-7779C90DF62F}"/>
                </a:ext>
              </a:extLst>
            </p:cNvPr>
            <p:cNvSpPr txBox="1">
              <a:spLocks/>
            </p:cNvSpPr>
            <p:nvPr/>
          </p:nvSpPr>
          <p:spPr>
            <a:xfrm>
              <a:off x="539552" y="2088000"/>
              <a:ext cx="7167949" cy="457665"/>
            </a:xfrm>
            <a:prstGeom prst="rect">
              <a:avLst/>
            </a:prstGeom>
          </p:spPr>
          <p:txBody>
            <a:bodyPr vert="horz" lIns="0" tIns="0" rIns="0" bIns="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Bef>
                  <a:spcPts val="0"/>
                </a:spcBef>
                <a:spcAft>
                  <a:spcPts val="1800"/>
                </a:spcAft>
                <a:buNone/>
              </a:pPr>
              <a:r>
                <a:rPr lang="ru-RU" sz="2400" b="1" dirty="0">
                  <a:solidFill>
                    <a:srgbClr val="373737"/>
                  </a:solidFill>
                </a:rPr>
                <a:t>Нас интересует случайная величина</a:t>
              </a:r>
              <a:r>
                <a:rPr lang="en-US" sz="2400" b="1" dirty="0">
                  <a:solidFill>
                    <a:srgbClr val="373737"/>
                  </a:solidFill>
                </a:rPr>
                <a:t>:</a:t>
              </a:r>
              <a:endParaRPr lang="ru-RU" sz="2400" b="1" dirty="0">
                <a:solidFill>
                  <a:srgbClr val="373737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37736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6" name="applause.wav"/>
          </p:stSnd>
        </p:sndAc>
      </p:transition>
    </mc:Fallback>
  </mc:AlternateContent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Заголовок 1">
            <a:extLst>
              <a:ext uri="{FF2B5EF4-FFF2-40B4-BE49-F238E27FC236}">
                <a16:creationId xmlns:a16="http://schemas.microsoft.com/office/drawing/2014/main" id="{48E6DAD7-5D46-4BF4-885B-03BA720F97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wrap="square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06A"/>
                </a:solidFill>
                <a:latin typeface="+mn-lt"/>
                <a:ea typeface="+mn-ea"/>
                <a:cs typeface="+mn-cs"/>
              </a:rPr>
              <a:t>Разность средних (независимые выборки)</a:t>
            </a:r>
          </a:p>
        </p:txBody>
      </p:sp>
      <p:sp>
        <p:nvSpPr>
          <p:cNvPr id="36" name="Хорошие свойства:…">
            <a:extLst>
              <a:ext uri="{FF2B5EF4-FFF2-40B4-BE49-F238E27FC236}">
                <a16:creationId xmlns:a16="http://schemas.microsoft.com/office/drawing/2014/main" id="{2A0023D3-1CA9-D44A-8F54-18FEBC6889CD}"/>
              </a:ext>
            </a:extLst>
          </p:cNvPr>
          <p:cNvSpPr txBox="1"/>
          <p:nvPr/>
        </p:nvSpPr>
        <p:spPr>
          <a:xfrm>
            <a:off x="839336" y="4168933"/>
            <a:ext cx="1563552" cy="73866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c="http://schemas.openxmlformats.org/markup-compatibility/2006" xmlns:a14="http://schemas.microsoft.com/office/drawing/2010/main" xmlns:ma14="http://schemas.microsoft.com/office/mac/drawingml/2011/main" xmlns:m="http://schemas.openxmlformats.org/officeDocument/2006/math" xmlns="" val="1"/>
            </a:ext>
          </a:extLst>
        </p:spPr>
        <p:txBody>
          <a:bodyPr wrap="square" lIns="0" tIns="0" rIns="0" bIns="0" anchor="ctr">
            <a:spAutoFit/>
          </a:bodyPr>
          <a:lstStyle/>
          <a:p>
            <a:pPr algn="ctr" defTabSz="457200">
              <a:spcBef>
                <a:spcPts val="1200"/>
              </a:spcBef>
              <a:defRPr sz="2200">
                <a:solidFill>
                  <a:srgbClr val="0059A9"/>
                </a:solidFill>
                <a:uFill>
                  <a:solidFill>
                    <a:srgbClr val="0059A9"/>
                  </a:solidFill>
                </a:uFill>
                <a:latin typeface="MyriadPro-Bold"/>
                <a:ea typeface="MyriadPro-Bold"/>
                <a:cs typeface="MyriadPro-Bold"/>
                <a:sym typeface="MyriadPro-Bold"/>
              </a:defRPr>
            </a:pPr>
            <a:r>
              <a:rPr lang="ru-RU" sz="2400" dirty="0">
                <a:solidFill>
                  <a:srgbClr val="373737"/>
                </a:solidFill>
                <a:ea typeface="Cambria Math" panose="02040503050406030204" pitchFamily="18" charset="0"/>
              </a:rPr>
              <a:t>дисперсии известны</a:t>
            </a:r>
            <a:endParaRPr lang="ru-RU" sz="2400" dirty="0">
              <a:solidFill>
                <a:srgbClr val="373737"/>
              </a:solidFill>
            </a:endParaRPr>
          </a:p>
        </p:txBody>
      </p:sp>
      <p:sp>
        <p:nvSpPr>
          <p:cNvPr id="37" name="Хорошие свойства:…">
            <a:extLst>
              <a:ext uri="{FF2B5EF4-FFF2-40B4-BE49-F238E27FC236}">
                <a16:creationId xmlns:a16="http://schemas.microsoft.com/office/drawing/2014/main" id="{26FA3EC2-71D2-3B47-9D43-24CEC2D64E27}"/>
              </a:ext>
            </a:extLst>
          </p:cNvPr>
          <p:cNvSpPr txBox="1"/>
          <p:nvPr/>
        </p:nvSpPr>
        <p:spPr>
          <a:xfrm>
            <a:off x="3415536" y="5199791"/>
            <a:ext cx="2545985" cy="110799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c="http://schemas.openxmlformats.org/markup-compatibility/2006" xmlns:a14="http://schemas.microsoft.com/office/drawing/2010/main" xmlns:ma14="http://schemas.microsoft.com/office/mac/drawingml/2011/main" xmlns:m="http://schemas.openxmlformats.org/officeDocument/2006/math" xmlns="" val="1"/>
            </a:ext>
          </a:extLst>
        </p:spPr>
        <p:txBody>
          <a:bodyPr wrap="square" lIns="0" tIns="0" rIns="0" bIns="0" anchor="ctr">
            <a:spAutoFit/>
          </a:bodyPr>
          <a:lstStyle/>
          <a:p>
            <a:pPr algn="ctr" defTabSz="457200">
              <a:spcBef>
                <a:spcPts val="1200"/>
              </a:spcBef>
              <a:defRPr sz="2200">
                <a:solidFill>
                  <a:srgbClr val="0059A9"/>
                </a:solidFill>
                <a:uFill>
                  <a:solidFill>
                    <a:srgbClr val="0059A9"/>
                  </a:solidFill>
                </a:uFill>
                <a:latin typeface="MyriadPro-Bold"/>
                <a:ea typeface="MyriadPro-Bold"/>
                <a:cs typeface="MyriadPro-Bold"/>
                <a:sym typeface="MyriadPro-Bold"/>
              </a:defRPr>
            </a:pPr>
            <a:r>
              <a:rPr lang="ru-RU" sz="2400" dirty="0">
                <a:solidFill>
                  <a:srgbClr val="373737"/>
                </a:solidFill>
                <a:ea typeface="Cambria Math" panose="02040503050406030204" pitchFamily="18" charset="0"/>
              </a:rPr>
              <a:t>дисперсии неизвестны</a:t>
            </a:r>
            <a:r>
              <a:rPr lang="en-US" sz="2400" dirty="0">
                <a:solidFill>
                  <a:srgbClr val="373737"/>
                </a:solidFill>
                <a:ea typeface="Cambria Math" panose="02040503050406030204" pitchFamily="18" charset="0"/>
              </a:rPr>
              <a:t>,</a:t>
            </a:r>
            <a:r>
              <a:rPr lang="ru-RU" sz="2400" dirty="0">
                <a:solidFill>
                  <a:srgbClr val="373737"/>
                </a:solidFill>
                <a:ea typeface="Cambria Math" panose="02040503050406030204" pitchFamily="18" charset="0"/>
              </a:rPr>
              <a:t> </a:t>
            </a:r>
            <a:br>
              <a:rPr lang="ru-RU" sz="2400" dirty="0">
                <a:solidFill>
                  <a:srgbClr val="373737"/>
                </a:solidFill>
                <a:ea typeface="Cambria Math" panose="02040503050406030204" pitchFamily="18" charset="0"/>
              </a:rPr>
            </a:br>
            <a:r>
              <a:rPr lang="ru-RU" sz="2400" dirty="0">
                <a:solidFill>
                  <a:srgbClr val="373737"/>
                </a:solidFill>
                <a:ea typeface="Cambria Math" panose="02040503050406030204" pitchFamily="18" charset="0"/>
              </a:rPr>
              <a:t>но равны</a:t>
            </a:r>
            <a:endParaRPr lang="ru-RU" sz="2400" dirty="0">
              <a:solidFill>
                <a:srgbClr val="373737"/>
              </a:solidFill>
            </a:endParaRPr>
          </a:p>
        </p:txBody>
      </p:sp>
      <p:sp>
        <p:nvSpPr>
          <p:cNvPr id="38" name="Хорошие свойства:…">
            <a:extLst>
              <a:ext uri="{FF2B5EF4-FFF2-40B4-BE49-F238E27FC236}">
                <a16:creationId xmlns:a16="http://schemas.microsoft.com/office/drawing/2014/main" id="{86DDC7A2-3FD9-2844-9888-0FB4D4AC5584}"/>
              </a:ext>
            </a:extLst>
          </p:cNvPr>
          <p:cNvSpPr txBox="1"/>
          <p:nvPr/>
        </p:nvSpPr>
        <p:spPr>
          <a:xfrm>
            <a:off x="6317073" y="4149727"/>
            <a:ext cx="2880317" cy="110799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c="http://schemas.openxmlformats.org/markup-compatibility/2006" xmlns:a14="http://schemas.microsoft.com/office/drawing/2010/main" xmlns:ma14="http://schemas.microsoft.com/office/mac/drawingml/2011/main" xmlns:m="http://schemas.openxmlformats.org/officeDocument/2006/math" xmlns="" val="1"/>
            </a:ext>
          </a:extLst>
        </p:spPr>
        <p:txBody>
          <a:bodyPr wrap="square" lIns="0" tIns="0" rIns="0" bIns="0" anchor="ctr">
            <a:spAutoFit/>
          </a:bodyPr>
          <a:lstStyle/>
          <a:p>
            <a:pPr algn="ctr" defTabSz="457200">
              <a:spcBef>
                <a:spcPts val="1200"/>
              </a:spcBef>
              <a:defRPr sz="2200">
                <a:solidFill>
                  <a:srgbClr val="0059A9"/>
                </a:solidFill>
                <a:uFill>
                  <a:solidFill>
                    <a:srgbClr val="0059A9"/>
                  </a:solidFill>
                </a:uFill>
                <a:latin typeface="MyriadPro-Bold"/>
                <a:ea typeface="MyriadPro-Bold"/>
                <a:cs typeface="MyriadPro-Bold"/>
                <a:sym typeface="MyriadPro-Bold"/>
              </a:defRPr>
            </a:pPr>
            <a:r>
              <a:rPr lang="ru-RU" sz="2400" dirty="0">
                <a:solidFill>
                  <a:srgbClr val="373737"/>
                </a:solidFill>
                <a:ea typeface="Cambria Math" panose="02040503050406030204" pitchFamily="18" charset="0"/>
              </a:rPr>
              <a:t>дисперсии неизвестны</a:t>
            </a:r>
            <a:r>
              <a:rPr lang="en-US" sz="2400" dirty="0">
                <a:solidFill>
                  <a:srgbClr val="373737"/>
                </a:solidFill>
                <a:ea typeface="Cambria Math" panose="02040503050406030204" pitchFamily="18" charset="0"/>
              </a:rPr>
              <a:t>,</a:t>
            </a:r>
            <a:r>
              <a:rPr lang="ru-RU" sz="2400" dirty="0">
                <a:solidFill>
                  <a:srgbClr val="373737"/>
                </a:solidFill>
                <a:ea typeface="Cambria Math" panose="02040503050406030204" pitchFamily="18" charset="0"/>
              </a:rPr>
              <a:t> различаются</a:t>
            </a:r>
            <a:endParaRPr lang="ru-RU" sz="2400" dirty="0">
              <a:solidFill>
                <a:srgbClr val="373737"/>
              </a:solidFill>
            </a:endParaRPr>
          </a:p>
        </p:txBody>
      </p:sp>
      <p:grpSp>
        <p:nvGrpSpPr>
          <p:cNvPr id="39" name="Группа 6">
            <a:extLst>
              <a:ext uri="{FF2B5EF4-FFF2-40B4-BE49-F238E27FC236}">
                <a16:creationId xmlns:a16="http://schemas.microsoft.com/office/drawing/2014/main" id="{E521D516-CBC2-4E49-B955-E317986FFA5A}"/>
              </a:ext>
            </a:extLst>
          </p:cNvPr>
          <p:cNvGrpSpPr/>
          <p:nvPr/>
        </p:nvGrpSpPr>
        <p:grpSpPr>
          <a:xfrm>
            <a:off x="2472004" y="2717540"/>
            <a:ext cx="4332243" cy="2416858"/>
            <a:chOff x="2472004" y="2717540"/>
            <a:chExt cx="4332243" cy="241685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Прямоугольник 2">
                  <a:extLst>
                    <a:ext uri="{FF2B5EF4-FFF2-40B4-BE49-F238E27FC236}">
                      <a16:creationId xmlns:a16="http://schemas.microsoft.com/office/drawing/2014/main" id="{A5CE7BB2-9D99-8B4D-93C9-956DEE6ED9BF}"/>
                    </a:ext>
                  </a:extLst>
                </p:cNvPr>
                <p:cNvSpPr/>
                <p:nvPr/>
              </p:nvSpPr>
              <p:spPr>
                <a:xfrm>
                  <a:off x="3292891" y="2717540"/>
                  <a:ext cx="2791277" cy="159479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2400" i="1" smtClean="0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acc>
                              <m:accPr>
                                <m:chr m:val="̅"/>
                                <m:ctrlPr>
                                  <a:rPr lang="en-US" sz="2400" i="1">
                                    <a:solidFill>
                                      <a:srgbClr val="28506A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rgbClr val="28506A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sz="2400" i="1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</a:rPr>
                              <m:t> −</m:t>
                            </m:r>
                            <m:acc>
                              <m:accPr>
                                <m:chr m:val="̅"/>
                                <m:ctrlPr>
                                  <a:rPr lang="en-US" sz="2400" b="0" i="1" smtClean="0">
                                    <a:solidFill>
                                      <a:srgbClr val="28506A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rgbClr val="28506A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  <m:r>
                              <a:rPr lang="en-US" sz="2400" b="0" i="1" smtClean="0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</a:rPr>
                              <m:t> −(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solidFill>
                                      <a:srgbClr val="28506A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rgbClr val="28506A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rgbClr val="28506A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en-US" sz="2400" b="0" i="1" smtClean="0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solidFill>
                                      <a:srgbClr val="28506A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solidFill>
                                      <a:srgbClr val="28506A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rgbClr val="28506A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en-US" sz="2400" b="0" i="1" smtClean="0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2400" i="1">
                                    <a:solidFill>
                                      <a:srgbClr val="28506A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f>
                                  <m:fPr>
                                    <m:ctrlPr>
                                      <a:rPr lang="en-US" sz="2400" i="1">
                                        <a:solidFill>
                                          <a:srgbClr val="2850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Sup>
                                      <m:sSubSupPr>
                                        <m:ctrlPr>
                                          <a:rPr lang="en-US" sz="2400" b="0" i="1" smtClean="0">
                                            <a:solidFill>
                                              <a:srgbClr val="28506A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2400" b="0" i="1" smtClean="0">
                                            <a:solidFill>
                                              <a:srgbClr val="28506A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solidFill>
                                              <a:srgbClr val="28506A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  <m:sup>
                                        <m:r>
                                          <a:rPr lang="en-US" sz="2400" i="1">
                                            <a:solidFill>
                                              <a:srgbClr val="28506A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sz="2400" b="0" i="1" smtClean="0">
                                            <a:solidFill>
                                              <a:srgbClr val="28506A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rgbClr val="28506A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solidFill>
                                              <a:srgbClr val="28506A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sz="2400" b="0" i="1" smtClean="0">
                                    <a:solidFill>
                                      <a:srgbClr val="28506A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f>
                                  <m:fPr>
                                    <m:ctrlPr>
                                      <a:rPr lang="en-US" sz="2400" i="1">
                                        <a:solidFill>
                                          <a:srgbClr val="2850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Sup>
                                      <m:sSubSupPr>
                                        <m:ctrlPr>
                                          <a:rPr lang="en-US" sz="2400" i="1">
                                            <a:solidFill>
                                              <a:srgbClr val="28506A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rgbClr val="28506A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solidFill>
                                              <a:srgbClr val="28506A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  <m:sup>
                                        <m:r>
                                          <a:rPr lang="en-US" sz="2400" i="1">
                                            <a:solidFill>
                                              <a:srgbClr val="28506A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sz="2400" i="1">
                                            <a:solidFill>
                                              <a:srgbClr val="28506A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rgbClr val="28506A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solidFill>
                                              <a:srgbClr val="28506A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rad>
                          </m:den>
                        </m:f>
                      </m:oMath>
                    </m:oMathPara>
                  </a14:m>
                  <a:endParaRPr lang="ru-RU" sz="2400" dirty="0">
                    <a:solidFill>
                      <a:srgbClr val="28506A"/>
                    </a:solidFill>
                  </a:endParaRPr>
                </a:p>
              </p:txBody>
            </p:sp>
          </mc:Choice>
          <mc:Fallback xmlns="">
            <p:sp>
              <p:nvSpPr>
                <p:cNvPr id="40" name="Прямоугольник 2">
                  <a:extLst>
                    <a:ext uri="{FF2B5EF4-FFF2-40B4-BE49-F238E27FC236}">
                      <a16:creationId xmlns:a16="http://schemas.microsoft.com/office/drawing/2014/main" id="{A5CE7BB2-9D99-8B4D-93C9-956DEE6ED9B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92891" y="2717540"/>
                  <a:ext cx="2791277" cy="1594796"/>
                </a:xfrm>
                <a:prstGeom prst="rect">
                  <a:avLst/>
                </a:prstGeom>
                <a:blipFill>
                  <a:blip r:embed="rId3"/>
                  <a:stretch>
                    <a:fillRect t="-1600"/>
                  </a:stretch>
                </a:blipFill>
              </p:spPr>
              <p:txBody>
                <a:bodyPr/>
                <a:lstStyle/>
                <a:p>
                  <a:r>
                    <a:rPr lang="en-RU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1" name="Прямая со стрелкой 13">
              <a:extLst>
                <a:ext uri="{FF2B5EF4-FFF2-40B4-BE49-F238E27FC236}">
                  <a16:creationId xmlns:a16="http://schemas.microsoft.com/office/drawing/2014/main" id="{7FDA3DE9-3A96-5949-AB88-E852C8B75C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72004" y="3761189"/>
              <a:ext cx="976668" cy="777076"/>
            </a:xfrm>
            <a:prstGeom prst="straightConnector1">
              <a:avLst/>
            </a:prstGeom>
            <a:ln w="34925">
              <a:solidFill>
                <a:srgbClr val="28506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Прямая со стрелкой 17">
              <a:extLst>
                <a:ext uri="{FF2B5EF4-FFF2-40B4-BE49-F238E27FC236}">
                  <a16:creationId xmlns:a16="http://schemas.microsoft.com/office/drawing/2014/main" id="{726882B6-4D1A-4646-85AF-C1868439D71A}"/>
                </a:ext>
              </a:extLst>
            </p:cNvPr>
            <p:cNvCxnSpPr>
              <a:cxnSpLocks/>
            </p:cNvCxnSpPr>
            <p:nvPr/>
          </p:nvCxnSpPr>
          <p:spPr>
            <a:xfrm>
              <a:off x="4716016" y="4293096"/>
              <a:ext cx="0" cy="841302"/>
            </a:xfrm>
            <a:prstGeom prst="straightConnector1">
              <a:avLst/>
            </a:prstGeom>
            <a:ln w="34925">
              <a:solidFill>
                <a:srgbClr val="28506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Прямая со стрелкой 19">
              <a:extLst>
                <a:ext uri="{FF2B5EF4-FFF2-40B4-BE49-F238E27FC236}">
                  <a16:creationId xmlns:a16="http://schemas.microsoft.com/office/drawing/2014/main" id="{5F98A7F1-959C-6C48-AEF6-562AB434EC95}"/>
                </a:ext>
              </a:extLst>
            </p:cNvPr>
            <p:cNvCxnSpPr>
              <a:cxnSpLocks/>
            </p:cNvCxnSpPr>
            <p:nvPr/>
          </p:nvCxnSpPr>
          <p:spPr>
            <a:xfrm>
              <a:off x="5827579" y="3761189"/>
              <a:ext cx="976668" cy="777076"/>
            </a:xfrm>
            <a:prstGeom prst="straightConnector1">
              <a:avLst/>
            </a:prstGeom>
            <a:ln w="34925">
              <a:solidFill>
                <a:srgbClr val="28506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Rectangle 43">
            <a:extLst>
              <a:ext uri="{FF2B5EF4-FFF2-40B4-BE49-F238E27FC236}">
                <a16:creationId xmlns:a16="http://schemas.microsoft.com/office/drawing/2014/main" id="{7F991852-7A91-7D49-90E7-584A70FFAFD3}"/>
              </a:ext>
            </a:extLst>
          </p:cNvPr>
          <p:cNvSpPr/>
          <p:nvPr/>
        </p:nvSpPr>
        <p:spPr>
          <a:xfrm>
            <a:off x="591663" y="3987118"/>
            <a:ext cx="2028707" cy="1076201"/>
          </a:xfrm>
          <a:prstGeom prst="rect">
            <a:avLst/>
          </a:prstGeom>
          <a:noFill/>
          <a:ln w="41275">
            <a:solidFill>
              <a:srgbClr val="416F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grpSp>
        <p:nvGrpSpPr>
          <p:cNvPr id="18" name="Группа 5">
            <a:extLst>
              <a:ext uri="{FF2B5EF4-FFF2-40B4-BE49-F238E27FC236}">
                <a16:creationId xmlns:a16="http://schemas.microsoft.com/office/drawing/2014/main" id="{D7837980-9C60-A347-B077-CC1EF96F6EE2}"/>
              </a:ext>
            </a:extLst>
          </p:cNvPr>
          <p:cNvGrpSpPr/>
          <p:nvPr/>
        </p:nvGrpSpPr>
        <p:grpSpPr>
          <a:xfrm>
            <a:off x="539552" y="692696"/>
            <a:ext cx="8018484" cy="1852969"/>
            <a:chOff x="539552" y="692696"/>
            <a:chExt cx="8018484" cy="1852969"/>
          </a:xfrm>
        </p:grpSpPr>
        <p:grpSp>
          <p:nvGrpSpPr>
            <p:cNvPr id="19" name="Группа 3">
              <a:extLst>
                <a:ext uri="{FF2B5EF4-FFF2-40B4-BE49-F238E27FC236}">
                  <a16:creationId xmlns:a16="http://schemas.microsoft.com/office/drawing/2014/main" id="{AEDC3E6C-6F76-3940-99E2-DE6227F984FE}"/>
                </a:ext>
              </a:extLst>
            </p:cNvPr>
            <p:cNvGrpSpPr/>
            <p:nvPr/>
          </p:nvGrpSpPr>
          <p:grpSpPr>
            <a:xfrm>
              <a:off x="1296000" y="1293637"/>
              <a:ext cx="7262036" cy="678391"/>
              <a:chOff x="1296000" y="1296000"/>
              <a:chExt cx="7262036" cy="67839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Прямоугольник 4">
                    <a:extLst>
                      <a:ext uri="{FF2B5EF4-FFF2-40B4-BE49-F238E27FC236}">
                        <a16:creationId xmlns:a16="http://schemas.microsoft.com/office/drawing/2014/main" id="{B32D4C3A-3AD0-854A-8231-C5717E67AEAB}"/>
                      </a:ext>
                    </a:extLst>
                  </p:cNvPr>
                  <p:cNvSpPr/>
                  <p:nvPr/>
                </p:nvSpPr>
                <p:spPr>
                  <a:xfrm>
                    <a:off x="1296000" y="1314562"/>
                    <a:ext cx="3490892" cy="641266"/>
                  </a:xfrm>
                  <a:prstGeom prst="rect">
                    <a:avLst/>
                  </a:prstGeom>
                </p:spPr>
                <p:txBody>
                  <a:bodyPr wrap="none" lIns="0" tIns="0" rIns="0" bIns="0">
                    <a:spAutoFit/>
                  </a:bodyPr>
                  <a:lstStyle/>
                  <a:p>
                    <a:pPr>
                      <a:spcAft>
                        <a:spcPts val="180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…, 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∼</m:t>
                          </m:r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𝑖𝑖𝑑</m:t>
                          </m:r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sSubSup>
                            <m:sSubSupPr>
                              <m:ctrlP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ru-RU" sz="2400" dirty="0">
                      <a:solidFill>
                        <a:srgbClr val="28506A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2" name="Прямоугольник 4">
                    <a:extLst>
                      <a:ext uri="{FF2B5EF4-FFF2-40B4-BE49-F238E27FC236}">
                        <a16:creationId xmlns:a16="http://schemas.microsoft.com/office/drawing/2014/main" id="{B32D4C3A-3AD0-854A-8231-C5717E67AEA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296000" y="1314562"/>
                    <a:ext cx="3490892" cy="641266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1460" t="-4000" r="-2555"/>
                    </a:stretch>
                  </a:blipFill>
                </p:spPr>
                <p:txBody>
                  <a:bodyPr/>
                  <a:lstStyle/>
                  <a:p>
                    <a:r>
                      <a:rPr lang="en-RU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Прямоугольник 8">
                    <a:extLst>
                      <a:ext uri="{FF2B5EF4-FFF2-40B4-BE49-F238E27FC236}">
                        <a16:creationId xmlns:a16="http://schemas.microsoft.com/office/drawing/2014/main" id="{C2E2E97D-5114-7943-A6E5-C8617DB1FFD5}"/>
                      </a:ext>
                    </a:extLst>
                  </p:cNvPr>
                  <p:cNvSpPr/>
                  <p:nvPr/>
                </p:nvSpPr>
                <p:spPr>
                  <a:xfrm>
                    <a:off x="5148000" y="1296000"/>
                    <a:ext cx="3410036" cy="678391"/>
                  </a:xfrm>
                  <a:prstGeom prst="rect">
                    <a:avLst/>
                  </a:prstGeom>
                </p:spPr>
                <p:txBody>
                  <a:bodyPr wrap="none" lIns="0" tIns="0" rIns="0" bIns="0">
                    <a:spAutoFit/>
                  </a:bodyPr>
                  <a:lstStyle/>
                  <a:p>
                    <a:pPr>
                      <a:spcAft>
                        <a:spcPts val="180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…, 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∼</m:t>
                          </m:r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𝑖𝑖𝑑</m:t>
                          </m:r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sSubSup>
                            <m:sSubSupPr>
                              <m:ctrlP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sub>
                            <m:sup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ru-RU" sz="2400" dirty="0">
                      <a:solidFill>
                        <a:srgbClr val="28506A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4" name="Прямоугольник 8">
                    <a:extLst>
                      <a:ext uri="{FF2B5EF4-FFF2-40B4-BE49-F238E27FC236}">
                        <a16:creationId xmlns:a16="http://schemas.microsoft.com/office/drawing/2014/main" id="{C2E2E97D-5114-7943-A6E5-C8617DB1FFD5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148000" y="1296000"/>
                    <a:ext cx="3410036" cy="678391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1493" t="-3704" r="-2612"/>
                    </a:stretch>
                  </a:blipFill>
                </p:spPr>
                <p:txBody>
                  <a:bodyPr/>
                  <a:lstStyle/>
                  <a:p>
                    <a:r>
                      <a:rPr lang="en-RU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0" name="Объект 5">
              <a:extLst>
                <a:ext uri="{FF2B5EF4-FFF2-40B4-BE49-F238E27FC236}">
                  <a16:creationId xmlns:a16="http://schemas.microsoft.com/office/drawing/2014/main" id="{2DFD0133-4C5A-7347-BA00-A57666E0DECA}"/>
                </a:ext>
              </a:extLst>
            </p:cNvPr>
            <p:cNvSpPr txBox="1">
              <a:spLocks/>
            </p:cNvSpPr>
            <p:nvPr/>
          </p:nvSpPr>
          <p:spPr>
            <a:xfrm>
              <a:off x="539552" y="692696"/>
              <a:ext cx="7167949" cy="457665"/>
            </a:xfrm>
            <a:prstGeom prst="rect">
              <a:avLst/>
            </a:prstGeom>
          </p:spPr>
          <p:txBody>
            <a:bodyPr vert="horz" lIns="0" tIns="0" rIns="0" bIns="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Bef>
                  <a:spcPts val="0"/>
                </a:spcBef>
                <a:spcAft>
                  <a:spcPts val="1800"/>
                </a:spcAft>
                <a:buNone/>
              </a:pPr>
              <a:r>
                <a:rPr lang="ru-RU" sz="2400" b="1" dirty="0">
                  <a:solidFill>
                    <a:srgbClr val="373737"/>
                  </a:solidFill>
                </a:rPr>
                <a:t>Выборки не зависят друг от друга</a:t>
              </a:r>
              <a:r>
                <a:rPr lang="en-US" sz="2400" b="1" dirty="0">
                  <a:solidFill>
                    <a:srgbClr val="373737"/>
                  </a:solidFill>
                </a:rPr>
                <a:t>:</a:t>
              </a:r>
              <a:endParaRPr lang="ru-RU" sz="2400" b="1" dirty="0">
                <a:solidFill>
                  <a:srgbClr val="373737"/>
                </a:solidFill>
              </a:endParaRPr>
            </a:p>
          </p:txBody>
        </p:sp>
        <p:sp>
          <p:nvSpPr>
            <p:cNvPr id="21" name="Объект 5">
              <a:extLst>
                <a:ext uri="{FF2B5EF4-FFF2-40B4-BE49-F238E27FC236}">
                  <a16:creationId xmlns:a16="http://schemas.microsoft.com/office/drawing/2014/main" id="{675A8521-9807-B74D-A5B3-6D2F10F29AE9}"/>
                </a:ext>
              </a:extLst>
            </p:cNvPr>
            <p:cNvSpPr txBox="1">
              <a:spLocks/>
            </p:cNvSpPr>
            <p:nvPr/>
          </p:nvSpPr>
          <p:spPr>
            <a:xfrm>
              <a:off x="539552" y="2088000"/>
              <a:ext cx="7167949" cy="457665"/>
            </a:xfrm>
            <a:prstGeom prst="rect">
              <a:avLst/>
            </a:prstGeom>
          </p:spPr>
          <p:txBody>
            <a:bodyPr vert="horz" lIns="0" tIns="0" rIns="0" bIns="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Bef>
                  <a:spcPts val="0"/>
                </a:spcBef>
                <a:spcAft>
                  <a:spcPts val="1800"/>
                </a:spcAft>
                <a:buNone/>
              </a:pPr>
              <a:r>
                <a:rPr lang="ru-RU" sz="2400" b="1" dirty="0">
                  <a:solidFill>
                    <a:srgbClr val="373737"/>
                  </a:solidFill>
                </a:rPr>
                <a:t>Нас интересует случайная величина</a:t>
              </a:r>
              <a:r>
                <a:rPr lang="en-US" sz="2400" b="1" dirty="0">
                  <a:solidFill>
                    <a:srgbClr val="373737"/>
                  </a:solidFill>
                </a:rPr>
                <a:t>:</a:t>
              </a:r>
              <a:endParaRPr lang="ru-RU" sz="2400" b="1" dirty="0">
                <a:solidFill>
                  <a:srgbClr val="373737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73625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6" name="applause.wav"/>
          </p:stSnd>
        </p:sndAc>
      </p:transition>
    </mc:Fallback>
  </mc:AlternateContent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Заголовок 1">
            <a:extLst>
              <a:ext uri="{FF2B5EF4-FFF2-40B4-BE49-F238E27FC236}">
                <a16:creationId xmlns:a16="http://schemas.microsoft.com/office/drawing/2014/main" id="{0CFEACC3-C201-409B-857E-AC6255B7B6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wrap="square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06A"/>
                </a:solidFill>
                <a:latin typeface="+mn-lt"/>
                <a:ea typeface="+mn-ea"/>
                <a:cs typeface="+mn-cs"/>
              </a:rPr>
              <a:t>Разность средних (независимые выборки)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Прямоугольник 7">
                <a:extLst>
                  <a:ext uri="{FF2B5EF4-FFF2-40B4-BE49-F238E27FC236}">
                    <a16:creationId xmlns:a16="http://schemas.microsoft.com/office/drawing/2014/main" id="{3BD967F5-CF9C-4442-8A41-BB172567D01B}"/>
                  </a:ext>
                </a:extLst>
              </p:cNvPr>
              <p:cNvSpPr/>
              <p:nvPr/>
            </p:nvSpPr>
            <p:spPr>
              <a:xfrm>
                <a:off x="6084168" y="2987660"/>
                <a:ext cx="1248227" cy="369332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sz="240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40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40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17" name="Прямоугольник 7">
                <a:extLst>
                  <a:ext uri="{FF2B5EF4-FFF2-40B4-BE49-F238E27FC236}">
                    <a16:creationId xmlns:a16="http://schemas.microsoft.com/office/drawing/2014/main" id="{3BD967F5-CF9C-4442-8A41-BB172567D0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4168" y="2987660"/>
                <a:ext cx="1248227" cy="369332"/>
              </a:xfrm>
              <a:prstGeom prst="rect">
                <a:avLst/>
              </a:prstGeom>
              <a:blipFill>
                <a:blip r:embed="rId3"/>
                <a:stretch>
                  <a:fillRect l="-1020" t="-3448" r="-7143" b="-31034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Хорошие свойства:…">
            <a:extLst>
              <a:ext uri="{FF2B5EF4-FFF2-40B4-BE49-F238E27FC236}">
                <a16:creationId xmlns:a16="http://schemas.microsoft.com/office/drawing/2014/main" id="{0ADDE362-13C5-184F-888C-0A4DE6C67978}"/>
              </a:ext>
            </a:extLst>
          </p:cNvPr>
          <p:cNvSpPr txBox="1"/>
          <p:nvPr/>
        </p:nvSpPr>
        <p:spPr>
          <a:xfrm>
            <a:off x="839336" y="4168933"/>
            <a:ext cx="1563552" cy="73866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c="http://schemas.openxmlformats.org/markup-compatibility/2006" xmlns:a14="http://schemas.microsoft.com/office/drawing/2010/main" xmlns:ma14="http://schemas.microsoft.com/office/mac/drawingml/2011/main" xmlns:m="http://schemas.openxmlformats.org/officeDocument/2006/math" xmlns="" val="1"/>
            </a:ext>
          </a:extLst>
        </p:spPr>
        <p:txBody>
          <a:bodyPr wrap="square" lIns="0" tIns="0" rIns="0" bIns="0" anchor="ctr">
            <a:spAutoFit/>
          </a:bodyPr>
          <a:lstStyle/>
          <a:p>
            <a:pPr algn="ctr" defTabSz="457200">
              <a:spcBef>
                <a:spcPts val="1200"/>
              </a:spcBef>
              <a:defRPr sz="2200">
                <a:solidFill>
                  <a:srgbClr val="0059A9"/>
                </a:solidFill>
                <a:uFill>
                  <a:solidFill>
                    <a:srgbClr val="0059A9"/>
                  </a:solidFill>
                </a:uFill>
                <a:latin typeface="MyriadPro-Bold"/>
                <a:ea typeface="MyriadPro-Bold"/>
                <a:cs typeface="MyriadPro-Bold"/>
                <a:sym typeface="MyriadPro-Bold"/>
              </a:defRPr>
            </a:pPr>
            <a:r>
              <a:rPr lang="ru-RU" sz="2400" dirty="0">
                <a:solidFill>
                  <a:srgbClr val="373737"/>
                </a:solidFill>
                <a:ea typeface="Cambria Math" panose="02040503050406030204" pitchFamily="18" charset="0"/>
              </a:rPr>
              <a:t>дисперсии известны</a:t>
            </a:r>
            <a:endParaRPr lang="ru-RU" sz="2400" dirty="0">
              <a:solidFill>
                <a:srgbClr val="373737"/>
              </a:solidFill>
            </a:endParaRPr>
          </a:p>
        </p:txBody>
      </p:sp>
      <p:grpSp>
        <p:nvGrpSpPr>
          <p:cNvPr id="27" name="Группа 6">
            <a:extLst>
              <a:ext uri="{FF2B5EF4-FFF2-40B4-BE49-F238E27FC236}">
                <a16:creationId xmlns:a16="http://schemas.microsoft.com/office/drawing/2014/main" id="{A7A8FEC0-8B41-AD4C-B0C1-BC183B37B3EF}"/>
              </a:ext>
            </a:extLst>
          </p:cNvPr>
          <p:cNvGrpSpPr/>
          <p:nvPr/>
        </p:nvGrpSpPr>
        <p:grpSpPr>
          <a:xfrm>
            <a:off x="2472004" y="2717540"/>
            <a:ext cx="3612164" cy="1820725"/>
            <a:chOff x="2472004" y="2717540"/>
            <a:chExt cx="3612164" cy="182072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Прямоугольник 2">
                  <a:extLst>
                    <a:ext uri="{FF2B5EF4-FFF2-40B4-BE49-F238E27FC236}">
                      <a16:creationId xmlns:a16="http://schemas.microsoft.com/office/drawing/2014/main" id="{E3C01FFA-2BB0-8F49-9B3E-FE4293E7CB07}"/>
                    </a:ext>
                  </a:extLst>
                </p:cNvPr>
                <p:cNvSpPr/>
                <p:nvPr/>
              </p:nvSpPr>
              <p:spPr>
                <a:xfrm>
                  <a:off x="3292891" y="2717540"/>
                  <a:ext cx="2791277" cy="159479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2400" i="1" smtClean="0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acc>
                              <m:accPr>
                                <m:chr m:val="̅"/>
                                <m:ctrlPr>
                                  <a:rPr lang="en-US" sz="2400" i="1">
                                    <a:solidFill>
                                      <a:srgbClr val="28506A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rgbClr val="28506A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sz="2400" i="1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</a:rPr>
                              <m:t> −</m:t>
                            </m:r>
                            <m:acc>
                              <m:accPr>
                                <m:chr m:val="̅"/>
                                <m:ctrlPr>
                                  <a:rPr lang="en-US" sz="2400" b="0" i="1" smtClean="0">
                                    <a:solidFill>
                                      <a:srgbClr val="28506A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rgbClr val="28506A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  <m:r>
                              <a:rPr lang="en-US" sz="2400" b="0" i="1" smtClean="0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</a:rPr>
                              <m:t> −(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solidFill>
                                      <a:srgbClr val="28506A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rgbClr val="28506A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rgbClr val="28506A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en-US" sz="2400" b="0" i="1" smtClean="0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solidFill>
                                      <a:srgbClr val="28506A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solidFill>
                                      <a:srgbClr val="28506A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rgbClr val="28506A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en-US" sz="2400" b="0" i="1" smtClean="0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2400" i="1">
                                    <a:solidFill>
                                      <a:srgbClr val="28506A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f>
                                  <m:fPr>
                                    <m:ctrlPr>
                                      <a:rPr lang="en-US" sz="2400" i="1">
                                        <a:solidFill>
                                          <a:srgbClr val="2850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Sup>
                                      <m:sSubSupPr>
                                        <m:ctrlPr>
                                          <a:rPr lang="en-US" sz="2400" b="0" i="1" smtClean="0">
                                            <a:solidFill>
                                              <a:srgbClr val="28506A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2400" b="0" i="1" smtClean="0">
                                            <a:solidFill>
                                              <a:srgbClr val="28506A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solidFill>
                                              <a:srgbClr val="28506A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  <m:sup>
                                        <m:r>
                                          <a:rPr lang="en-US" sz="2400" i="1">
                                            <a:solidFill>
                                              <a:srgbClr val="28506A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sz="2400" b="0" i="1" smtClean="0">
                                            <a:solidFill>
                                              <a:srgbClr val="28506A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rgbClr val="28506A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solidFill>
                                              <a:srgbClr val="28506A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sz="2400" b="0" i="1" smtClean="0">
                                    <a:solidFill>
                                      <a:srgbClr val="28506A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f>
                                  <m:fPr>
                                    <m:ctrlPr>
                                      <a:rPr lang="en-US" sz="2400" i="1">
                                        <a:solidFill>
                                          <a:srgbClr val="2850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Sup>
                                      <m:sSubSupPr>
                                        <m:ctrlPr>
                                          <a:rPr lang="en-US" sz="2400" i="1">
                                            <a:solidFill>
                                              <a:srgbClr val="28506A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rgbClr val="28506A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solidFill>
                                              <a:srgbClr val="28506A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  <m:sup>
                                        <m:r>
                                          <a:rPr lang="en-US" sz="2400" i="1">
                                            <a:solidFill>
                                              <a:srgbClr val="28506A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sz="2400" i="1">
                                            <a:solidFill>
                                              <a:srgbClr val="28506A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rgbClr val="28506A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solidFill>
                                              <a:srgbClr val="28506A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rad>
                          </m:den>
                        </m:f>
                      </m:oMath>
                    </m:oMathPara>
                  </a14:m>
                  <a:endParaRPr lang="ru-RU" sz="2400" dirty="0">
                    <a:solidFill>
                      <a:srgbClr val="28506A"/>
                    </a:solidFill>
                  </a:endParaRPr>
                </a:p>
              </p:txBody>
            </p:sp>
          </mc:Choice>
          <mc:Fallback xmlns="">
            <p:sp>
              <p:nvSpPr>
                <p:cNvPr id="28" name="Прямоугольник 2">
                  <a:extLst>
                    <a:ext uri="{FF2B5EF4-FFF2-40B4-BE49-F238E27FC236}">
                      <a16:creationId xmlns:a16="http://schemas.microsoft.com/office/drawing/2014/main" id="{E3C01FFA-2BB0-8F49-9B3E-FE4293E7CB0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92891" y="2717540"/>
                  <a:ext cx="2791277" cy="1594796"/>
                </a:xfrm>
                <a:prstGeom prst="rect">
                  <a:avLst/>
                </a:prstGeom>
                <a:blipFill>
                  <a:blip r:embed="rId4"/>
                  <a:stretch>
                    <a:fillRect t="-1600"/>
                  </a:stretch>
                </a:blipFill>
              </p:spPr>
              <p:txBody>
                <a:bodyPr/>
                <a:lstStyle/>
                <a:p>
                  <a:r>
                    <a:rPr lang="en-RU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0" name="Прямая со стрелкой 13">
              <a:extLst>
                <a:ext uri="{FF2B5EF4-FFF2-40B4-BE49-F238E27FC236}">
                  <a16:creationId xmlns:a16="http://schemas.microsoft.com/office/drawing/2014/main" id="{BF54BA9A-FA6F-7840-BAD6-D1026761DB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72004" y="3761189"/>
              <a:ext cx="976668" cy="777076"/>
            </a:xfrm>
            <a:prstGeom prst="straightConnector1">
              <a:avLst/>
            </a:prstGeom>
            <a:ln w="34925">
              <a:solidFill>
                <a:srgbClr val="28506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24F5A7F6-37FD-AD43-8460-887025FD6D22}"/>
              </a:ext>
            </a:extLst>
          </p:cNvPr>
          <p:cNvSpPr/>
          <p:nvPr/>
        </p:nvSpPr>
        <p:spPr>
          <a:xfrm>
            <a:off x="591663" y="3987118"/>
            <a:ext cx="2028707" cy="1076201"/>
          </a:xfrm>
          <a:prstGeom prst="rect">
            <a:avLst/>
          </a:prstGeom>
          <a:noFill/>
          <a:ln w="41275">
            <a:solidFill>
              <a:srgbClr val="416F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grpSp>
        <p:nvGrpSpPr>
          <p:cNvPr id="32" name="Группа 5">
            <a:extLst>
              <a:ext uri="{FF2B5EF4-FFF2-40B4-BE49-F238E27FC236}">
                <a16:creationId xmlns:a16="http://schemas.microsoft.com/office/drawing/2014/main" id="{A90EE49C-6A48-1E49-A272-47BB44FC1F4F}"/>
              </a:ext>
            </a:extLst>
          </p:cNvPr>
          <p:cNvGrpSpPr/>
          <p:nvPr/>
        </p:nvGrpSpPr>
        <p:grpSpPr>
          <a:xfrm>
            <a:off x="539552" y="692696"/>
            <a:ext cx="8018484" cy="1852969"/>
            <a:chOff x="539552" y="692696"/>
            <a:chExt cx="8018484" cy="1852969"/>
          </a:xfrm>
        </p:grpSpPr>
        <p:grpSp>
          <p:nvGrpSpPr>
            <p:cNvPr id="33" name="Группа 3">
              <a:extLst>
                <a:ext uri="{FF2B5EF4-FFF2-40B4-BE49-F238E27FC236}">
                  <a16:creationId xmlns:a16="http://schemas.microsoft.com/office/drawing/2014/main" id="{E0971AD2-F2FE-8C43-9041-388B9330C226}"/>
                </a:ext>
              </a:extLst>
            </p:cNvPr>
            <p:cNvGrpSpPr/>
            <p:nvPr/>
          </p:nvGrpSpPr>
          <p:grpSpPr>
            <a:xfrm>
              <a:off x="1296000" y="1293637"/>
              <a:ext cx="7262036" cy="678391"/>
              <a:chOff x="1296000" y="1296000"/>
              <a:chExt cx="7262036" cy="67839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7" name="Прямоугольник 4">
                    <a:extLst>
                      <a:ext uri="{FF2B5EF4-FFF2-40B4-BE49-F238E27FC236}">
                        <a16:creationId xmlns:a16="http://schemas.microsoft.com/office/drawing/2014/main" id="{9FF0E0E3-E242-A94F-9DAB-8204648B8193}"/>
                      </a:ext>
                    </a:extLst>
                  </p:cNvPr>
                  <p:cNvSpPr/>
                  <p:nvPr/>
                </p:nvSpPr>
                <p:spPr>
                  <a:xfrm>
                    <a:off x="1296000" y="1314562"/>
                    <a:ext cx="3490892" cy="641266"/>
                  </a:xfrm>
                  <a:prstGeom prst="rect">
                    <a:avLst/>
                  </a:prstGeom>
                </p:spPr>
                <p:txBody>
                  <a:bodyPr wrap="none" lIns="0" tIns="0" rIns="0" bIns="0">
                    <a:spAutoFit/>
                  </a:bodyPr>
                  <a:lstStyle/>
                  <a:p>
                    <a:pPr>
                      <a:spcAft>
                        <a:spcPts val="180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…, 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∼</m:t>
                          </m:r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𝑖𝑖𝑑</m:t>
                          </m:r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sSubSup>
                            <m:sSubSupPr>
                              <m:ctrlP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ru-RU" sz="2400" dirty="0">
                      <a:solidFill>
                        <a:srgbClr val="28506A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7" name="Прямоугольник 4">
                    <a:extLst>
                      <a:ext uri="{FF2B5EF4-FFF2-40B4-BE49-F238E27FC236}">
                        <a16:creationId xmlns:a16="http://schemas.microsoft.com/office/drawing/2014/main" id="{9FF0E0E3-E242-A94F-9DAB-8204648B819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296000" y="1314562"/>
                    <a:ext cx="3490892" cy="641266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1460" t="-4000" r="-2555"/>
                    </a:stretch>
                  </a:blipFill>
                </p:spPr>
                <p:txBody>
                  <a:bodyPr/>
                  <a:lstStyle/>
                  <a:p>
                    <a:r>
                      <a:rPr lang="en-RU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8" name="Прямоугольник 8">
                    <a:extLst>
                      <a:ext uri="{FF2B5EF4-FFF2-40B4-BE49-F238E27FC236}">
                        <a16:creationId xmlns:a16="http://schemas.microsoft.com/office/drawing/2014/main" id="{937B29DC-8965-2947-810A-EDC3926BC778}"/>
                      </a:ext>
                    </a:extLst>
                  </p:cNvPr>
                  <p:cNvSpPr/>
                  <p:nvPr/>
                </p:nvSpPr>
                <p:spPr>
                  <a:xfrm>
                    <a:off x="5148000" y="1296000"/>
                    <a:ext cx="3410036" cy="678391"/>
                  </a:xfrm>
                  <a:prstGeom prst="rect">
                    <a:avLst/>
                  </a:prstGeom>
                </p:spPr>
                <p:txBody>
                  <a:bodyPr wrap="none" lIns="0" tIns="0" rIns="0" bIns="0">
                    <a:spAutoFit/>
                  </a:bodyPr>
                  <a:lstStyle/>
                  <a:p>
                    <a:pPr>
                      <a:spcAft>
                        <a:spcPts val="180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…, 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∼</m:t>
                          </m:r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𝑖𝑖𝑑</m:t>
                          </m:r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sSubSup>
                            <m:sSubSupPr>
                              <m:ctrlP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sub>
                            <m:sup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ru-RU" sz="2400" dirty="0">
                      <a:solidFill>
                        <a:srgbClr val="28506A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8" name="Прямоугольник 8">
                    <a:extLst>
                      <a:ext uri="{FF2B5EF4-FFF2-40B4-BE49-F238E27FC236}">
                        <a16:creationId xmlns:a16="http://schemas.microsoft.com/office/drawing/2014/main" id="{937B29DC-8965-2947-810A-EDC3926BC77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148000" y="1296000"/>
                    <a:ext cx="3410036" cy="678391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1493" t="-3704" r="-2612"/>
                    </a:stretch>
                  </a:blipFill>
                </p:spPr>
                <p:txBody>
                  <a:bodyPr/>
                  <a:lstStyle/>
                  <a:p>
                    <a:r>
                      <a:rPr lang="en-RU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35" name="Объект 5">
              <a:extLst>
                <a:ext uri="{FF2B5EF4-FFF2-40B4-BE49-F238E27FC236}">
                  <a16:creationId xmlns:a16="http://schemas.microsoft.com/office/drawing/2014/main" id="{CE0F1B0F-8A10-784E-9374-700F5810A46F}"/>
                </a:ext>
              </a:extLst>
            </p:cNvPr>
            <p:cNvSpPr txBox="1">
              <a:spLocks/>
            </p:cNvSpPr>
            <p:nvPr/>
          </p:nvSpPr>
          <p:spPr>
            <a:xfrm>
              <a:off x="539552" y="692696"/>
              <a:ext cx="7167949" cy="457665"/>
            </a:xfrm>
            <a:prstGeom prst="rect">
              <a:avLst/>
            </a:prstGeom>
          </p:spPr>
          <p:txBody>
            <a:bodyPr vert="horz" lIns="0" tIns="0" rIns="0" bIns="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Bef>
                  <a:spcPts val="0"/>
                </a:spcBef>
                <a:spcAft>
                  <a:spcPts val="1800"/>
                </a:spcAft>
                <a:buNone/>
              </a:pPr>
              <a:r>
                <a:rPr lang="ru-RU" sz="2400" b="1" dirty="0">
                  <a:solidFill>
                    <a:srgbClr val="373737"/>
                  </a:solidFill>
                </a:rPr>
                <a:t>Выборки не зависят друг от друга</a:t>
              </a:r>
              <a:r>
                <a:rPr lang="en-US" sz="2400" b="1" dirty="0">
                  <a:solidFill>
                    <a:srgbClr val="373737"/>
                  </a:solidFill>
                </a:rPr>
                <a:t>:</a:t>
              </a:r>
              <a:endParaRPr lang="ru-RU" sz="2400" b="1" dirty="0">
                <a:solidFill>
                  <a:srgbClr val="373737"/>
                </a:solidFill>
              </a:endParaRPr>
            </a:p>
          </p:txBody>
        </p:sp>
        <p:sp>
          <p:nvSpPr>
            <p:cNvPr id="36" name="Объект 5">
              <a:extLst>
                <a:ext uri="{FF2B5EF4-FFF2-40B4-BE49-F238E27FC236}">
                  <a16:creationId xmlns:a16="http://schemas.microsoft.com/office/drawing/2014/main" id="{06527903-8C8C-524D-9D06-FE113AA5C5B4}"/>
                </a:ext>
              </a:extLst>
            </p:cNvPr>
            <p:cNvSpPr txBox="1">
              <a:spLocks/>
            </p:cNvSpPr>
            <p:nvPr/>
          </p:nvSpPr>
          <p:spPr>
            <a:xfrm>
              <a:off x="539552" y="2088000"/>
              <a:ext cx="7167949" cy="457665"/>
            </a:xfrm>
            <a:prstGeom prst="rect">
              <a:avLst/>
            </a:prstGeom>
          </p:spPr>
          <p:txBody>
            <a:bodyPr vert="horz" lIns="0" tIns="0" rIns="0" bIns="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Bef>
                  <a:spcPts val="0"/>
                </a:spcBef>
                <a:spcAft>
                  <a:spcPts val="1800"/>
                </a:spcAft>
                <a:buNone/>
              </a:pPr>
              <a:r>
                <a:rPr lang="ru-RU" sz="2400" b="1" dirty="0">
                  <a:solidFill>
                    <a:srgbClr val="373737"/>
                  </a:solidFill>
                </a:rPr>
                <a:t>Нас интересует случайная величина</a:t>
              </a:r>
              <a:r>
                <a:rPr lang="en-US" sz="2400" b="1" dirty="0">
                  <a:solidFill>
                    <a:srgbClr val="373737"/>
                  </a:solidFill>
                </a:rPr>
                <a:t>:</a:t>
              </a:r>
              <a:endParaRPr lang="ru-RU" sz="2400" b="1" dirty="0">
                <a:solidFill>
                  <a:srgbClr val="373737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13327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7" name="applause.wav"/>
          </p:stSnd>
        </p:sndAc>
      </p:transition>
    </mc:Fallback>
  </mc:AlternateContent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">
            <a:extLst>
              <a:ext uri="{FF2B5EF4-FFF2-40B4-BE49-F238E27FC236}">
                <a16:creationId xmlns:a16="http://schemas.microsoft.com/office/drawing/2014/main" id="{E69E315D-76DA-48E1-99B2-1CECAECE2628}"/>
              </a:ext>
            </a:extLst>
          </p:cNvPr>
          <p:cNvSpPr/>
          <p:nvPr/>
        </p:nvSpPr>
        <p:spPr>
          <a:xfrm>
            <a:off x="5919204" y="3703377"/>
            <a:ext cx="2826382" cy="1673462"/>
          </a:xfrm>
          <a:prstGeom prst="rect">
            <a:avLst/>
          </a:prstGeom>
          <a:solidFill>
            <a:srgbClr val="FFFFFF">
              <a:alpha val="60000"/>
            </a:srgbClr>
          </a:solidFill>
          <a:ln w="12700">
            <a:miter lim="400000"/>
          </a:ln>
          <a:effectLst/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7E4F948-60AD-41FB-8D0E-5B736C30F6C5}"/>
              </a:ext>
            </a:extLst>
          </p:cNvPr>
          <p:cNvSpPr txBox="1"/>
          <p:nvPr/>
        </p:nvSpPr>
        <p:spPr>
          <a:xfrm>
            <a:off x="6147678" y="4399821"/>
            <a:ext cx="2369432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ru-RU" sz="2400" dirty="0">
                <a:solidFill>
                  <a:srgbClr val="416F2E"/>
                </a:solidFill>
              </a:rPr>
              <a:t>Можем строить точный интервал</a:t>
            </a:r>
          </a:p>
        </p:txBody>
      </p:sp>
      <p:grpSp>
        <p:nvGrpSpPr>
          <p:cNvPr id="27" name="Group">
            <a:extLst>
              <a:ext uri="{FF2B5EF4-FFF2-40B4-BE49-F238E27FC236}">
                <a16:creationId xmlns:a16="http://schemas.microsoft.com/office/drawing/2014/main" id="{CB36FC8F-C0FC-42B1-A67B-6AE24215A978}"/>
              </a:ext>
            </a:extLst>
          </p:cNvPr>
          <p:cNvGrpSpPr/>
          <p:nvPr/>
        </p:nvGrpSpPr>
        <p:grpSpPr>
          <a:xfrm>
            <a:off x="7117278" y="3901870"/>
            <a:ext cx="347438" cy="347444"/>
            <a:chOff x="0" y="0"/>
            <a:chExt cx="1482291" cy="1482310"/>
          </a:xfrm>
          <a:solidFill>
            <a:srgbClr val="416F2E"/>
          </a:solidFill>
        </p:grpSpPr>
        <p:sp>
          <p:nvSpPr>
            <p:cNvPr id="28" name="Shape">
              <a:extLst>
                <a:ext uri="{FF2B5EF4-FFF2-40B4-BE49-F238E27FC236}">
                  <a16:creationId xmlns:a16="http://schemas.microsoft.com/office/drawing/2014/main" id="{82FC1897-8E89-4308-ABA9-5312D5762D82}"/>
                </a:ext>
              </a:extLst>
            </p:cNvPr>
            <p:cNvSpPr/>
            <p:nvPr/>
          </p:nvSpPr>
          <p:spPr>
            <a:xfrm>
              <a:off x="-1" y="0"/>
              <a:ext cx="1482293" cy="14823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20595" extrusionOk="0">
                  <a:moveTo>
                    <a:pt x="9842" y="0"/>
                  </a:moveTo>
                  <a:cubicBezTo>
                    <a:pt x="7324" y="0"/>
                    <a:pt x="4803" y="1006"/>
                    <a:pt x="2881" y="3016"/>
                  </a:cubicBezTo>
                  <a:cubicBezTo>
                    <a:pt x="-961" y="7037"/>
                    <a:pt x="-961" y="13558"/>
                    <a:pt x="2881" y="17579"/>
                  </a:cubicBezTo>
                  <a:cubicBezTo>
                    <a:pt x="6724" y="21600"/>
                    <a:pt x="12954" y="21600"/>
                    <a:pt x="16797" y="17579"/>
                  </a:cubicBezTo>
                  <a:cubicBezTo>
                    <a:pt x="20639" y="13558"/>
                    <a:pt x="20639" y="7037"/>
                    <a:pt x="16797" y="3016"/>
                  </a:cubicBezTo>
                  <a:cubicBezTo>
                    <a:pt x="14875" y="1006"/>
                    <a:pt x="12360" y="0"/>
                    <a:pt x="9842" y="0"/>
                  </a:cubicBezTo>
                  <a:close/>
                  <a:moveTo>
                    <a:pt x="9842" y="2095"/>
                  </a:moveTo>
                  <a:cubicBezTo>
                    <a:pt x="11847" y="2095"/>
                    <a:pt x="13849" y="2898"/>
                    <a:pt x="15379" y="4499"/>
                  </a:cubicBezTo>
                  <a:cubicBezTo>
                    <a:pt x="18439" y="7702"/>
                    <a:pt x="18439" y="12893"/>
                    <a:pt x="15379" y="16095"/>
                  </a:cubicBezTo>
                  <a:cubicBezTo>
                    <a:pt x="12319" y="19298"/>
                    <a:pt x="7359" y="19298"/>
                    <a:pt x="4299" y="16095"/>
                  </a:cubicBezTo>
                  <a:cubicBezTo>
                    <a:pt x="1239" y="12893"/>
                    <a:pt x="1239" y="7702"/>
                    <a:pt x="4299" y="4499"/>
                  </a:cubicBezTo>
                  <a:cubicBezTo>
                    <a:pt x="5829" y="2898"/>
                    <a:pt x="7836" y="2095"/>
                    <a:pt x="9842" y="2095"/>
                  </a:cubicBezTo>
                  <a:close/>
                </a:path>
              </a:pathLst>
            </a:custGeom>
            <a:grpFill/>
            <a:ln w="3175" cap="flat">
              <a:noFill/>
              <a:miter lim="400000"/>
            </a:ln>
            <a:effectLst/>
          </p:spPr>
          <p:txBody>
            <a:bodyPr wrap="square" lIns="24207" tIns="24207" rIns="24207" bIns="24207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1600" spc="0">
                  <a:solidFill>
                    <a:srgbClr val="FFFFFF"/>
                  </a:solidFill>
                  <a:latin typeface="DIN Alternate Bold"/>
                  <a:ea typeface="DIN Alternate Bold"/>
                  <a:cs typeface="DIN Alternate Bold"/>
                  <a:sym typeface="DIN Alternate Bold"/>
                </a:defRPr>
              </a:pPr>
              <a:endParaRPr>
                <a:solidFill>
                  <a:srgbClr val="51A153"/>
                </a:solidFill>
              </a:endParaRPr>
            </a:p>
          </p:txBody>
        </p:sp>
        <p:sp>
          <p:nvSpPr>
            <p:cNvPr id="29" name="Shape">
              <a:extLst>
                <a:ext uri="{FF2B5EF4-FFF2-40B4-BE49-F238E27FC236}">
                  <a16:creationId xmlns:a16="http://schemas.microsoft.com/office/drawing/2014/main" id="{8BA0CB16-0249-479A-8DD1-B533C1A18C35}"/>
                </a:ext>
              </a:extLst>
            </p:cNvPr>
            <p:cNvSpPr/>
            <p:nvPr/>
          </p:nvSpPr>
          <p:spPr>
            <a:xfrm>
              <a:off x="333306" y="789052"/>
              <a:ext cx="815680" cy="3034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4" h="19680" extrusionOk="0">
                  <a:moveTo>
                    <a:pt x="0" y="0"/>
                  </a:moveTo>
                  <a:cubicBezTo>
                    <a:pt x="-3" y="5040"/>
                    <a:pt x="1046" y="10076"/>
                    <a:pt x="3158" y="13921"/>
                  </a:cubicBezTo>
                  <a:cubicBezTo>
                    <a:pt x="7375" y="21600"/>
                    <a:pt x="14213" y="21600"/>
                    <a:pt x="18431" y="13921"/>
                  </a:cubicBezTo>
                  <a:cubicBezTo>
                    <a:pt x="20542" y="10076"/>
                    <a:pt x="21597" y="5040"/>
                    <a:pt x="21594" y="0"/>
                  </a:cubicBezTo>
                  <a:lnTo>
                    <a:pt x="19396" y="0"/>
                  </a:lnTo>
                  <a:cubicBezTo>
                    <a:pt x="19399" y="4014"/>
                    <a:pt x="18557" y="8025"/>
                    <a:pt x="16875" y="11088"/>
                  </a:cubicBezTo>
                  <a:cubicBezTo>
                    <a:pt x="13517" y="17203"/>
                    <a:pt x="8072" y="17203"/>
                    <a:pt x="4713" y="11088"/>
                  </a:cubicBezTo>
                  <a:cubicBezTo>
                    <a:pt x="3031" y="8025"/>
                    <a:pt x="2195" y="4014"/>
                    <a:pt x="2198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3175" cap="flat">
              <a:noFill/>
              <a:miter lim="400000"/>
            </a:ln>
            <a:effectLst/>
          </p:spPr>
          <p:txBody>
            <a:bodyPr wrap="square" lIns="24207" tIns="24207" rIns="24207" bIns="24207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1600" spc="0">
                  <a:solidFill>
                    <a:srgbClr val="FFFFFF"/>
                  </a:solidFill>
                  <a:latin typeface="DIN Alternate Bold"/>
                  <a:ea typeface="DIN Alternate Bold"/>
                  <a:cs typeface="DIN Alternate Bold"/>
                  <a:sym typeface="DIN Alternate Bold"/>
                </a:defRPr>
              </a:pPr>
              <a:endParaRPr/>
            </a:p>
          </p:txBody>
        </p:sp>
        <p:grpSp>
          <p:nvGrpSpPr>
            <p:cNvPr id="30" name="Group">
              <a:extLst>
                <a:ext uri="{FF2B5EF4-FFF2-40B4-BE49-F238E27FC236}">
                  <a16:creationId xmlns:a16="http://schemas.microsoft.com/office/drawing/2014/main" id="{C215B290-8FA9-4F20-85B7-650AA7C0E4E4}"/>
                </a:ext>
              </a:extLst>
            </p:cNvPr>
            <p:cNvGrpSpPr/>
            <p:nvPr/>
          </p:nvGrpSpPr>
          <p:grpSpPr>
            <a:xfrm>
              <a:off x="397689" y="469441"/>
              <a:ext cx="686913" cy="239885"/>
              <a:chOff x="0" y="0"/>
              <a:chExt cx="686912" cy="239884"/>
            </a:xfrm>
            <a:grpFill/>
          </p:grpSpPr>
          <p:sp>
            <p:nvSpPr>
              <p:cNvPr id="31" name="Circle">
                <a:extLst>
                  <a:ext uri="{FF2B5EF4-FFF2-40B4-BE49-F238E27FC236}">
                    <a16:creationId xmlns:a16="http://schemas.microsoft.com/office/drawing/2014/main" id="{A9048944-D280-48FA-807D-E89D3A800021}"/>
                  </a:ext>
                </a:extLst>
              </p:cNvPr>
              <p:cNvSpPr/>
              <p:nvPr/>
            </p:nvSpPr>
            <p:spPr>
              <a:xfrm>
                <a:off x="447027" y="0"/>
                <a:ext cx="239886" cy="239885"/>
              </a:xfrm>
              <a:prstGeom prst="ellipse">
                <a:avLst/>
              </a:prstGeom>
              <a:grpFill/>
              <a:ln w="3175" cap="flat">
                <a:noFill/>
                <a:miter lim="400000"/>
              </a:ln>
              <a:effectLst/>
            </p:spPr>
            <p:txBody>
              <a:bodyPr wrap="square" lIns="24207" tIns="24207" rIns="24207" bIns="24207" numCol="1" anchor="ctr">
                <a:noAutofit/>
              </a:bodyPr>
              <a:lstStyle/>
              <a:p>
                <a:pPr algn="ctr">
                  <a:spcBef>
                    <a:spcPts val="0"/>
                  </a:spcBef>
                  <a:defRPr sz="1600" spc="0">
                    <a:solidFill>
                      <a:srgbClr val="FFFFFF"/>
                    </a:solidFill>
                    <a:latin typeface="DIN Alternate Bold"/>
                    <a:ea typeface="DIN Alternate Bold"/>
                    <a:cs typeface="DIN Alternate Bold"/>
                    <a:sym typeface="DIN Alternate Bold"/>
                  </a:defRPr>
                </a:pPr>
                <a:endParaRPr/>
              </a:p>
            </p:txBody>
          </p:sp>
          <p:sp>
            <p:nvSpPr>
              <p:cNvPr id="32" name="Circle">
                <a:extLst>
                  <a:ext uri="{FF2B5EF4-FFF2-40B4-BE49-F238E27FC236}">
                    <a16:creationId xmlns:a16="http://schemas.microsoft.com/office/drawing/2014/main" id="{07966345-8FDD-44B4-99AE-F0CBFCE55004}"/>
                  </a:ext>
                </a:extLst>
              </p:cNvPr>
              <p:cNvSpPr/>
              <p:nvPr/>
            </p:nvSpPr>
            <p:spPr>
              <a:xfrm>
                <a:off x="0" y="0"/>
                <a:ext cx="239885" cy="239885"/>
              </a:xfrm>
              <a:prstGeom prst="ellipse">
                <a:avLst/>
              </a:prstGeom>
              <a:grpFill/>
              <a:ln w="3175" cap="flat">
                <a:noFill/>
                <a:miter lim="400000"/>
              </a:ln>
              <a:effectLst/>
            </p:spPr>
            <p:txBody>
              <a:bodyPr wrap="square" lIns="24207" tIns="24207" rIns="24207" bIns="24207" numCol="1" anchor="ctr">
                <a:noAutofit/>
              </a:bodyPr>
              <a:lstStyle/>
              <a:p>
                <a:pPr algn="ctr">
                  <a:spcBef>
                    <a:spcPts val="0"/>
                  </a:spcBef>
                  <a:defRPr sz="1600" spc="0">
                    <a:solidFill>
                      <a:srgbClr val="FFFFFF"/>
                    </a:solidFill>
                    <a:latin typeface="DIN Alternate Bold"/>
                    <a:ea typeface="DIN Alternate Bold"/>
                    <a:cs typeface="DIN Alternate Bold"/>
                    <a:sym typeface="DIN Alternate Bold"/>
                  </a:defRPr>
                </a:pPr>
                <a:endParaRPr/>
              </a:p>
            </p:txBody>
          </p:sp>
        </p:grpSp>
      </p:grpSp>
      <p:sp>
        <p:nvSpPr>
          <p:cNvPr id="33" name="Заголовок 1">
            <a:extLst>
              <a:ext uri="{FF2B5EF4-FFF2-40B4-BE49-F238E27FC236}">
                <a16:creationId xmlns:a16="http://schemas.microsoft.com/office/drawing/2014/main" id="{1C2F6CAD-5E73-4B82-835D-CB78A9B523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wrap="square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06A"/>
                </a:solidFill>
                <a:latin typeface="+mn-lt"/>
                <a:ea typeface="+mn-ea"/>
                <a:cs typeface="+mn-cs"/>
              </a:rPr>
              <a:t>Разность средних (независимые выборки)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Прямоугольник 7">
                <a:extLst>
                  <a:ext uri="{FF2B5EF4-FFF2-40B4-BE49-F238E27FC236}">
                    <a16:creationId xmlns:a16="http://schemas.microsoft.com/office/drawing/2014/main" id="{A01146E4-833C-4542-A5F0-9A12A09A4C80}"/>
                  </a:ext>
                </a:extLst>
              </p:cNvPr>
              <p:cNvSpPr/>
              <p:nvPr/>
            </p:nvSpPr>
            <p:spPr>
              <a:xfrm>
                <a:off x="6084168" y="2987660"/>
                <a:ext cx="1248227" cy="369332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sz="240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40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40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25" name="Прямоугольник 7">
                <a:extLst>
                  <a:ext uri="{FF2B5EF4-FFF2-40B4-BE49-F238E27FC236}">
                    <a16:creationId xmlns:a16="http://schemas.microsoft.com/office/drawing/2014/main" id="{A01146E4-833C-4542-A5F0-9A12A09A4C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4168" y="2987660"/>
                <a:ext cx="1248227" cy="369332"/>
              </a:xfrm>
              <a:prstGeom prst="rect">
                <a:avLst/>
              </a:prstGeom>
              <a:blipFill>
                <a:blip r:embed="rId3"/>
                <a:stretch>
                  <a:fillRect l="-1020" t="-3448" r="-7143" b="-31034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Хорошие свойства:…">
            <a:extLst>
              <a:ext uri="{FF2B5EF4-FFF2-40B4-BE49-F238E27FC236}">
                <a16:creationId xmlns:a16="http://schemas.microsoft.com/office/drawing/2014/main" id="{82C1AF04-AB5A-2744-A2DC-D557DAA665E9}"/>
              </a:ext>
            </a:extLst>
          </p:cNvPr>
          <p:cNvSpPr txBox="1"/>
          <p:nvPr/>
        </p:nvSpPr>
        <p:spPr>
          <a:xfrm>
            <a:off x="839336" y="4168933"/>
            <a:ext cx="1563552" cy="73866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c="http://schemas.openxmlformats.org/markup-compatibility/2006" xmlns:a14="http://schemas.microsoft.com/office/drawing/2010/main" xmlns:ma14="http://schemas.microsoft.com/office/mac/drawingml/2011/main" xmlns:m="http://schemas.openxmlformats.org/officeDocument/2006/math" xmlns="" val="1"/>
            </a:ext>
          </a:extLst>
        </p:spPr>
        <p:txBody>
          <a:bodyPr wrap="square" lIns="0" tIns="0" rIns="0" bIns="0" anchor="ctr">
            <a:spAutoFit/>
          </a:bodyPr>
          <a:lstStyle/>
          <a:p>
            <a:pPr algn="ctr" defTabSz="457200">
              <a:spcBef>
                <a:spcPts val="1200"/>
              </a:spcBef>
              <a:defRPr sz="2200">
                <a:solidFill>
                  <a:srgbClr val="0059A9"/>
                </a:solidFill>
                <a:uFill>
                  <a:solidFill>
                    <a:srgbClr val="0059A9"/>
                  </a:solidFill>
                </a:uFill>
                <a:latin typeface="MyriadPro-Bold"/>
                <a:ea typeface="MyriadPro-Bold"/>
                <a:cs typeface="MyriadPro-Bold"/>
                <a:sym typeface="MyriadPro-Bold"/>
              </a:defRPr>
            </a:pPr>
            <a:r>
              <a:rPr lang="ru-RU" sz="2400" dirty="0">
                <a:solidFill>
                  <a:srgbClr val="373737"/>
                </a:solidFill>
                <a:ea typeface="Cambria Math" panose="02040503050406030204" pitchFamily="18" charset="0"/>
              </a:rPr>
              <a:t>дисперсии известны</a:t>
            </a:r>
            <a:endParaRPr lang="ru-RU" sz="2400" dirty="0">
              <a:solidFill>
                <a:srgbClr val="373737"/>
              </a:solidFill>
            </a:endParaRPr>
          </a:p>
        </p:txBody>
      </p:sp>
      <p:grpSp>
        <p:nvGrpSpPr>
          <p:cNvPr id="41" name="Группа 6">
            <a:extLst>
              <a:ext uri="{FF2B5EF4-FFF2-40B4-BE49-F238E27FC236}">
                <a16:creationId xmlns:a16="http://schemas.microsoft.com/office/drawing/2014/main" id="{7F105DCF-EC4D-3445-9184-79C30228A6ED}"/>
              </a:ext>
            </a:extLst>
          </p:cNvPr>
          <p:cNvGrpSpPr/>
          <p:nvPr/>
        </p:nvGrpSpPr>
        <p:grpSpPr>
          <a:xfrm>
            <a:off x="2472004" y="2717540"/>
            <a:ext cx="3612164" cy="1820725"/>
            <a:chOff x="2472004" y="2717540"/>
            <a:chExt cx="3612164" cy="182072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Прямоугольник 2">
                  <a:extLst>
                    <a:ext uri="{FF2B5EF4-FFF2-40B4-BE49-F238E27FC236}">
                      <a16:creationId xmlns:a16="http://schemas.microsoft.com/office/drawing/2014/main" id="{7662D9CA-DDCF-A14F-94A1-3DA5E6EDAD42}"/>
                    </a:ext>
                  </a:extLst>
                </p:cNvPr>
                <p:cNvSpPr/>
                <p:nvPr/>
              </p:nvSpPr>
              <p:spPr>
                <a:xfrm>
                  <a:off x="3292891" y="2717540"/>
                  <a:ext cx="2791277" cy="159479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2400" i="1" smtClean="0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acc>
                              <m:accPr>
                                <m:chr m:val="̅"/>
                                <m:ctrlPr>
                                  <a:rPr lang="en-US" sz="2400" i="1">
                                    <a:solidFill>
                                      <a:srgbClr val="28506A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rgbClr val="28506A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sz="2400" i="1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</a:rPr>
                              <m:t> −</m:t>
                            </m:r>
                            <m:acc>
                              <m:accPr>
                                <m:chr m:val="̅"/>
                                <m:ctrlPr>
                                  <a:rPr lang="en-US" sz="2400" b="0" i="1" smtClean="0">
                                    <a:solidFill>
                                      <a:srgbClr val="28506A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rgbClr val="28506A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  <m:r>
                              <a:rPr lang="en-US" sz="2400" b="0" i="1" smtClean="0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</a:rPr>
                              <m:t> −(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solidFill>
                                      <a:srgbClr val="28506A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rgbClr val="28506A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rgbClr val="28506A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en-US" sz="2400" b="0" i="1" smtClean="0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solidFill>
                                      <a:srgbClr val="28506A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solidFill>
                                      <a:srgbClr val="28506A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rgbClr val="28506A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en-US" sz="2400" b="0" i="1" smtClean="0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2400" i="1">
                                    <a:solidFill>
                                      <a:srgbClr val="28506A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f>
                                  <m:fPr>
                                    <m:ctrlPr>
                                      <a:rPr lang="en-US" sz="2400" i="1">
                                        <a:solidFill>
                                          <a:srgbClr val="2850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Sup>
                                      <m:sSubSupPr>
                                        <m:ctrlPr>
                                          <a:rPr lang="en-US" sz="2400" b="0" i="1" smtClean="0">
                                            <a:solidFill>
                                              <a:srgbClr val="28506A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2400" b="0" i="1" smtClean="0">
                                            <a:solidFill>
                                              <a:srgbClr val="28506A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solidFill>
                                              <a:srgbClr val="28506A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  <m:sup>
                                        <m:r>
                                          <a:rPr lang="en-US" sz="2400" i="1">
                                            <a:solidFill>
                                              <a:srgbClr val="28506A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sz="2400" b="0" i="1" smtClean="0">
                                            <a:solidFill>
                                              <a:srgbClr val="28506A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rgbClr val="28506A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solidFill>
                                              <a:srgbClr val="28506A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sz="2400" b="0" i="1" smtClean="0">
                                    <a:solidFill>
                                      <a:srgbClr val="28506A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f>
                                  <m:fPr>
                                    <m:ctrlPr>
                                      <a:rPr lang="en-US" sz="2400" i="1">
                                        <a:solidFill>
                                          <a:srgbClr val="2850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Sup>
                                      <m:sSubSupPr>
                                        <m:ctrlPr>
                                          <a:rPr lang="en-US" sz="2400" i="1">
                                            <a:solidFill>
                                              <a:srgbClr val="28506A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rgbClr val="28506A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solidFill>
                                              <a:srgbClr val="28506A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  <m:sup>
                                        <m:r>
                                          <a:rPr lang="en-US" sz="2400" i="1">
                                            <a:solidFill>
                                              <a:srgbClr val="28506A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sz="2400" i="1">
                                            <a:solidFill>
                                              <a:srgbClr val="28506A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rgbClr val="28506A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solidFill>
                                              <a:srgbClr val="28506A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rad>
                          </m:den>
                        </m:f>
                      </m:oMath>
                    </m:oMathPara>
                  </a14:m>
                  <a:endParaRPr lang="ru-RU" sz="2400" dirty="0">
                    <a:solidFill>
                      <a:srgbClr val="28506A"/>
                    </a:solidFill>
                  </a:endParaRPr>
                </a:p>
              </p:txBody>
            </p:sp>
          </mc:Choice>
          <mc:Fallback xmlns="">
            <p:sp>
              <p:nvSpPr>
                <p:cNvPr id="42" name="Прямоугольник 2">
                  <a:extLst>
                    <a:ext uri="{FF2B5EF4-FFF2-40B4-BE49-F238E27FC236}">
                      <a16:creationId xmlns:a16="http://schemas.microsoft.com/office/drawing/2014/main" id="{7662D9CA-DDCF-A14F-94A1-3DA5E6EDAD4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92891" y="2717540"/>
                  <a:ext cx="2791277" cy="1594796"/>
                </a:xfrm>
                <a:prstGeom prst="rect">
                  <a:avLst/>
                </a:prstGeom>
                <a:blipFill>
                  <a:blip r:embed="rId4"/>
                  <a:stretch>
                    <a:fillRect t="-1600"/>
                  </a:stretch>
                </a:blipFill>
              </p:spPr>
              <p:txBody>
                <a:bodyPr/>
                <a:lstStyle/>
                <a:p>
                  <a:r>
                    <a:rPr lang="en-RU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3" name="Прямая со стрелкой 13">
              <a:extLst>
                <a:ext uri="{FF2B5EF4-FFF2-40B4-BE49-F238E27FC236}">
                  <a16:creationId xmlns:a16="http://schemas.microsoft.com/office/drawing/2014/main" id="{443FEA75-155B-A24F-BA6E-7B8B4A491EB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72004" y="3761189"/>
              <a:ext cx="976668" cy="777076"/>
            </a:xfrm>
            <a:prstGeom prst="straightConnector1">
              <a:avLst/>
            </a:prstGeom>
            <a:ln w="34925">
              <a:solidFill>
                <a:srgbClr val="28506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Rectangle 43">
            <a:extLst>
              <a:ext uri="{FF2B5EF4-FFF2-40B4-BE49-F238E27FC236}">
                <a16:creationId xmlns:a16="http://schemas.microsoft.com/office/drawing/2014/main" id="{04288AA2-B781-EF42-A717-DE819911CCE7}"/>
              </a:ext>
            </a:extLst>
          </p:cNvPr>
          <p:cNvSpPr/>
          <p:nvPr/>
        </p:nvSpPr>
        <p:spPr>
          <a:xfrm>
            <a:off x="591663" y="3987118"/>
            <a:ext cx="2028707" cy="1076201"/>
          </a:xfrm>
          <a:prstGeom prst="rect">
            <a:avLst/>
          </a:prstGeom>
          <a:noFill/>
          <a:ln w="41275">
            <a:solidFill>
              <a:srgbClr val="416F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grpSp>
        <p:nvGrpSpPr>
          <p:cNvPr id="23" name="Группа 5">
            <a:extLst>
              <a:ext uri="{FF2B5EF4-FFF2-40B4-BE49-F238E27FC236}">
                <a16:creationId xmlns:a16="http://schemas.microsoft.com/office/drawing/2014/main" id="{10178BD1-7030-8F43-AF20-6C721964E32C}"/>
              </a:ext>
            </a:extLst>
          </p:cNvPr>
          <p:cNvGrpSpPr/>
          <p:nvPr/>
        </p:nvGrpSpPr>
        <p:grpSpPr>
          <a:xfrm>
            <a:off x="539552" y="692696"/>
            <a:ext cx="8018484" cy="1852969"/>
            <a:chOff x="539552" y="692696"/>
            <a:chExt cx="8018484" cy="1852969"/>
          </a:xfrm>
        </p:grpSpPr>
        <p:grpSp>
          <p:nvGrpSpPr>
            <p:cNvPr id="45" name="Группа 3">
              <a:extLst>
                <a:ext uri="{FF2B5EF4-FFF2-40B4-BE49-F238E27FC236}">
                  <a16:creationId xmlns:a16="http://schemas.microsoft.com/office/drawing/2014/main" id="{8971840E-0E30-7E4A-A64B-04C2FF2D8917}"/>
                </a:ext>
              </a:extLst>
            </p:cNvPr>
            <p:cNvGrpSpPr/>
            <p:nvPr/>
          </p:nvGrpSpPr>
          <p:grpSpPr>
            <a:xfrm>
              <a:off x="1296000" y="1293637"/>
              <a:ext cx="7262036" cy="678391"/>
              <a:chOff x="1296000" y="1296000"/>
              <a:chExt cx="7262036" cy="67839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8" name="Прямоугольник 4">
                    <a:extLst>
                      <a:ext uri="{FF2B5EF4-FFF2-40B4-BE49-F238E27FC236}">
                        <a16:creationId xmlns:a16="http://schemas.microsoft.com/office/drawing/2014/main" id="{22551F80-7F5E-DC44-A639-2FFB0E661CCD}"/>
                      </a:ext>
                    </a:extLst>
                  </p:cNvPr>
                  <p:cNvSpPr/>
                  <p:nvPr/>
                </p:nvSpPr>
                <p:spPr>
                  <a:xfrm>
                    <a:off x="1296000" y="1314562"/>
                    <a:ext cx="3490892" cy="641266"/>
                  </a:xfrm>
                  <a:prstGeom prst="rect">
                    <a:avLst/>
                  </a:prstGeom>
                </p:spPr>
                <p:txBody>
                  <a:bodyPr wrap="none" lIns="0" tIns="0" rIns="0" bIns="0">
                    <a:spAutoFit/>
                  </a:bodyPr>
                  <a:lstStyle/>
                  <a:p>
                    <a:pPr>
                      <a:spcAft>
                        <a:spcPts val="180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…, 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∼</m:t>
                          </m:r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𝑖𝑖𝑑</m:t>
                          </m:r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sSubSup>
                            <m:sSubSupPr>
                              <m:ctrlP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ru-RU" sz="2400" dirty="0">
                      <a:solidFill>
                        <a:srgbClr val="28506A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8" name="Прямоугольник 4">
                    <a:extLst>
                      <a:ext uri="{FF2B5EF4-FFF2-40B4-BE49-F238E27FC236}">
                        <a16:creationId xmlns:a16="http://schemas.microsoft.com/office/drawing/2014/main" id="{22551F80-7F5E-DC44-A639-2FFB0E661CC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296000" y="1314562"/>
                    <a:ext cx="3490892" cy="641266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1460" t="-4000" r="-2555"/>
                    </a:stretch>
                  </a:blipFill>
                </p:spPr>
                <p:txBody>
                  <a:bodyPr/>
                  <a:lstStyle/>
                  <a:p>
                    <a:r>
                      <a:rPr lang="en-RU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9" name="Прямоугольник 8">
                    <a:extLst>
                      <a:ext uri="{FF2B5EF4-FFF2-40B4-BE49-F238E27FC236}">
                        <a16:creationId xmlns:a16="http://schemas.microsoft.com/office/drawing/2014/main" id="{AC91C998-87BB-7C4E-9C2B-29B637674CBB}"/>
                      </a:ext>
                    </a:extLst>
                  </p:cNvPr>
                  <p:cNvSpPr/>
                  <p:nvPr/>
                </p:nvSpPr>
                <p:spPr>
                  <a:xfrm>
                    <a:off x="5148000" y="1296000"/>
                    <a:ext cx="3410036" cy="678391"/>
                  </a:xfrm>
                  <a:prstGeom prst="rect">
                    <a:avLst/>
                  </a:prstGeom>
                </p:spPr>
                <p:txBody>
                  <a:bodyPr wrap="none" lIns="0" tIns="0" rIns="0" bIns="0">
                    <a:spAutoFit/>
                  </a:bodyPr>
                  <a:lstStyle/>
                  <a:p>
                    <a:pPr>
                      <a:spcAft>
                        <a:spcPts val="180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…, 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∼</m:t>
                          </m:r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𝑖𝑖𝑑</m:t>
                          </m:r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sSubSup>
                            <m:sSubSupPr>
                              <m:ctrlP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sub>
                            <m:sup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ru-RU" sz="2400" dirty="0">
                      <a:solidFill>
                        <a:srgbClr val="28506A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9" name="Прямоугольник 8">
                    <a:extLst>
                      <a:ext uri="{FF2B5EF4-FFF2-40B4-BE49-F238E27FC236}">
                        <a16:creationId xmlns:a16="http://schemas.microsoft.com/office/drawing/2014/main" id="{AC91C998-87BB-7C4E-9C2B-29B637674CB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148000" y="1296000"/>
                    <a:ext cx="3410036" cy="678391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1493" t="-3704" r="-2612"/>
                    </a:stretch>
                  </a:blipFill>
                </p:spPr>
                <p:txBody>
                  <a:bodyPr/>
                  <a:lstStyle/>
                  <a:p>
                    <a:r>
                      <a:rPr lang="en-RU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46" name="Объект 5">
              <a:extLst>
                <a:ext uri="{FF2B5EF4-FFF2-40B4-BE49-F238E27FC236}">
                  <a16:creationId xmlns:a16="http://schemas.microsoft.com/office/drawing/2014/main" id="{5B1DFECE-DB37-B949-82E5-B3DAE85ACEFA}"/>
                </a:ext>
              </a:extLst>
            </p:cNvPr>
            <p:cNvSpPr txBox="1">
              <a:spLocks/>
            </p:cNvSpPr>
            <p:nvPr/>
          </p:nvSpPr>
          <p:spPr>
            <a:xfrm>
              <a:off x="539552" y="692696"/>
              <a:ext cx="7167949" cy="457665"/>
            </a:xfrm>
            <a:prstGeom prst="rect">
              <a:avLst/>
            </a:prstGeom>
          </p:spPr>
          <p:txBody>
            <a:bodyPr vert="horz" lIns="0" tIns="0" rIns="0" bIns="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Bef>
                  <a:spcPts val="0"/>
                </a:spcBef>
                <a:spcAft>
                  <a:spcPts val="1800"/>
                </a:spcAft>
                <a:buNone/>
              </a:pPr>
              <a:r>
                <a:rPr lang="ru-RU" sz="2400" b="1" dirty="0">
                  <a:solidFill>
                    <a:srgbClr val="373737"/>
                  </a:solidFill>
                </a:rPr>
                <a:t>Выборки не зависят друг от друга</a:t>
              </a:r>
              <a:r>
                <a:rPr lang="en-US" sz="2400" b="1" dirty="0">
                  <a:solidFill>
                    <a:srgbClr val="373737"/>
                  </a:solidFill>
                </a:rPr>
                <a:t>:</a:t>
              </a:r>
              <a:endParaRPr lang="ru-RU" sz="2400" b="1" dirty="0">
                <a:solidFill>
                  <a:srgbClr val="373737"/>
                </a:solidFill>
              </a:endParaRPr>
            </a:p>
          </p:txBody>
        </p:sp>
        <p:sp>
          <p:nvSpPr>
            <p:cNvPr id="47" name="Объект 5">
              <a:extLst>
                <a:ext uri="{FF2B5EF4-FFF2-40B4-BE49-F238E27FC236}">
                  <a16:creationId xmlns:a16="http://schemas.microsoft.com/office/drawing/2014/main" id="{09C0C0E0-FDDE-934B-9ADD-4F4FE1AD97EF}"/>
                </a:ext>
              </a:extLst>
            </p:cNvPr>
            <p:cNvSpPr txBox="1">
              <a:spLocks/>
            </p:cNvSpPr>
            <p:nvPr/>
          </p:nvSpPr>
          <p:spPr>
            <a:xfrm>
              <a:off x="539552" y="2088000"/>
              <a:ext cx="7167949" cy="457665"/>
            </a:xfrm>
            <a:prstGeom prst="rect">
              <a:avLst/>
            </a:prstGeom>
          </p:spPr>
          <p:txBody>
            <a:bodyPr vert="horz" lIns="0" tIns="0" rIns="0" bIns="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Bef>
                  <a:spcPts val="0"/>
                </a:spcBef>
                <a:spcAft>
                  <a:spcPts val="1800"/>
                </a:spcAft>
                <a:buNone/>
              </a:pPr>
              <a:r>
                <a:rPr lang="ru-RU" sz="2400" b="1" dirty="0">
                  <a:solidFill>
                    <a:srgbClr val="373737"/>
                  </a:solidFill>
                </a:rPr>
                <a:t>Нас интересует случайная величина</a:t>
              </a:r>
              <a:r>
                <a:rPr lang="en-US" sz="2400" b="1" dirty="0">
                  <a:solidFill>
                    <a:srgbClr val="373737"/>
                  </a:solidFill>
                </a:rPr>
                <a:t>:</a:t>
              </a:r>
              <a:endParaRPr lang="ru-RU" sz="2400" b="1" dirty="0">
                <a:solidFill>
                  <a:srgbClr val="373737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30321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7" name="applause.wav"/>
          </p:stSnd>
        </p:sndAc>
      </p:transition>
    </mc:Fallback>
  </mc:AlternateContent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Заголовок 1">
            <a:extLst>
              <a:ext uri="{FF2B5EF4-FFF2-40B4-BE49-F238E27FC236}">
                <a16:creationId xmlns:a16="http://schemas.microsoft.com/office/drawing/2014/main" id="{49127657-A815-4A06-9B4B-DF1523B65E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wrap="square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06A"/>
                </a:solidFill>
                <a:latin typeface="+mn-lt"/>
                <a:ea typeface="+mn-ea"/>
                <a:cs typeface="+mn-cs"/>
              </a:rPr>
              <a:t>Разность средних (независимые выборки)</a:t>
            </a:r>
          </a:p>
        </p:txBody>
      </p:sp>
      <p:sp>
        <p:nvSpPr>
          <p:cNvPr id="17" name="Хорошие свойства:…">
            <a:extLst>
              <a:ext uri="{FF2B5EF4-FFF2-40B4-BE49-F238E27FC236}">
                <a16:creationId xmlns:a16="http://schemas.microsoft.com/office/drawing/2014/main" id="{1D84D12A-11DC-ED40-82EB-6990A7B6D24F}"/>
              </a:ext>
            </a:extLst>
          </p:cNvPr>
          <p:cNvSpPr txBox="1"/>
          <p:nvPr/>
        </p:nvSpPr>
        <p:spPr>
          <a:xfrm>
            <a:off x="839336" y="4168933"/>
            <a:ext cx="1563552" cy="73866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c="http://schemas.openxmlformats.org/markup-compatibility/2006" xmlns:a14="http://schemas.microsoft.com/office/drawing/2010/main" xmlns:ma14="http://schemas.microsoft.com/office/mac/drawingml/2011/main" xmlns:m="http://schemas.openxmlformats.org/officeDocument/2006/math" xmlns="" val="1"/>
            </a:ext>
          </a:extLst>
        </p:spPr>
        <p:txBody>
          <a:bodyPr wrap="square" lIns="0" tIns="0" rIns="0" bIns="0" anchor="ctr">
            <a:spAutoFit/>
          </a:bodyPr>
          <a:lstStyle/>
          <a:p>
            <a:pPr algn="ctr" defTabSz="457200">
              <a:spcBef>
                <a:spcPts val="1200"/>
              </a:spcBef>
              <a:defRPr sz="2200">
                <a:solidFill>
                  <a:srgbClr val="0059A9"/>
                </a:solidFill>
                <a:uFill>
                  <a:solidFill>
                    <a:srgbClr val="0059A9"/>
                  </a:solidFill>
                </a:uFill>
                <a:latin typeface="MyriadPro-Bold"/>
                <a:ea typeface="MyriadPro-Bold"/>
                <a:cs typeface="MyriadPro-Bold"/>
                <a:sym typeface="MyriadPro-Bold"/>
              </a:defRPr>
            </a:pPr>
            <a:r>
              <a:rPr lang="ru-RU" sz="2400" dirty="0">
                <a:solidFill>
                  <a:srgbClr val="373737"/>
                </a:solidFill>
                <a:ea typeface="Cambria Math" panose="02040503050406030204" pitchFamily="18" charset="0"/>
              </a:rPr>
              <a:t>дисперсии известны</a:t>
            </a:r>
            <a:endParaRPr lang="ru-RU" sz="2400" dirty="0">
              <a:solidFill>
                <a:srgbClr val="373737"/>
              </a:solidFill>
            </a:endParaRPr>
          </a:p>
        </p:txBody>
      </p:sp>
      <p:sp>
        <p:nvSpPr>
          <p:cNvPr id="18" name="Хорошие свойства:…">
            <a:extLst>
              <a:ext uri="{FF2B5EF4-FFF2-40B4-BE49-F238E27FC236}">
                <a16:creationId xmlns:a16="http://schemas.microsoft.com/office/drawing/2014/main" id="{4D8E7FFB-EA0D-D04F-8A38-4CD0404E2064}"/>
              </a:ext>
            </a:extLst>
          </p:cNvPr>
          <p:cNvSpPr txBox="1"/>
          <p:nvPr/>
        </p:nvSpPr>
        <p:spPr>
          <a:xfrm>
            <a:off x="3415536" y="5199791"/>
            <a:ext cx="2545985" cy="110799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c="http://schemas.openxmlformats.org/markup-compatibility/2006" xmlns:a14="http://schemas.microsoft.com/office/drawing/2010/main" xmlns:ma14="http://schemas.microsoft.com/office/mac/drawingml/2011/main" xmlns:m="http://schemas.openxmlformats.org/officeDocument/2006/math" xmlns="" val="1"/>
            </a:ext>
          </a:extLst>
        </p:spPr>
        <p:txBody>
          <a:bodyPr wrap="square" lIns="0" tIns="0" rIns="0" bIns="0" anchor="ctr">
            <a:spAutoFit/>
          </a:bodyPr>
          <a:lstStyle/>
          <a:p>
            <a:pPr algn="ctr" defTabSz="457200">
              <a:spcBef>
                <a:spcPts val="1200"/>
              </a:spcBef>
              <a:defRPr sz="2200">
                <a:solidFill>
                  <a:srgbClr val="0059A9"/>
                </a:solidFill>
                <a:uFill>
                  <a:solidFill>
                    <a:srgbClr val="0059A9"/>
                  </a:solidFill>
                </a:uFill>
                <a:latin typeface="MyriadPro-Bold"/>
                <a:ea typeface="MyriadPro-Bold"/>
                <a:cs typeface="MyriadPro-Bold"/>
                <a:sym typeface="MyriadPro-Bold"/>
              </a:defRPr>
            </a:pPr>
            <a:r>
              <a:rPr lang="ru-RU" sz="2400" dirty="0">
                <a:solidFill>
                  <a:srgbClr val="373737"/>
                </a:solidFill>
                <a:ea typeface="Cambria Math" panose="02040503050406030204" pitchFamily="18" charset="0"/>
              </a:rPr>
              <a:t>дисперсии неизвестны</a:t>
            </a:r>
            <a:r>
              <a:rPr lang="en-US" sz="2400" dirty="0">
                <a:solidFill>
                  <a:srgbClr val="373737"/>
                </a:solidFill>
                <a:ea typeface="Cambria Math" panose="02040503050406030204" pitchFamily="18" charset="0"/>
              </a:rPr>
              <a:t>,</a:t>
            </a:r>
            <a:r>
              <a:rPr lang="ru-RU" sz="2400" dirty="0">
                <a:solidFill>
                  <a:srgbClr val="373737"/>
                </a:solidFill>
                <a:ea typeface="Cambria Math" panose="02040503050406030204" pitchFamily="18" charset="0"/>
              </a:rPr>
              <a:t> </a:t>
            </a:r>
            <a:br>
              <a:rPr lang="ru-RU" sz="2400" dirty="0">
                <a:solidFill>
                  <a:srgbClr val="373737"/>
                </a:solidFill>
                <a:ea typeface="Cambria Math" panose="02040503050406030204" pitchFamily="18" charset="0"/>
              </a:rPr>
            </a:br>
            <a:r>
              <a:rPr lang="ru-RU" sz="2400" dirty="0">
                <a:solidFill>
                  <a:srgbClr val="373737"/>
                </a:solidFill>
                <a:ea typeface="Cambria Math" panose="02040503050406030204" pitchFamily="18" charset="0"/>
              </a:rPr>
              <a:t>но равны</a:t>
            </a:r>
            <a:endParaRPr lang="ru-RU" sz="2400" dirty="0">
              <a:solidFill>
                <a:srgbClr val="373737"/>
              </a:solidFill>
            </a:endParaRPr>
          </a:p>
        </p:txBody>
      </p:sp>
      <p:sp>
        <p:nvSpPr>
          <p:cNvPr id="20" name="Хорошие свойства:…">
            <a:extLst>
              <a:ext uri="{FF2B5EF4-FFF2-40B4-BE49-F238E27FC236}">
                <a16:creationId xmlns:a16="http://schemas.microsoft.com/office/drawing/2014/main" id="{F0381C7A-138B-1644-B303-1EE25BC3174B}"/>
              </a:ext>
            </a:extLst>
          </p:cNvPr>
          <p:cNvSpPr txBox="1"/>
          <p:nvPr/>
        </p:nvSpPr>
        <p:spPr>
          <a:xfrm>
            <a:off x="6317073" y="4149727"/>
            <a:ext cx="2880317" cy="110799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c="http://schemas.openxmlformats.org/markup-compatibility/2006" xmlns:a14="http://schemas.microsoft.com/office/drawing/2010/main" xmlns:ma14="http://schemas.microsoft.com/office/mac/drawingml/2011/main" xmlns:m="http://schemas.openxmlformats.org/officeDocument/2006/math" xmlns="" val="1"/>
            </a:ext>
          </a:extLst>
        </p:spPr>
        <p:txBody>
          <a:bodyPr wrap="square" lIns="0" tIns="0" rIns="0" bIns="0" anchor="ctr">
            <a:spAutoFit/>
          </a:bodyPr>
          <a:lstStyle/>
          <a:p>
            <a:pPr algn="ctr" defTabSz="457200">
              <a:spcBef>
                <a:spcPts val="1200"/>
              </a:spcBef>
              <a:defRPr sz="2200">
                <a:solidFill>
                  <a:srgbClr val="0059A9"/>
                </a:solidFill>
                <a:uFill>
                  <a:solidFill>
                    <a:srgbClr val="0059A9"/>
                  </a:solidFill>
                </a:uFill>
                <a:latin typeface="MyriadPro-Bold"/>
                <a:ea typeface="MyriadPro-Bold"/>
                <a:cs typeface="MyriadPro-Bold"/>
                <a:sym typeface="MyriadPro-Bold"/>
              </a:defRPr>
            </a:pPr>
            <a:r>
              <a:rPr lang="ru-RU" sz="2400" dirty="0">
                <a:solidFill>
                  <a:srgbClr val="373737"/>
                </a:solidFill>
                <a:ea typeface="Cambria Math" panose="02040503050406030204" pitchFamily="18" charset="0"/>
              </a:rPr>
              <a:t>дисперсии неизвестны</a:t>
            </a:r>
            <a:r>
              <a:rPr lang="en-US" sz="2400" dirty="0">
                <a:solidFill>
                  <a:srgbClr val="373737"/>
                </a:solidFill>
                <a:ea typeface="Cambria Math" panose="02040503050406030204" pitchFamily="18" charset="0"/>
              </a:rPr>
              <a:t>,</a:t>
            </a:r>
            <a:r>
              <a:rPr lang="ru-RU" sz="2400" dirty="0">
                <a:solidFill>
                  <a:srgbClr val="373737"/>
                </a:solidFill>
                <a:ea typeface="Cambria Math" panose="02040503050406030204" pitchFamily="18" charset="0"/>
              </a:rPr>
              <a:t> различаются</a:t>
            </a:r>
            <a:endParaRPr lang="ru-RU" sz="2400" dirty="0">
              <a:solidFill>
                <a:srgbClr val="373737"/>
              </a:solidFill>
            </a:endParaRPr>
          </a:p>
        </p:txBody>
      </p:sp>
      <p:grpSp>
        <p:nvGrpSpPr>
          <p:cNvPr id="21" name="Группа 6">
            <a:extLst>
              <a:ext uri="{FF2B5EF4-FFF2-40B4-BE49-F238E27FC236}">
                <a16:creationId xmlns:a16="http://schemas.microsoft.com/office/drawing/2014/main" id="{CAD990FE-BECA-7646-B98F-1E8D5BC0C91A}"/>
              </a:ext>
            </a:extLst>
          </p:cNvPr>
          <p:cNvGrpSpPr/>
          <p:nvPr/>
        </p:nvGrpSpPr>
        <p:grpSpPr>
          <a:xfrm>
            <a:off x="2472004" y="2717540"/>
            <a:ext cx="4332243" cy="2416858"/>
            <a:chOff x="2472004" y="2717540"/>
            <a:chExt cx="4332243" cy="241685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Прямоугольник 2">
                  <a:extLst>
                    <a:ext uri="{FF2B5EF4-FFF2-40B4-BE49-F238E27FC236}">
                      <a16:creationId xmlns:a16="http://schemas.microsoft.com/office/drawing/2014/main" id="{1F40AF5E-51DC-9749-AE63-5D965628C48E}"/>
                    </a:ext>
                  </a:extLst>
                </p:cNvPr>
                <p:cNvSpPr/>
                <p:nvPr/>
              </p:nvSpPr>
              <p:spPr>
                <a:xfrm>
                  <a:off x="3292891" y="2717540"/>
                  <a:ext cx="2791277" cy="159479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2400" i="1" smtClean="0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acc>
                              <m:accPr>
                                <m:chr m:val="̅"/>
                                <m:ctrlPr>
                                  <a:rPr lang="en-US" sz="2400" i="1">
                                    <a:solidFill>
                                      <a:srgbClr val="28506A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rgbClr val="28506A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sz="2400" i="1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</a:rPr>
                              <m:t> −</m:t>
                            </m:r>
                            <m:acc>
                              <m:accPr>
                                <m:chr m:val="̅"/>
                                <m:ctrlPr>
                                  <a:rPr lang="en-US" sz="2400" b="0" i="1" smtClean="0">
                                    <a:solidFill>
                                      <a:srgbClr val="28506A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rgbClr val="28506A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  <m:r>
                              <a:rPr lang="en-US" sz="2400" b="0" i="1" smtClean="0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</a:rPr>
                              <m:t> −(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solidFill>
                                      <a:srgbClr val="28506A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rgbClr val="28506A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rgbClr val="28506A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en-US" sz="2400" b="0" i="1" smtClean="0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solidFill>
                                      <a:srgbClr val="28506A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solidFill>
                                      <a:srgbClr val="28506A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rgbClr val="28506A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en-US" sz="2400" b="0" i="1" smtClean="0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2400" i="1">
                                    <a:solidFill>
                                      <a:srgbClr val="28506A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f>
                                  <m:fPr>
                                    <m:ctrlPr>
                                      <a:rPr lang="en-US" sz="2400" i="1">
                                        <a:solidFill>
                                          <a:srgbClr val="2850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Sup>
                                      <m:sSubSupPr>
                                        <m:ctrlPr>
                                          <a:rPr lang="en-US" sz="2400" b="0" i="1" smtClean="0">
                                            <a:solidFill>
                                              <a:srgbClr val="28506A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2400" b="0" i="1" smtClean="0">
                                            <a:solidFill>
                                              <a:srgbClr val="28506A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solidFill>
                                              <a:srgbClr val="28506A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  <m:sup>
                                        <m:r>
                                          <a:rPr lang="en-US" sz="2400" i="1">
                                            <a:solidFill>
                                              <a:srgbClr val="28506A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sz="2400" b="0" i="1" smtClean="0">
                                            <a:solidFill>
                                              <a:srgbClr val="28506A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rgbClr val="28506A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solidFill>
                                              <a:srgbClr val="28506A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sz="2400" b="0" i="1" smtClean="0">
                                    <a:solidFill>
                                      <a:srgbClr val="28506A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f>
                                  <m:fPr>
                                    <m:ctrlPr>
                                      <a:rPr lang="en-US" sz="2400" i="1">
                                        <a:solidFill>
                                          <a:srgbClr val="2850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Sup>
                                      <m:sSubSupPr>
                                        <m:ctrlPr>
                                          <a:rPr lang="en-US" sz="2400" i="1">
                                            <a:solidFill>
                                              <a:srgbClr val="28506A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rgbClr val="28506A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solidFill>
                                              <a:srgbClr val="28506A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  <m:sup>
                                        <m:r>
                                          <a:rPr lang="en-US" sz="2400" i="1">
                                            <a:solidFill>
                                              <a:srgbClr val="28506A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sz="2400" i="1">
                                            <a:solidFill>
                                              <a:srgbClr val="28506A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rgbClr val="28506A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solidFill>
                                              <a:srgbClr val="28506A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rad>
                          </m:den>
                        </m:f>
                      </m:oMath>
                    </m:oMathPara>
                  </a14:m>
                  <a:endParaRPr lang="ru-RU" sz="2400" dirty="0">
                    <a:solidFill>
                      <a:srgbClr val="28506A"/>
                    </a:solidFill>
                  </a:endParaRPr>
                </a:p>
              </p:txBody>
            </p:sp>
          </mc:Choice>
          <mc:Fallback xmlns="">
            <p:sp>
              <p:nvSpPr>
                <p:cNvPr id="22" name="Прямоугольник 2">
                  <a:extLst>
                    <a:ext uri="{FF2B5EF4-FFF2-40B4-BE49-F238E27FC236}">
                      <a16:creationId xmlns:a16="http://schemas.microsoft.com/office/drawing/2014/main" id="{1F40AF5E-51DC-9749-AE63-5D965628C48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92891" y="2717540"/>
                  <a:ext cx="2791277" cy="1594796"/>
                </a:xfrm>
                <a:prstGeom prst="rect">
                  <a:avLst/>
                </a:prstGeom>
                <a:blipFill>
                  <a:blip r:embed="rId3"/>
                  <a:stretch>
                    <a:fillRect t="-1600"/>
                  </a:stretch>
                </a:blipFill>
              </p:spPr>
              <p:txBody>
                <a:bodyPr/>
                <a:lstStyle/>
                <a:p>
                  <a:r>
                    <a:rPr lang="en-RU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7" name="Прямая со стрелкой 13">
              <a:extLst>
                <a:ext uri="{FF2B5EF4-FFF2-40B4-BE49-F238E27FC236}">
                  <a16:creationId xmlns:a16="http://schemas.microsoft.com/office/drawing/2014/main" id="{FE2FAD0D-A702-AD48-8445-31347F4341A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72004" y="3761189"/>
              <a:ext cx="976668" cy="777076"/>
            </a:xfrm>
            <a:prstGeom prst="straightConnector1">
              <a:avLst/>
            </a:prstGeom>
            <a:ln w="34925">
              <a:solidFill>
                <a:srgbClr val="28506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Прямая со стрелкой 17">
              <a:extLst>
                <a:ext uri="{FF2B5EF4-FFF2-40B4-BE49-F238E27FC236}">
                  <a16:creationId xmlns:a16="http://schemas.microsoft.com/office/drawing/2014/main" id="{A05605E9-4DBB-EE43-ADB2-90681FDDCA47}"/>
                </a:ext>
              </a:extLst>
            </p:cNvPr>
            <p:cNvCxnSpPr>
              <a:cxnSpLocks/>
            </p:cNvCxnSpPr>
            <p:nvPr/>
          </p:nvCxnSpPr>
          <p:spPr>
            <a:xfrm>
              <a:off x="4716016" y="4293096"/>
              <a:ext cx="0" cy="841302"/>
            </a:xfrm>
            <a:prstGeom prst="straightConnector1">
              <a:avLst/>
            </a:prstGeom>
            <a:ln w="34925">
              <a:solidFill>
                <a:srgbClr val="28506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Прямая со стрелкой 19">
              <a:extLst>
                <a:ext uri="{FF2B5EF4-FFF2-40B4-BE49-F238E27FC236}">
                  <a16:creationId xmlns:a16="http://schemas.microsoft.com/office/drawing/2014/main" id="{948021C9-EC9C-F445-B7A8-568C172390FF}"/>
                </a:ext>
              </a:extLst>
            </p:cNvPr>
            <p:cNvCxnSpPr>
              <a:cxnSpLocks/>
            </p:cNvCxnSpPr>
            <p:nvPr/>
          </p:nvCxnSpPr>
          <p:spPr>
            <a:xfrm>
              <a:off x="5827579" y="3761189"/>
              <a:ext cx="976668" cy="777076"/>
            </a:xfrm>
            <a:prstGeom prst="straightConnector1">
              <a:avLst/>
            </a:prstGeom>
            <a:ln w="34925">
              <a:solidFill>
                <a:srgbClr val="28506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Группа 5">
            <a:extLst>
              <a:ext uri="{FF2B5EF4-FFF2-40B4-BE49-F238E27FC236}">
                <a16:creationId xmlns:a16="http://schemas.microsoft.com/office/drawing/2014/main" id="{A01990F8-0B8B-754D-A664-046AF47A0A6C}"/>
              </a:ext>
            </a:extLst>
          </p:cNvPr>
          <p:cNvGrpSpPr/>
          <p:nvPr/>
        </p:nvGrpSpPr>
        <p:grpSpPr>
          <a:xfrm>
            <a:off x="539552" y="692696"/>
            <a:ext cx="8018484" cy="1852969"/>
            <a:chOff x="539552" y="692696"/>
            <a:chExt cx="8018484" cy="1852969"/>
          </a:xfrm>
        </p:grpSpPr>
        <p:grpSp>
          <p:nvGrpSpPr>
            <p:cNvPr id="41" name="Группа 3">
              <a:extLst>
                <a:ext uri="{FF2B5EF4-FFF2-40B4-BE49-F238E27FC236}">
                  <a16:creationId xmlns:a16="http://schemas.microsoft.com/office/drawing/2014/main" id="{35F64499-EE83-2B46-AB8D-6652043F9FB3}"/>
                </a:ext>
              </a:extLst>
            </p:cNvPr>
            <p:cNvGrpSpPr/>
            <p:nvPr/>
          </p:nvGrpSpPr>
          <p:grpSpPr>
            <a:xfrm>
              <a:off x="1296000" y="1293637"/>
              <a:ext cx="7262036" cy="678391"/>
              <a:chOff x="1296000" y="1296000"/>
              <a:chExt cx="7262036" cy="67839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4" name="Прямоугольник 4">
                    <a:extLst>
                      <a:ext uri="{FF2B5EF4-FFF2-40B4-BE49-F238E27FC236}">
                        <a16:creationId xmlns:a16="http://schemas.microsoft.com/office/drawing/2014/main" id="{0D1F7718-415E-D940-A546-8A386EA2E6CF}"/>
                      </a:ext>
                    </a:extLst>
                  </p:cNvPr>
                  <p:cNvSpPr/>
                  <p:nvPr/>
                </p:nvSpPr>
                <p:spPr>
                  <a:xfrm>
                    <a:off x="1296000" y="1314562"/>
                    <a:ext cx="3490892" cy="641266"/>
                  </a:xfrm>
                  <a:prstGeom prst="rect">
                    <a:avLst/>
                  </a:prstGeom>
                </p:spPr>
                <p:txBody>
                  <a:bodyPr wrap="none" lIns="0" tIns="0" rIns="0" bIns="0">
                    <a:spAutoFit/>
                  </a:bodyPr>
                  <a:lstStyle/>
                  <a:p>
                    <a:pPr>
                      <a:spcAft>
                        <a:spcPts val="180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…, 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∼</m:t>
                          </m:r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𝑖𝑖𝑑</m:t>
                          </m:r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sSubSup>
                            <m:sSubSupPr>
                              <m:ctrlP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ru-RU" sz="2400" dirty="0">
                      <a:solidFill>
                        <a:srgbClr val="28506A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4" name="Прямоугольник 4">
                    <a:extLst>
                      <a:ext uri="{FF2B5EF4-FFF2-40B4-BE49-F238E27FC236}">
                        <a16:creationId xmlns:a16="http://schemas.microsoft.com/office/drawing/2014/main" id="{0D1F7718-415E-D940-A546-8A386EA2E6C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296000" y="1314562"/>
                    <a:ext cx="3490892" cy="641266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1460" t="-4000" r="-2555"/>
                    </a:stretch>
                  </a:blipFill>
                </p:spPr>
                <p:txBody>
                  <a:bodyPr/>
                  <a:lstStyle/>
                  <a:p>
                    <a:r>
                      <a:rPr lang="en-RU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5" name="Прямоугольник 8">
                    <a:extLst>
                      <a:ext uri="{FF2B5EF4-FFF2-40B4-BE49-F238E27FC236}">
                        <a16:creationId xmlns:a16="http://schemas.microsoft.com/office/drawing/2014/main" id="{39E8BA95-5444-454E-AEEC-5EA4C267091A}"/>
                      </a:ext>
                    </a:extLst>
                  </p:cNvPr>
                  <p:cNvSpPr/>
                  <p:nvPr/>
                </p:nvSpPr>
                <p:spPr>
                  <a:xfrm>
                    <a:off x="5148000" y="1296000"/>
                    <a:ext cx="3410036" cy="678391"/>
                  </a:xfrm>
                  <a:prstGeom prst="rect">
                    <a:avLst/>
                  </a:prstGeom>
                </p:spPr>
                <p:txBody>
                  <a:bodyPr wrap="none" lIns="0" tIns="0" rIns="0" bIns="0">
                    <a:spAutoFit/>
                  </a:bodyPr>
                  <a:lstStyle/>
                  <a:p>
                    <a:pPr>
                      <a:spcAft>
                        <a:spcPts val="180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…, 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∼</m:t>
                          </m:r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𝑖𝑖𝑑</m:t>
                          </m:r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sSubSup>
                            <m:sSubSupPr>
                              <m:ctrlP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sub>
                            <m:sup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ru-RU" sz="2400" dirty="0">
                      <a:solidFill>
                        <a:srgbClr val="28506A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5" name="Прямоугольник 8">
                    <a:extLst>
                      <a:ext uri="{FF2B5EF4-FFF2-40B4-BE49-F238E27FC236}">
                        <a16:creationId xmlns:a16="http://schemas.microsoft.com/office/drawing/2014/main" id="{39E8BA95-5444-454E-AEEC-5EA4C267091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148000" y="1296000"/>
                    <a:ext cx="3410036" cy="678391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1493" t="-3704" r="-2612"/>
                    </a:stretch>
                  </a:blipFill>
                </p:spPr>
                <p:txBody>
                  <a:bodyPr/>
                  <a:lstStyle/>
                  <a:p>
                    <a:r>
                      <a:rPr lang="en-RU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42" name="Объект 5">
              <a:extLst>
                <a:ext uri="{FF2B5EF4-FFF2-40B4-BE49-F238E27FC236}">
                  <a16:creationId xmlns:a16="http://schemas.microsoft.com/office/drawing/2014/main" id="{A4184B26-B59B-3B49-B202-69881AEF14E6}"/>
                </a:ext>
              </a:extLst>
            </p:cNvPr>
            <p:cNvSpPr txBox="1">
              <a:spLocks/>
            </p:cNvSpPr>
            <p:nvPr/>
          </p:nvSpPr>
          <p:spPr>
            <a:xfrm>
              <a:off x="539552" y="692696"/>
              <a:ext cx="7167949" cy="457665"/>
            </a:xfrm>
            <a:prstGeom prst="rect">
              <a:avLst/>
            </a:prstGeom>
          </p:spPr>
          <p:txBody>
            <a:bodyPr vert="horz" lIns="0" tIns="0" rIns="0" bIns="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Bef>
                  <a:spcPts val="0"/>
                </a:spcBef>
                <a:spcAft>
                  <a:spcPts val="1800"/>
                </a:spcAft>
                <a:buNone/>
              </a:pPr>
              <a:r>
                <a:rPr lang="ru-RU" sz="2400" b="1" dirty="0">
                  <a:solidFill>
                    <a:srgbClr val="373737"/>
                  </a:solidFill>
                </a:rPr>
                <a:t>Выборки не зависят друг от друга</a:t>
              </a:r>
              <a:r>
                <a:rPr lang="en-US" sz="2400" b="1" dirty="0">
                  <a:solidFill>
                    <a:srgbClr val="373737"/>
                  </a:solidFill>
                </a:rPr>
                <a:t>:</a:t>
              </a:r>
              <a:endParaRPr lang="ru-RU" sz="2400" b="1" dirty="0">
                <a:solidFill>
                  <a:srgbClr val="373737"/>
                </a:solidFill>
              </a:endParaRPr>
            </a:p>
          </p:txBody>
        </p:sp>
        <p:sp>
          <p:nvSpPr>
            <p:cNvPr id="43" name="Объект 5">
              <a:extLst>
                <a:ext uri="{FF2B5EF4-FFF2-40B4-BE49-F238E27FC236}">
                  <a16:creationId xmlns:a16="http://schemas.microsoft.com/office/drawing/2014/main" id="{7D987AC5-AB91-CC44-8A84-8716ACE5A367}"/>
                </a:ext>
              </a:extLst>
            </p:cNvPr>
            <p:cNvSpPr txBox="1">
              <a:spLocks/>
            </p:cNvSpPr>
            <p:nvPr/>
          </p:nvSpPr>
          <p:spPr>
            <a:xfrm>
              <a:off x="539552" y="2088000"/>
              <a:ext cx="7167949" cy="457665"/>
            </a:xfrm>
            <a:prstGeom prst="rect">
              <a:avLst/>
            </a:prstGeom>
          </p:spPr>
          <p:txBody>
            <a:bodyPr vert="horz" lIns="0" tIns="0" rIns="0" bIns="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Bef>
                  <a:spcPts val="0"/>
                </a:spcBef>
                <a:spcAft>
                  <a:spcPts val="1800"/>
                </a:spcAft>
                <a:buNone/>
              </a:pPr>
              <a:r>
                <a:rPr lang="ru-RU" sz="2400" b="1" dirty="0">
                  <a:solidFill>
                    <a:srgbClr val="373737"/>
                  </a:solidFill>
                </a:rPr>
                <a:t>Нас интересует случайная величина</a:t>
              </a:r>
              <a:r>
                <a:rPr lang="en-US" sz="2400" b="1" dirty="0">
                  <a:solidFill>
                    <a:srgbClr val="373737"/>
                  </a:solidFill>
                </a:rPr>
                <a:t>:</a:t>
              </a:r>
              <a:endParaRPr lang="ru-RU" sz="2400" b="1" dirty="0">
                <a:solidFill>
                  <a:srgbClr val="373737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77572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6" name="applause.wav"/>
          </p:stSnd>
        </p:sndAc>
      </p:transition>
    </mc:Fallback>
  </mc:AlternateContent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Заголовок 1">
            <a:extLst>
              <a:ext uri="{FF2B5EF4-FFF2-40B4-BE49-F238E27FC236}">
                <a16:creationId xmlns:a16="http://schemas.microsoft.com/office/drawing/2014/main" id="{954DBAB9-3DD2-4C7F-B89D-39F0BCDADF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wrap="square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06A"/>
                </a:solidFill>
                <a:latin typeface="+mn-lt"/>
                <a:ea typeface="+mn-ea"/>
                <a:cs typeface="+mn-cs"/>
              </a:rPr>
              <a:t>Разность средних (независимые выборки)</a:t>
            </a:r>
          </a:p>
        </p:txBody>
      </p:sp>
      <p:sp>
        <p:nvSpPr>
          <p:cNvPr id="45" name="Хорошие свойства:…">
            <a:extLst>
              <a:ext uri="{FF2B5EF4-FFF2-40B4-BE49-F238E27FC236}">
                <a16:creationId xmlns:a16="http://schemas.microsoft.com/office/drawing/2014/main" id="{EDD3930C-AB2D-9A43-847F-0FECBB1F8857}"/>
              </a:ext>
            </a:extLst>
          </p:cNvPr>
          <p:cNvSpPr txBox="1"/>
          <p:nvPr/>
        </p:nvSpPr>
        <p:spPr>
          <a:xfrm>
            <a:off x="839336" y="4168933"/>
            <a:ext cx="1563552" cy="73866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c="http://schemas.openxmlformats.org/markup-compatibility/2006" xmlns:a14="http://schemas.microsoft.com/office/drawing/2010/main" xmlns:ma14="http://schemas.microsoft.com/office/mac/drawingml/2011/main" xmlns:m="http://schemas.openxmlformats.org/officeDocument/2006/math" xmlns="" val="1"/>
            </a:ext>
          </a:extLst>
        </p:spPr>
        <p:txBody>
          <a:bodyPr wrap="square" lIns="0" tIns="0" rIns="0" bIns="0" anchor="ctr">
            <a:spAutoFit/>
          </a:bodyPr>
          <a:lstStyle/>
          <a:p>
            <a:pPr algn="ctr" defTabSz="457200">
              <a:spcBef>
                <a:spcPts val="1200"/>
              </a:spcBef>
              <a:defRPr sz="2200">
                <a:solidFill>
                  <a:srgbClr val="0059A9"/>
                </a:solidFill>
                <a:uFill>
                  <a:solidFill>
                    <a:srgbClr val="0059A9"/>
                  </a:solidFill>
                </a:uFill>
                <a:latin typeface="MyriadPro-Bold"/>
                <a:ea typeface="MyriadPro-Bold"/>
                <a:cs typeface="MyriadPro-Bold"/>
                <a:sym typeface="MyriadPro-Bold"/>
              </a:defRPr>
            </a:pPr>
            <a:r>
              <a:rPr lang="ru-RU" sz="2400" dirty="0">
                <a:solidFill>
                  <a:srgbClr val="373737"/>
                </a:solidFill>
                <a:ea typeface="Cambria Math" panose="02040503050406030204" pitchFamily="18" charset="0"/>
              </a:rPr>
              <a:t>дисперсии известны</a:t>
            </a:r>
            <a:endParaRPr lang="ru-RU" sz="2400" dirty="0">
              <a:solidFill>
                <a:srgbClr val="373737"/>
              </a:solidFill>
            </a:endParaRPr>
          </a:p>
        </p:txBody>
      </p:sp>
      <p:sp>
        <p:nvSpPr>
          <p:cNvPr id="46" name="Хорошие свойства:…">
            <a:extLst>
              <a:ext uri="{FF2B5EF4-FFF2-40B4-BE49-F238E27FC236}">
                <a16:creationId xmlns:a16="http://schemas.microsoft.com/office/drawing/2014/main" id="{AB9C5E40-AF6E-D64B-8BE7-2DA2DB64085A}"/>
              </a:ext>
            </a:extLst>
          </p:cNvPr>
          <p:cNvSpPr txBox="1"/>
          <p:nvPr/>
        </p:nvSpPr>
        <p:spPr>
          <a:xfrm>
            <a:off x="3415536" y="5199791"/>
            <a:ext cx="2545985" cy="110799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c="http://schemas.openxmlformats.org/markup-compatibility/2006" xmlns:a14="http://schemas.microsoft.com/office/drawing/2010/main" xmlns:ma14="http://schemas.microsoft.com/office/mac/drawingml/2011/main" xmlns:m="http://schemas.openxmlformats.org/officeDocument/2006/math" xmlns="" val="1"/>
            </a:ext>
          </a:extLst>
        </p:spPr>
        <p:txBody>
          <a:bodyPr wrap="square" lIns="0" tIns="0" rIns="0" bIns="0" anchor="ctr">
            <a:spAutoFit/>
          </a:bodyPr>
          <a:lstStyle/>
          <a:p>
            <a:pPr algn="ctr" defTabSz="457200">
              <a:spcBef>
                <a:spcPts val="1200"/>
              </a:spcBef>
              <a:defRPr sz="2200">
                <a:solidFill>
                  <a:srgbClr val="0059A9"/>
                </a:solidFill>
                <a:uFill>
                  <a:solidFill>
                    <a:srgbClr val="0059A9"/>
                  </a:solidFill>
                </a:uFill>
                <a:latin typeface="MyriadPro-Bold"/>
                <a:ea typeface="MyriadPro-Bold"/>
                <a:cs typeface="MyriadPro-Bold"/>
                <a:sym typeface="MyriadPro-Bold"/>
              </a:defRPr>
            </a:pPr>
            <a:r>
              <a:rPr lang="ru-RU" sz="2400" dirty="0">
                <a:solidFill>
                  <a:srgbClr val="373737"/>
                </a:solidFill>
                <a:ea typeface="Cambria Math" panose="02040503050406030204" pitchFamily="18" charset="0"/>
              </a:rPr>
              <a:t>дисперсии неизвестны</a:t>
            </a:r>
            <a:r>
              <a:rPr lang="en-US" sz="2400" dirty="0">
                <a:solidFill>
                  <a:srgbClr val="373737"/>
                </a:solidFill>
                <a:ea typeface="Cambria Math" panose="02040503050406030204" pitchFamily="18" charset="0"/>
              </a:rPr>
              <a:t>,</a:t>
            </a:r>
            <a:r>
              <a:rPr lang="ru-RU" sz="2400" dirty="0">
                <a:solidFill>
                  <a:srgbClr val="373737"/>
                </a:solidFill>
                <a:ea typeface="Cambria Math" panose="02040503050406030204" pitchFamily="18" charset="0"/>
              </a:rPr>
              <a:t> </a:t>
            </a:r>
            <a:br>
              <a:rPr lang="ru-RU" sz="2400" dirty="0">
                <a:solidFill>
                  <a:srgbClr val="373737"/>
                </a:solidFill>
                <a:ea typeface="Cambria Math" panose="02040503050406030204" pitchFamily="18" charset="0"/>
              </a:rPr>
            </a:br>
            <a:r>
              <a:rPr lang="ru-RU" sz="2400" dirty="0">
                <a:solidFill>
                  <a:srgbClr val="373737"/>
                </a:solidFill>
                <a:ea typeface="Cambria Math" panose="02040503050406030204" pitchFamily="18" charset="0"/>
              </a:rPr>
              <a:t>но равны</a:t>
            </a:r>
            <a:endParaRPr lang="ru-RU" sz="2400" dirty="0">
              <a:solidFill>
                <a:srgbClr val="373737"/>
              </a:solidFill>
            </a:endParaRPr>
          </a:p>
        </p:txBody>
      </p:sp>
      <p:sp>
        <p:nvSpPr>
          <p:cNvPr id="47" name="Хорошие свойства:…">
            <a:extLst>
              <a:ext uri="{FF2B5EF4-FFF2-40B4-BE49-F238E27FC236}">
                <a16:creationId xmlns:a16="http://schemas.microsoft.com/office/drawing/2014/main" id="{535E7354-5834-6149-9E02-534142ABC0BF}"/>
              </a:ext>
            </a:extLst>
          </p:cNvPr>
          <p:cNvSpPr txBox="1"/>
          <p:nvPr/>
        </p:nvSpPr>
        <p:spPr>
          <a:xfrm>
            <a:off x="6317073" y="4149727"/>
            <a:ext cx="2880317" cy="110799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c="http://schemas.openxmlformats.org/markup-compatibility/2006" xmlns:a14="http://schemas.microsoft.com/office/drawing/2010/main" xmlns:ma14="http://schemas.microsoft.com/office/mac/drawingml/2011/main" xmlns:m="http://schemas.openxmlformats.org/officeDocument/2006/math" xmlns="" val="1"/>
            </a:ext>
          </a:extLst>
        </p:spPr>
        <p:txBody>
          <a:bodyPr wrap="square" lIns="0" tIns="0" rIns="0" bIns="0" anchor="ctr">
            <a:spAutoFit/>
          </a:bodyPr>
          <a:lstStyle/>
          <a:p>
            <a:pPr algn="ctr" defTabSz="457200">
              <a:spcBef>
                <a:spcPts val="1200"/>
              </a:spcBef>
              <a:defRPr sz="2200">
                <a:solidFill>
                  <a:srgbClr val="0059A9"/>
                </a:solidFill>
                <a:uFill>
                  <a:solidFill>
                    <a:srgbClr val="0059A9"/>
                  </a:solidFill>
                </a:uFill>
                <a:latin typeface="MyriadPro-Bold"/>
                <a:ea typeface="MyriadPro-Bold"/>
                <a:cs typeface="MyriadPro-Bold"/>
                <a:sym typeface="MyriadPro-Bold"/>
              </a:defRPr>
            </a:pPr>
            <a:r>
              <a:rPr lang="ru-RU" sz="2400" dirty="0">
                <a:solidFill>
                  <a:srgbClr val="373737"/>
                </a:solidFill>
                <a:ea typeface="Cambria Math" panose="02040503050406030204" pitchFamily="18" charset="0"/>
              </a:rPr>
              <a:t>дисперсии неизвестны</a:t>
            </a:r>
            <a:r>
              <a:rPr lang="en-US" sz="2400" dirty="0">
                <a:solidFill>
                  <a:srgbClr val="373737"/>
                </a:solidFill>
                <a:ea typeface="Cambria Math" panose="02040503050406030204" pitchFamily="18" charset="0"/>
              </a:rPr>
              <a:t>,</a:t>
            </a:r>
            <a:r>
              <a:rPr lang="ru-RU" sz="2400" dirty="0">
                <a:solidFill>
                  <a:srgbClr val="373737"/>
                </a:solidFill>
                <a:ea typeface="Cambria Math" panose="02040503050406030204" pitchFamily="18" charset="0"/>
              </a:rPr>
              <a:t> различаются</a:t>
            </a:r>
            <a:endParaRPr lang="ru-RU" sz="2400" dirty="0">
              <a:solidFill>
                <a:srgbClr val="373737"/>
              </a:solidFill>
            </a:endParaRPr>
          </a:p>
        </p:txBody>
      </p:sp>
      <p:grpSp>
        <p:nvGrpSpPr>
          <p:cNvPr id="48" name="Группа 6">
            <a:extLst>
              <a:ext uri="{FF2B5EF4-FFF2-40B4-BE49-F238E27FC236}">
                <a16:creationId xmlns:a16="http://schemas.microsoft.com/office/drawing/2014/main" id="{DCCB007E-9B23-C44F-B015-31B233D29B6E}"/>
              </a:ext>
            </a:extLst>
          </p:cNvPr>
          <p:cNvGrpSpPr/>
          <p:nvPr/>
        </p:nvGrpSpPr>
        <p:grpSpPr>
          <a:xfrm>
            <a:off x="2472004" y="2717540"/>
            <a:ext cx="4332243" cy="2416858"/>
            <a:chOff x="2472004" y="2717540"/>
            <a:chExt cx="4332243" cy="241685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Прямоугольник 2">
                  <a:extLst>
                    <a:ext uri="{FF2B5EF4-FFF2-40B4-BE49-F238E27FC236}">
                      <a16:creationId xmlns:a16="http://schemas.microsoft.com/office/drawing/2014/main" id="{559554D4-2BD0-2942-A40C-EB28B196D436}"/>
                    </a:ext>
                  </a:extLst>
                </p:cNvPr>
                <p:cNvSpPr/>
                <p:nvPr/>
              </p:nvSpPr>
              <p:spPr>
                <a:xfrm>
                  <a:off x="3292891" y="2717540"/>
                  <a:ext cx="2791277" cy="159479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2400" i="1" smtClean="0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acc>
                              <m:accPr>
                                <m:chr m:val="̅"/>
                                <m:ctrlPr>
                                  <a:rPr lang="en-US" sz="2400" i="1">
                                    <a:solidFill>
                                      <a:srgbClr val="28506A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rgbClr val="28506A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sz="2400" i="1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</a:rPr>
                              <m:t> −</m:t>
                            </m:r>
                            <m:acc>
                              <m:accPr>
                                <m:chr m:val="̅"/>
                                <m:ctrlPr>
                                  <a:rPr lang="en-US" sz="2400" b="0" i="1" smtClean="0">
                                    <a:solidFill>
                                      <a:srgbClr val="28506A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rgbClr val="28506A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  <m:r>
                              <a:rPr lang="en-US" sz="2400" b="0" i="1" smtClean="0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</a:rPr>
                              <m:t> −(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solidFill>
                                      <a:srgbClr val="28506A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rgbClr val="28506A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rgbClr val="28506A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en-US" sz="2400" b="0" i="1" smtClean="0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solidFill>
                                      <a:srgbClr val="28506A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solidFill>
                                      <a:srgbClr val="28506A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rgbClr val="28506A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en-US" sz="2400" b="0" i="1" smtClean="0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2400" i="1">
                                    <a:solidFill>
                                      <a:srgbClr val="28506A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f>
                                  <m:fPr>
                                    <m:ctrlPr>
                                      <a:rPr lang="en-US" sz="2400" i="1">
                                        <a:solidFill>
                                          <a:srgbClr val="2850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Sup>
                                      <m:sSubSupPr>
                                        <m:ctrlPr>
                                          <a:rPr lang="en-US" sz="2400" b="0" i="1" smtClean="0">
                                            <a:solidFill>
                                              <a:srgbClr val="28506A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2400" b="0" i="1" smtClean="0">
                                            <a:solidFill>
                                              <a:srgbClr val="28506A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solidFill>
                                              <a:srgbClr val="28506A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  <m:sup>
                                        <m:r>
                                          <a:rPr lang="en-US" sz="2400" i="1">
                                            <a:solidFill>
                                              <a:srgbClr val="28506A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sz="2400" b="0" i="1" smtClean="0">
                                            <a:solidFill>
                                              <a:srgbClr val="28506A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rgbClr val="28506A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solidFill>
                                              <a:srgbClr val="28506A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sz="2400" b="0" i="1" smtClean="0">
                                    <a:solidFill>
                                      <a:srgbClr val="28506A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f>
                                  <m:fPr>
                                    <m:ctrlPr>
                                      <a:rPr lang="en-US" sz="2400" i="1">
                                        <a:solidFill>
                                          <a:srgbClr val="2850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Sup>
                                      <m:sSubSupPr>
                                        <m:ctrlPr>
                                          <a:rPr lang="en-US" sz="2400" i="1">
                                            <a:solidFill>
                                              <a:srgbClr val="28506A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rgbClr val="28506A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solidFill>
                                              <a:srgbClr val="28506A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  <m:sup>
                                        <m:r>
                                          <a:rPr lang="en-US" sz="2400" i="1">
                                            <a:solidFill>
                                              <a:srgbClr val="28506A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sz="2400" i="1">
                                            <a:solidFill>
                                              <a:srgbClr val="28506A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rgbClr val="28506A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solidFill>
                                              <a:srgbClr val="28506A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rad>
                          </m:den>
                        </m:f>
                      </m:oMath>
                    </m:oMathPara>
                  </a14:m>
                  <a:endParaRPr lang="ru-RU" sz="2400" dirty="0">
                    <a:solidFill>
                      <a:srgbClr val="28506A"/>
                    </a:solidFill>
                  </a:endParaRPr>
                </a:p>
              </p:txBody>
            </p:sp>
          </mc:Choice>
          <mc:Fallback xmlns="">
            <p:sp>
              <p:nvSpPr>
                <p:cNvPr id="49" name="Прямоугольник 2">
                  <a:extLst>
                    <a:ext uri="{FF2B5EF4-FFF2-40B4-BE49-F238E27FC236}">
                      <a16:creationId xmlns:a16="http://schemas.microsoft.com/office/drawing/2014/main" id="{559554D4-2BD0-2942-A40C-EB28B196D43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92891" y="2717540"/>
                  <a:ext cx="2791277" cy="1594796"/>
                </a:xfrm>
                <a:prstGeom prst="rect">
                  <a:avLst/>
                </a:prstGeom>
                <a:blipFill>
                  <a:blip r:embed="rId3"/>
                  <a:stretch>
                    <a:fillRect t="-1600"/>
                  </a:stretch>
                </a:blipFill>
              </p:spPr>
              <p:txBody>
                <a:bodyPr/>
                <a:lstStyle/>
                <a:p>
                  <a:r>
                    <a:rPr lang="en-RU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0" name="Прямая со стрелкой 13">
              <a:extLst>
                <a:ext uri="{FF2B5EF4-FFF2-40B4-BE49-F238E27FC236}">
                  <a16:creationId xmlns:a16="http://schemas.microsoft.com/office/drawing/2014/main" id="{D18F8F11-AD9E-D140-944B-0C00FDAF12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72004" y="3761189"/>
              <a:ext cx="976668" cy="777076"/>
            </a:xfrm>
            <a:prstGeom prst="straightConnector1">
              <a:avLst/>
            </a:prstGeom>
            <a:ln w="34925">
              <a:solidFill>
                <a:srgbClr val="28506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Прямая со стрелкой 17">
              <a:extLst>
                <a:ext uri="{FF2B5EF4-FFF2-40B4-BE49-F238E27FC236}">
                  <a16:creationId xmlns:a16="http://schemas.microsoft.com/office/drawing/2014/main" id="{B6CC1252-C3A0-764B-8C32-4C9CCF005354}"/>
                </a:ext>
              </a:extLst>
            </p:cNvPr>
            <p:cNvCxnSpPr>
              <a:cxnSpLocks/>
            </p:cNvCxnSpPr>
            <p:nvPr/>
          </p:nvCxnSpPr>
          <p:spPr>
            <a:xfrm>
              <a:off x="4716016" y="4293096"/>
              <a:ext cx="0" cy="841302"/>
            </a:xfrm>
            <a:prstGeom prst="straightConnector1">
              <a:avLst/>
            </a:prstGeom>
            <a:ln w="34925">
              <a:solidFill>
                <a:srgbClr val="28506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Прямая со стрелкой 19">
              <a:extLst>
                <a:ext uri="{FF2B5EF4-FFF2-40B4-BE49-F238E27FC236}">
                  <a16:creationId xmlns:a16="http://schemas.microsoft.com/office/drawing/2014/main" id="{67AF3821-9DF1-DC44-95C3-289162034C6B}"/>
                </a:ext>
              </a:extLst>
            </p:cNvPr>
            <p:cNvCxnSpPr>
              <a:cxnSpLocks/>
            </p:cNvCxnSpPr>
            <p:nvPr/>
          </p:nvCxnSpPr>
          <p:spPr>
            <a:xfrm>
              <a:off x="5827579" y="3761189"/>
              <a:ext cx="976668" cy="777076"/>
            </a:xfrm>
            <a:prstGeom prst="straightConnector1">
              <a:avLst/>
            </a:prstGeom>
            <a:ln w="34925">
              <a:solidFill>
                <a:srgbClr val="28506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Rectangle 52">
            <a:extLst>
              <a:ext uri="{FF2B5EF4-FFF2-40B4-BE49-F238E27FC236}">
                <a16:creationId xmlns:a16="http://schemas.microsoft.com/office/drawing/2014/main" id="{1CBACBA0-3E37-9445-A33D-5B15CB50D207}"/>
              </a:ext>
            </a:extLst>
          </p:cNvPr>
          <p:cNvSpPr/>
          <p:nvPr/>
        </p:nvSpPr>
        <p:spPr>
          <a:xfrm>
            <a:off x="3501332" y="5167963"/>
            <a:ext cx="2366812" cy="1213365"/>
          </a:xfrm>
          <a:prstGeom prst="rect">
            <a:avLst/>
          </a:prstGeom>
          <a:noFill/>
          <a:ln w="41275">
            <a:solidFill>
              <a:srgbClr val="416F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grpSp>
        <p:nvGrpSpPr>
          <p:cNvPr id="18" name="Группа 5">
            <a:extLst>
              <a:ext uri="{FF2B5EF4-FFF2-40B4-BE49-F238E27FC236}">
                <a16:creationId xmlns:a16="http://schemas.microsoft.com/office/drawing/2014/main" id="{7D9349EE-FCFC-1549-9278-E45A19E51B83}"/>
              </a:ext>
            </a:extLst>
          </p:cNvPr>
          <p:cNvGrpSpPr/>
          <p:nvPr/>
        </p:nvGrpSpPr>
        <p:grpSpPr>
          <a:xfrm>
            <a:off x="539552" y="692696"/>
            <a:ext cx="8018484" cy="1852969"/>
            <a:chOff x="539552" y="692696"/>
            <a:chExt cx="8018484" cy="1852969"/>
          </a:xfrm>
        </p:grpSpPr>
        <p:grpSp>
          <p:nvGrpSpPr>
            <p:cNvPr id="19" name="Группа 3">
              <a:extLst>
                <a:ext uri="{FF2B5EF4-FFF2-40B4-BE49-F238E27FC236}">
                  <a16:creationId xmlns:a16="http://schemas.microsoft.com/office/drawing/2014/main" id="{C9CE025E-A4DA-4447-A31D-265035913120}"/>
                </a:ext>
              </a:extLst>
            </p:cNvPr>
            <p:cNvGrpSpPr/>
            <p:nvPr/>
          </p:nvGrpSpPr>
          <p:grpSpPr>
            <a:xfrm>
              <a:off x="1296000" y="1293637"/>
              <a:ext cx="7262036" cy="678391"/>
              <a:chOff x="1296000" y="1296000"/>
              <a:chExt cx="7262036" cy="67839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Прямоугольник 4">
                    <a:extLst>
                      <a:ext uri="{FF2B5EF4-FFF2-40B4-BE49-F238E27FC236}">
                        <a16:creationId xmlns:a16="http://schemas.microsoft.com/office/drawing/2014/main" id="{38CEBA8E-5DBA-6447-9036-AF8E24B53D60}"/>
                      </a:ext>
                    </a:extLst>
                  </p:cNvPr>
                  <p:cNvSpPr/>
                  <p:nvPr/>
                </p:nvSpPr>
                <p:spPr>
                  <a:xfrm>
                    <a:off x="1296000" y="1314562"/>
                    <a:ext cx="3490892" cy="641266"/>
                  </a:xfrm>
                  <a:prstGeom prst="rect">
                    <a:avLst/>
                  </a:prstGeom>
                </p:spPr>
                <p:txBody>
                  <a:bodyPr wrap="none" lIns="0" tIns="0" rIns="0" bIns="0">
                    <a:spAutoFit/>
                  </a:bodyPr>
                  <a:lstStyle/>
                  <a:p>
                    <a:pPr>
                      <a:spcAft>
                        <a:spcPts val="180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…, 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∼</m:t>
                          </m:r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𝑖𝑖𝑑</m:t>
                          </m:r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sSubSup>
                            <m:sSubSupPr>
                              <m:ctrlP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ru-RU" sz="2400" dirty="0">
                      <a:solidFill>
                        <a:srgbClr val="28506A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2" name="Прямоугольник 4">
                    <a:extLst>
                      <a:ext uri="{FF2B5EF4-FFF2-40B4-BE49-F238E27FC236}">
                        <a16:creationId xmlns:a16="http://schemas.microsoft.com/office/drawing/2014/main" id="{38CEBA8E-5DBA-6447-9036-AF8E24B53D60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296000" y="1314562"/>
                    <a:ext cx="3490892" cy="641266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1460" t="-4000" r="-2555"/>
                    </a:stretch>
                  </a:blipFill>
                </p:spPr>
                <p:txBody>
                  <a:bodyPr/>
                  <a:lstStyle/>
                  <a:p>
                    <a:r>
                      <a:rPr lang="en-RU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Прямоугольник 8">
                    <a:extLst>
                      <a:ext uri="{FF2B5EF4-FFF2-40B4-BE49-F238E27FC236}">
                        <a16:creationId xmlns:a16="http://schemas.microsoft.com/office/drawing/2014/main" id="{89C95C53-3E51-0B4D-89F5-40AA26EB550A}"/>
                      </a:ext>
                    </a:extLst>
                  </p:cNvPr>
                  <p:cNvSpPr/>
                  <p:nvPr/>
                </p:nvSpPr>
                <p:spPr>
                  <a:xfrm>
                    <a:off x="5148000" y="1296000"/>
                    <a:ext cx="3410036" cy="678391"/>
                  </a:xfrm>
                  <a:prstGeom prst="rect">
                    <a:avLst/>
                  </a:prstGeom>
                </p:spPr>
                <p:txBody>
                  <a:bodyPr wrap="none" lIns="0" tIns="0" rIns="0" bIns="0">
                    <a:spAutoFit/>
                  </a:bodyPr>
                  <a:lstStyle/>
                  <a:p>
                    <a:pPr>
                      <a:spcAft>
                        <a:spcPts val="180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…, 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∼</m:t>
                          </m:r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𝑖𝑖𝑑</m:t>
                          </m:r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sSubSup>
                            <m:sSubSupPr>
                              <m:ctrlP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sub>
                            <m:sup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ru-RU" sz="2400" dirty="0">
                      <a:solidFill>
                        <a:srgbClr val="28506A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4" name="Прямоугольник 8">
                    <a:extLst>
                      <a:ext uri="{FF2B5EF4-FFF2-40B4-BE49-F238E27FC236}">
                        <a16:creationId xmlns:a16="http://schemas.microsoft.com/office/drawing/2014/main" id="{89C95C53-3E51-0B4D-89F5-40AA26EB550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148000" y="1296000"/>
                    <a:ext cx="3410036" cy="678391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1493" t="-3704" r="-2612"/>
                    </a:stretch>
                  </a:blipFill>
                </p:spPr>
                <p:txBody>
                  <a:bodyPr/>
                  <a:lstStyle/>
                  <a:p>
                    <a:r>
                      <a:rPr lang="en-RU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0" name="Объект 5">
              <a:extLst>
                <a:ext uri="{FF2B5EF4-FFF2-40B4-BE49-F238E27FC236}">
                  <a16:creationId xmlns:a16="http://schemas.microsoft.com/office/drawing/2014/main" id="{1CB76C4A-AB0C-E342-B69F-1622D11C51BE}"/>
                </a:ext>
              </a:extLst>
            </p:cNvPr>
            <p:cNvSpPr txBox="1">
              <a:spLocks/>
            </p:cNvSpPr>
            <p:nvPr/>
          </p:nvSpPr>
          <p:spPr>
            <a:xfrm>
              <a:off x="539552" y="692696"/>
              <a:ext cx="7167949" cy="457665"/>
            </a:xfrm>
            <a:prstGeom prst="rect">
              <a:avLst/>
            </a:prstGeom>
          </p:spPr>
          <p:txBody>
            <a:bodyPr vert="horz" lIns="0" tIns="0" rIns="0" bIns="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Bef>
                  <a:spcPts val="0"/>
                </a:spcBef>
                <a:spcAft>
                  <a:spcPts val="1800"/>
                </a:spcAft>
                <a:buNone/>
              </a:pPr>
              <a:r>
                <a:rPr lang="ru-RU" sz="2400" b="1" dirty="0">
                  <a:solidFill>
                    <a:srgbClr val="373737"/>
                  </a:solidFill>
                </a:rPr>
                <a:t>Выборки не зависят друг от друга</a:t>
              </a:r>
              <a:r>
                <a:rPr lang="en-US" sz="2400" b="1" dirty="0">
                  <a:solidFill>
                    <a:srgbClr val="373737"/>
                  </a:solidFill>
                </a:rPr>
                <a:t>:</a:t>
              </a:r>
              <a:endParaRPr lang="ru-RU" sz="2400" b="1" dirty="0">
                <a:solidFill>
                  <a:srgbClr val="373737"/>
                </a:solidFill>
              </a:endParaRPr>
            </a:p>
          </p:txBody>
        </p:sp>
        <p:sp>
          <p:nvSpPr>
            <p:cNvPr id="21" name="Объект 5">
              <a:extLst>
                <a:ext uri="{FF2B5EF4-FFF2-40B4-BE49-F238E27FC236}">
                  <a16:creationId xmlns:a16="http://schemas.microsoft.com/office/drawing/2014/main" id="{6222F68C-2DC1-BE4C-83DB-6EBE480586BF}"/>
                </a:ext>
              </a:extLst>
            </p:cNvPr>
            <p:cNvSpPr txBox="1">
              <a:spLocks/>
            </p:cNvSpPr>
            <p:nvPr/>
          </p:nvSpPr>
          <p:spPr>
            <a:xfrm>
              <a:off x="539552" y="2088000"/>
              <a:ext cx="7167949" cy="457665"/>
            </a:xfrm>
            <a:prstGeom prst="rect">
              <a:avLst/>
            </a:prstGeom>
          </p:spPr>
          <p:txBody>
            <a:bodyPr vert="horz" lIns="0" tIns="0" rIns="0" bIns="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Bef>
                  <a:spcPts val="0"/>
                </a:spcBef>
                <a:spcAft>
                  <a:spcPts val="1800"/>
                </a:spcAft>
                <a:buNone/>
              </a:pPr>
              <a:r>
                <a:rPr lang="ru-RU" sz="2400" b="1" dirty="0">
                  <a:solidFill>
                    <a:srgbClr val="373737"/>
                  </a:solidFill>
                </a:rPr>
                <a:t>Нас интересует случайная величина</a:t>
              </a:r>
              <a:r>
                <a:rPr lang="en-US" sz="2400" b="1" dirty="0">
                  <a:solidFill>
                    <a:srgbClr val="373737"/>
                  </a:solidFill>
                </a:rPr>
                <a:t>:</a:t>
              </a:r>
              <a:endParaRPr lang="ru-RU" sz="2400" b="1" dirty="0">
                <a:solidFill>
                  <a:srgbClr val="373737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96743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6" name="applause.wav"/>
          </p:stSnd>
        </p:sndAc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wrap="square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06A"/>
                </a:solidFill>
                <a:latin typeface="+mn-lt"/>
                <a:ea typeface="+mn-ea"/>
                <a:cs typeface="+mn-cs"/>
              </a:rPr>
              <a:t>Зачем нужны доверительные интервалы</a:t>
            </a:r>
          </a:p>
        </p:txBody>
      </p:sp>
      <p:pic>
        <p:nvPicPr>
          <p:cNvPr id="9" name="Рисунок 2">
            <a:extLst>
              <a:ext uri="{FF2B5EF4-FFF2-40B4-BE49-F238E27FC236}">
                <a16:creationId xmlns:a16="http://schemas.microsoft.com/office/drawing/2014/main" id="{863F160B-E7F6-3D46-B2D8-12BB8F43BF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773" y="2578537"/>
            <a:ext cx="6070600" cy="787400"/>
          </a:xfrm>
          <a:prstGeom prst="rect">
            <a:avLst/>
          </a:prstGeom>
        </p:spPr>
      </p:pic>
      <p:pic>
        <p:nvPicPr>
          <p:cNvPr id="11" name="Рисунок 3">
            <a:extLst>
              <a:ext uri="{FF2B5EF4-FFF2-40B4-BE49-F238E27FC236}">
                <a16:creationId xmlns:a16="http://schemas.microsoft.com/office/drawing/2014/main" id="{2350638E-F20D-8749-AFDB-43AA61D9CF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727022">
            <a:off x="660165" y="1461382"/>
            <a:ext cx="1625600" cy="16256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Объект 5">
                <a:extLst>
                  <a:ext uri="{FF2B5EF4-FFF2-40B4-BE49-F238E27FC236}">
                    <a16:creationId xmlns:a16="http://schemas.microsoft.com/office/drawing/2014/main" id="{82C0F6FC-B78A-4E48-BF26-57E03281D3A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9552" y="692696"/>
                <a:ext cx="8136904" cy="1336709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r>
                  <a:rPr lang="ru-RU" sz="2400" dirty="0">
                    <a:solidFill>
                      <a:srgbClr val="373737"/>
                    </a:solidFill>
                  </a:rPr>
                  <a:t>Надо измерить длину скрепки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anose="020B0503030403020204"/>
                  </a:rPr>
                  <a:t>.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Её длина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</a:rPr>
                      <m:t>7</m:t>
                    </m:r>
                  </m:oMath>
                </a14:m>
                <a:r>
                  <a:rPr lang="en-US" sz="2400" dirty="0">
                    <a:solidFill>
                      <a:srgbClr val="28506A"/>
                    </a:solidFill>
                    <a:latin typeface="Myriad Pro" panose="020B0503030403020204"/>
                  </a:rPr>
                  <a:t> </a:t>
                </a:r>
                <a:r>
                  <a:rPr lang="ru-RU" sz="2400" dirty="0">
                    <a:solidFill>
                      <a:srgbClr val="28506A"/>
                    </a:solidFill>
                  </a:rPr>
                  <a:t>см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anose="020B0503030403020204"/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но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anose="020B0503030403020204"/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мы не знаем наверняка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anose="020B0503030403020204"/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так как деления на линейке недостаточно точны</a:t>
                </a:r>
              </a:p>
            </p:txBody>
          </p:sp>
        </mc:Choice>
        <mc:Fallback xmlns="">
          <p:sp>
            <p:nvSpPr>
              <p:cNvPr id="8" name="Объект 5">
                <a:extLst>
                  <a:ext uri="{FF2B5EF4-FFF2-40B4-BE49-F238E27FC236}">
                    <a16:creationId xmlns:a16="http://schemas.microsoft.com/office/drawing/2014/main" id="{82C0F6FC-B78A-4E48-BF26-57E03281D3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692696"/>
                <a:ext cx="8136904" cy="1336709"/>
              </a:xfrm>
              <a:prstGeom prst="rect">
                <a:avLst/>
              </a:prstGeom>
              <a:blipFill>
                <a:blip r:embed="rId5"/>
                <a:stretch>
                  <a:fillRect l="-2340" t="-6667" r="-2652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Объект 5">
                <a:extLst>
                  <a:ext uri="{FF2B5EF4-FFF2-40B4-BE49-F238E27FC236}">
                    <a16:creationId xmlns:a16="http://schemas.microsoft.com/office/drawing/2014/main" id="{A96779B2-36AE-D945-9381-16E69BEB075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9552" y="3933056"/>
                <a:ext cx="8049159" cy="2326922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06A"/>
                  </a:buClr>
                </a:pPr>
                <a:r>
                  <a:rPr lang="ru-RU" sz="2400" dirty="0">
                    <a:solidFill>
                      <a:srgbClr val="373737"/>
                    </a:solidFill>
                  </a:rPr>
                  <a:t>Измерение делается с точностью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anose="020B0503030403020204"/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которую допускает линейка</a:t>
                </a: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06A"/>
                  </a:buClr>
                </a:pPr>
                <a:r>
                  <a:rPr lang="ru-RU" sz="2400" dirty="0">
                    <a:solidFill>
                      <a:srgbClr val="373737"/>
                    </a:solidFill>
                  </a:rPr>
                  <a:t>Длина скрепки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</a:rPr>
                      <m:t>7</m:t>
                    </m:r>
                    <m:r>
                      <a:rPr lang="en-US" sz="2400" i="1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</a:rPr>
                      <m:t>±</m:t>
                    </m:r>
                    <m:r>
                      <a:rPr lang="en-US" sz="2400" i="1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2400" i="1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400" i="1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ru-RU" sz="2400" dirty="0">
                    <a:solidFill>
                      <a:srgbClr val="28506A"/>
                    </a:solidFill>
                  </a:rPr>
                  <a:t> см </a:t>
                </a:r>
                <a:endParaRPr lang="ru-RU" sz="2400" dirty="0">
                  <a:solidFill>
                    <a:srgbClr val="373737"/>
                  </a:solidFill>
                </a:endParaRPr>
              </a:p>
            </p:txBody>
          </p:sp>
        </mc:Choice>
        <mc:Fallback xmlns="">
          <p:sp>
            <p:nvSpPr>
              <p:cNvPr id="10" name="Объект 5">
                <a:extLst>
                  <a:ext uri="{FF2B5EF4-FFF2-40B4-BE49-F238E27FC236}">
                    <a16:creationId xmlns:a16="http://schemas.microsoft.com/office/drawing/2014/main" id="{A96779B2-36AE-D945-9381-16E69BEB07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3933056"/>
                <a:ext cx="8049159" cy="2326922"/>
              </a:xfrm>
              <a:prstGeom prst="rect">
                <a:avLst/>
              </a:prstGeom>
              <a:blipFill>
                <a:blip r:embed="rId6"/>
                <a:stretch>
                  <a:fillRect l="-2208" t="-3825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46880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7" name="applause.wav"/>
          </p:stSnd>
        </p:sndAc>
      </p:transition>
    </mc:Fallback>
  </mc:AlternateContent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Заголовок 1">
            <a:extLst>
              <a:ext uri="{FF2B5EF4-FFF2-40B4-BE49-F238E27FC236}">
                <a16:creationId xmlns:a16="http://schemas.microsoft.com/office/drawing/2014/main" id="{F2174917-E504-436E-80A9-DEE0D5A517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wrap="square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06A"/>
                </a:solidFill>
                <a:latin typeface="+mn-lt"/>
                <a:ea typeface="+mn-ea"/>
                <a:cs typeface="+mn-cs"/>
              </a:rPr>
              <a:t>Разность средних (независимые выборки)</a:t>
            </a:r>
          </a:p>
        </p:txBody>
      </p:sp>
      <p:sp>
        <p:nvSpPr>
          <p:cNvPr id="24" name="Хорошие свойства:…">
            <a:extLst>
              <a:ext uri="{FF2B5EF4-FFF2-40B4-BE49-F238E27FC236}">
                <a16:creationId xmlns:a16="http://schemas.microsoft.com/office/drawing/2014/main" id="{546F5092-6E92-384B-A04D-E478FECA3983}"/>
              </a:ext>
            </a:extLst>
          </p:cNvPr>
          <p:cNvSpPr txBox="1"/>
          <p:nvPr/>
        </p:nvSpPr>
        <p:spPr>
          <a:xfrm>
            <a:off x="3415536" y="5199791"/>
            <a:ext cx="2545985" cy="110799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c="http://schemas.openxmlformats.org/markup-compatibility/2006" xmlns:a14="http://schemas.microsoft.com/office/drawing/2010/main" xmlns:ma14="http://schemas.microsoft.com/office/mac/drawingml/2011/main" xmlns:m="http://schemas.openxmlformats.org/officeDocument/2006/math" xmlns="" val="1"/>
            </a:ext>
          </a:extLst>
        </p:spPr>
        <p:txBody>
          <a:bodyPr wrap="square" lIns="0" tIns="0" rIns="0" bIns="0" anchor="ctr">
            <a:spAutoFit/>
          </a:bodyPr>
          <a:lstStyle/>
          <a:p>
            <a:pPr algn="ctr" defTabSz="457200">
              <a:spcBef>
                <a:spcPts val="1200"/>
              </a:spcBef>
              <a:defRPr sz="2200">
                <a:solidFill>
                  <a:srgbClr val="0059A9"/>
                </a:solidFill>
                <a:uFill>
                  <a:solidFill>
                    <a:srgbClr val="0059A9"/>
                  </a:solidFill>
                </a:uFill>
                <a:latin typeface="MyriadPro-Bold"/>
                <a:ea typeface="MyriadPro-Bold"/>
                <a:cs typeface="MyriadPro-Bold"/>
                <a:sym typeface="MyriadPro-Bold"/>
              </a:defRPr>
            </a:pPr>
            <a:r>
              <a:rPr lang="ru-RU" sz="2400" dirty="0">
                <a:solidFill>
                  <a:srgbClr val="373737"/>
                </a:solidFill>
                <a:ea typeface="Cambria Math" panose="02040503050406030204" pitchFamily="18" charset="0"/>
              </a:rPr>
              <a:t>дисперсии неизвестны</a:t>
            </a:r>
            <a:r>
              <a:rPr lang="en-US" sz="2400" dirty="0">
                <a:solidFill>
                  <a:srgbClr val="373737"/>
                </a:solidFill>
                <a:ea typeface="Cambria Math" panose="02040503050406030204" pitchFamily="18" charset="0"/>
              </a:rPr>
              <a:t>,</a:t>
            </a:r>
            <a:r>
              <a:rPr lang="ru-RU" sz="2400" dirty="0">
                <a:solidFill>
                  <a:srgbClr val="373737"/>
                </a:solidFill>
                <a:ea typeface="Cambria Math" panose="02040503050406030204" pitchFamily="18" charset="0"/>
              </a:rPr>
              <a:t> </a:t>
            </a:r>
            <a:br>
              <a:rPr lang="ru-RU" sz="2400" dirty="0">
                <a:solidFill>
                  <a:srgbClr val="373737"/>
                </a:solidFill>
                <a:ea typeface="Cambria Math" panose="02040503050406030204" pitchFamily="18" charset="0"/>
              </a:rPr>
            </a:br>
            <a:r>
              <a:rPr lang="ru-RU" sz="2400" dirty="0">
                <a:solidFill>
                  <a:srgbClr val="373737"/>
                </a:solidFill>
                <a:ea typeface="Cambria Math" panose="02040503050406030204" pitchFamily="18" charset="0"/>
              </a:rPr>
              <a:t>но равны</a:t>
            </a:r>
            <a:endParaRPr lang="ru-RU" sz="2400" dirty="0">
              <a:solidFill>
                <a:srgbClr val="373737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875849B-1E2B-0246-808C-57463E4CB8C2}"/>
              </a:ext>
            </a:extLst>
          </p:cNvPr>
          <p:cNvSpPr/>
          <p:nvPr/>
        </p:nvSpPr>
        <p:spPr>
          <a:xfrm>
            <a:off x="3501332" y="5167963"/>
            <a:ext cx="2366812" cy="1213365"/>
          </a:xfrm>
          <a:prstGeom prst="rect">
            <a:avLst/>
          </a:prstGeom>
          <a:noFill/>
          <a:ln w="41275">
            <a:solidFill>
              <a:srgbClr val="416F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cxnSp>
        <p:nvCxnSpPr>
          <p:cNvPr id="26" name="Прямая со стрелкой 17">
            <a:extLst>
              <a:ext uri="{FF2B5EF4-FFF2-40B4-BE49-F238E27FC236}">
                <a16:creationId xmlns:a16="http://schemas.microsoft.com/office/drawing/2014/main" id="{AF07E56A-E0C7-2B4B-87AB-379C068BAC84}"/>
              </a:ext>
            </a:extLst>
          </p:cNvPr>
          <p:cNvCxnSpPr>
            <a:cxnSpLocks/>
          </p:cNvCxnSpPr>
          <p:nvPr/>
        </p:nvCxnSpPr>
        <p:spPr>
          <a:xfrm>
            <a:off x="4716016" y="4293096"/>
            <a:ext cx="0" cy="841302"/>
          </a:xfrm>
          <a:prstGeom prst="straightConnector1">
            <a:avLst/>
          </a:prstGeom>
          <a:ln w="34925">
            <a:solidFill>
              <a:srgbClr val="28506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2">
                <a:extLst>
                  <a:ext uri="{FF2B5EF4-FFF2-40B4-BE49-F238E27FC236}">
                    <a16:creationId xmlns:a16="http://schemas.microsoft.com/office/drawing/2014/main" id="{CC7833BC-A800-3242-8A3A-88E07E9B8E73}"/>
                  </a:ext>
                </a:extLst>
              </p:cNvPr>
              <p:cNvSpPr/>
              <p:nvPr/>
            </p:nvSpPr>
            <p:spPr>
              <a:xfrm>
                <a:off x="3275856" y="2717540"/>
                <a:ext cx="2791277" cy="15947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̅"/>
                              <m:ctrlP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 −</m:t>
                          </m:r>
                          <m:acc>
                            <m:accPr>
                              <m:chr m:val="̅"/>
                              <m:ctrlP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 −(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2400" b="0" i="1" smtClean="0">
                                          <a:solidFill>
                                            <a:srgbClr val="C050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C050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sz="2400" i="1">
                                          <a:solidFill>
                                            <a:srgbClr val="C050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2400" i="1" smtClean="0">
                                          <a:solidFill>
                                            <a:srgbClr val="C050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C050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sz="2400" i="1">
                                          <a:solidFill>
                                            <a:srgbClr val="C050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rad>
                        </m:den>
                      </m:f>
                    </m:oMath>
                  </m:oMathPara>
                </a14:m>
                <a:endParaRPr lang="ru-RU" sz="2400" dirty="0">
                  <a:solidFill>
                    <a:srgbClr val="28506A"/>
                  </a:solidFill>
                </a:endParaRPr>
              </a:p>
            </p:txBody>
          </p:sp>
        </mc:Choice>
        <mc:Fallback xmlns="">
          <p:sp>
            <p:nvSpPr>
              <p:cNvPr id="13" name="Прямоугольник 2">
                <a:extLst>
                  <a:ext uri="{FF2B5EF4-FFF2-40B4-BE49-F238E27FC236}">
                    <a16:creationId xmlns:a16="http://schemas.microsoft.com/office/drawing/2014/main" id="{CC7833BC-A800-3242-8A3A-88E07E9B8E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5856" y="2717540"/>
                <a:ext cx="2791277" cy="1594796"/>
              </a:xfrm>
              <a:prstGeom prst="rect">
                <a:avLst/>
              </a:prstGeom>
              <a:blipFill>
                <a:blip r:embed="rId3"/>
                <a:stretch>
                  <a:fillRect t="-160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Группа 5">
            <a:extLst>
              <a:ext uri="{FF2B5EF4-FFF2-40B4-BE49-F238E27FC236}">
                <a16:creationId xmlns:a16="http://schemas.microsoft.com/office/drawing/2014/main" id="{8F6C8416-DE68-3749-A4A0-245F75DCE726}"/>
              </a:ext>
            </a:extLst>
          </p:cNvPr>
          <p:cNvGrpSpPr/>
          <p:nvPr/>
        </p:nvGrpSpPr>
        <p:grpSpPr>
          <a:xfrm>
            <a:off x="539552" y="692696"/>
            <a:ext cx="8018484" cy="1852969"/>
            <a:chOff x="539552" y="692696"/>
            <a:chExt cx="8018484" cy="1852969"/>
          </a:xfrm>
        </p:grpSpPr>
        <p:grpSp>
          <p:nvGrpSpPr>
            <p:cNvPr id="18" name="Группа 3">
              <a:extLst>
                <a:ext uri="{FF2B5EF4-FFF2-40B4-BE49-F238E27FC236}">
                  <a16:creationId xmlns:a16="http://schemas.microsoft.com/office/drawing/2014/main" id="{B7B571C2-4AD1-F242-B775-133312EA836E}"/>
                </a:ext>
              </a:extLst>
            </p:cNvPr>
            <p:cNvGrpSpPr/>
            <p:nvPr/>
          </p:nvGrpSpPr>
          <p:grpSpPr>
            <a:xfrm>
              <a:off x="1296000" y="1293637"/>
              <a:ext cx="7262036" cy="678391"/>
              <a:chOff x="1296000" y="1296000"/>
              <a:chExt cx="7262036" cy="67839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Прямоугольник 4">
                    <a:extLst>
                      <a:ext uri="{FF2B5EF4-FFF2-40B4-BE49-F238E27FC236}">
                        <a16:creationId xmlns:a16="http://schemas.microsoft.com/office/drawing/2014/main" id="{BC3013C8-38AD-AD43-8CD9-9F2BE0FD3378}"/>
                      </a:ext>
                    </a:extLst>
                  </p:cNvPr>
                  <p:cNvSpPr/>
                  <p:nvPr/>
                </p:nvSpPr>
                <p:spPr>
                  <a:xfrm>
                    <a:off x="1296000" y="1314562"/>
                    <a:ext cx="3490892" cy="641266"/>
                  </a:xfrm>
                  <a:prstGeom prst="rect">
                    <a:avLst/>
                  </a:prstGeom>
                </p:spPr>
                <p:txBody>
                  <a:bodyPr wrap="none" lIns="0" tIns="0" rIns="0" bIns="0">
                    <a:spAutoFit/>
                  </a:bodyPr>
                  <a:lstStyle/>
                  <a:p>
                    <a:pPr>
                      <a:spcAft>
                        <a:spcPts val="180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…, 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∼</m:t>
                          </m:r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𝑖𝑖𝑑</m:t>
                          </m:r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sSubSup>
                            <m:sSubSupPr>
                              <m:ctrlP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ru-RU" sz="2400" dirty="0">
                      <a:solidFill>
                        <a:srgbClr val="28506A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8" name="Прямоугольник 4">
                    <a:extLst>
                      <a:ext uri="{FF2B5EF4-FFF2-40B4-BE49-F238E27FC236}">
                        <a16:creationId xmlns:a16="http://schemas.microsoft.com/office/drawing/2014/main" id="{BC3013C8-38AD-AD43-8CD9-9F2BE0FD337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296000" y="1314562"/>
                    <a:ext cx="3490892" cy="641266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1460" t="-4000" r="-2555"/>
                    </a:stretch>
                  </a:blipFill>
                </p:spPr>
                <p:txBody>
                  <a:bodyPr/>
                  <a:lstStyle/>
                  <a:p>
                    <a:r>
                      <a:rPr lang="en-RU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Прямоугольник 8">
                    <a:extLst>
                      <a:ext uri="{FF2B5EF4-FFF2-40B4-BE49-F238E27FC236}">
                        <a16:creationId xmlns:a16="http://schemas.microsoft.com/office/drawing/2014/main" id="{7ED75617-186E-6F43-A6BC-7F98F3237F2C}"/>
                      </a:ext>
                    </a:extLst>
                  </p:cNvPr>
                  <p:cNvSpPr/>
                  <p:nvPr/>
                </p:nvSpPr>
                <p:spPr>
                  <a:xfrm>
                    <a:off x="5148000" y="1296000"/>
                    <a:ext cx="3410036" cy="678391"/>
                  </a:xfrm>
                  <a:prstGeom prst="rect">
                    <a:avLst/>
                  </a:prstGeom>
                </p:spPr>
                <p:txBody>
                  <a:bodyPr wrap="none" lIns="0" tIns="0" rIns="0" bIns="0">
                    <a:spAutoFit/>
                  </a:bodyPr>
                  <a:lstStyle/>
                  <a:p>
                    <a:pPr>
                      <a:spcAft>
                        <a:spcPts val="180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…, 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∼</m:t>
                          </m:r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𝑖𝑖𝑑</m:t>
                          </m:r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sSubSup>
                            <m:sSubSupPr>
                              <m:ctrlP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sub>
                            <m:sup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ru-RU" sz="2400" dirty="0">
                      <a:solidFill>
                        <a:srgbClr val="28506A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9" name="Прямоугольник 8">
                    <a:extLst>
                      <a:ext uri="{FF2B5EF4-FFF2-40B4-BE49-F238E27FC236}">
                        <a16:creationId xmlns:a16="http://schemas.microsoft.com/office/drawing/2014/main" id="{7ED75617-186E-6F43-A6BC-7F98F3237F2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148000" y="1296000"/>
                    <a:ext cx="3410036" cy="678391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1493" t="-3704" r="-2612"/>
                    </a:stretch>
                  </a:blipFill>
                </p:spPr>
                <p:txBody>
                  <a:bodyPr/>
                  <a:lstStyle/>
                  <a:p>
                    <a:r>
                      <a:rPr lang="en-RU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9" name="Объект 5">
              <a:extLst>
                <a:ext uri="{FF2B5EF4-FFF2-40B4-BE49-F238E27FC236}">
                  <a16:creationId xmlns:a16="http://schemas.microsoft.com/office/drawing/2014/main" id="{DEACE696-63FE-5F47-BDC9-90E7814E3026}"/>
                </a:ext>
              </a:extLst>
            </p:cNvPr>
            <p:cNvSpPr txBox="1">
              <a:spLocks/>
            </p:cNvSpPr>
            <p:nvPr/>
          </p:nvSpPr>
          <p:spPr>
            <a:xfrm>
              <a:off x="539552" y="692696"/>
              <a:ext cx="7167949" cy="457665"/>
            </a:xfrm>
            <a:prstGeom prst="rect">
              <a:avLst/>
            </a:prstGeom>
          </p:spPr>
          <p:txBody>
            <a:bodyPr vert="horz" lIns="0" tIns="0" rIns="0" bIns="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Bef>
                  <a:spcPts val="0"/>
                </a:spcBef>
                <a:spcAft>
                  <a:spcPts val="1800"/>
                </a:spcAft>
                <a:buNone/>
              </a:pPr>
              <a:r>
                <a:rPr lang="ru-RU" sz="2400" b="1" dirty="0">
                  <a:solidFill>
                    <a:srgbClr val="373737"/>
                  </a:solidFill>
                </a:rPr>
                <a:t>Выборки не зависят друг от друга</a:t>
              </a:r>
              <a:r>
                <a:rPr lang="en-US" sz="2400" b="1" dirty="0">
                  <a:solidFill>
                    <a:srgbClr val="373737"/>
                  </a:solidFill>
                </a:rPr>
                <a:t>:</a:t>
              </a:r>
              <a:endParaRPr lang="ru-RU" sz="2400" b="1" dirty="0">
                <a:solidFill>
                  <a:srgbClr val="373737"/>
                </a:solidFill>
              </a:endParaRPr>
            </a:p>
          </p:txBody>
        </p:sp>
        <p:sp>
          <p:nvSpPr>
            <p:cNvPr id="27" name="Объект 5">
              <a:extLst>
                <a:ext uri="{FF2B5EF4-FFF2-40B4-BE49-F238E27FC236}">
                  <a16:creationId xmlns:a16="http://schemas.microsoft.com/office/drawing/2014/main" id="{AD8F9928-AC51-3A4C-8BD4-EDC46F700BB2}"/>
                </a:ext>
              </a:extLst>
            </p:cNvPr>
            <p:cNvSpPr txBox="1">
              <a:spLocks/>
            </p:cNvSpPr>
            <p:nvPr/>
          </p:nvSpPr>
          <p:spPr>
            <a:xfrm>
              <a:off x="539552" y="2088000"/>
              <a:ext cx="7167949" cy="457665"/>
            </a:xfrm>
            <a:prstGeom prst="rect">
              <a:avLst/>
            </a:prstGeom>
          </p:spPr>
          <p:txBody>
            <a:bodyPr vert="horz" lIns="0" tIns="0" rIns="0" bIns="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Bef>
                  <a:spcPts val="0"/>
                </a:spcBef>
                <a:spcAft>
                  <a:spcPts val="1800"/>
                </a:spcAft>
                <a:buNone/>
              </a:pPr>
              <a:r>
                <a:rPr lang="ru-RU" sz="2400" b="1" dirty="0">
                  <a:solidFill>
                    <a:srgbClr val="373737"/>
                  </a:solidFill>
                </a:rPr>
                <a:t>Нас интересует случайная величина</a:t>
              </a:r>
              <a:r>
                <a:rPr lang="en-US" sz="2400" b="1" dirty="0">
                  <a:solidFill>
                    <a:srgbClr val="373737"/>
                  </a:solidFill>
                </a:rPr>
                <a:t>:</a:t>
              </a:r>
              <a:endParaRPr lang="ru-RU" sz="2400" b="1" dirty="0">
                <a:solidFill>
                  <a:srgbClr val="373737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45322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6" name="applause.wav"/>
          </p:stSnd>
        </p:sndAc>
      </p:transition>
    </mc:Fallback>
  </mc:AlternateContent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Заголовок 1">
            <a:extLst>
              <a:ext uri="{FF2B5EF4-FFF2-40B4-BE49-F238E27FC236}">
                <a16:creationId xmlns:a16="http://schemas.microsoft.com/office/drawing/2014/main" id="{45C17CD7-55EC-45A0-9BAB-ED8CC82223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wrap="square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06A"/>
                </a:solidFill>
                <a:latin typeface="+mn-lt"/>
                <a:ea typeface="+mn-ea"/>
                <a:cs typeface="+mn-cs"/>
              </a:rPr>
              <a:t>Разность средних (независимые выборки)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7">
                <a:extLst>
                  <a:ext uri="{FF2B5EF4-FFF2-40B4-BE49-F238E27FC236}">
                    <a16:creationId xmlns:a16="http://schemas.microsoft.com/office/drawing/2014/main" id="{0FB064CF-55DD-804F-9B06-ED318E9B1258}"/>
                  </a:ext>
                </a:extLst>
              </p:cNvPr>
              <p:cNvSpPr/>
              <p:nvPr/>
            </p:nvSpPr>
            <p:spPr>
              <a:xfrm>
                <a:off x="5849226" y="2941286"/>
                <a:ext cx="2509790" cy="4908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~ </m:t>
                      </m:r>
                      <m:r>
                        <a:rPr lang="en-US" sz="240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400" i="1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400" i="1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i="1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400" i="1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12" name="Прямоугольник 7">
                <a:extLst>
                  <a:ext uri="{FF2B5EF4-FFF2-40B4-BE49-F238E27FC236}">
                    <a16:creationId xmlns:a16="http://schemas.microsoft.com/office/drawing/2014/main" id="{0FB064CF-55DD-804F-9B06-ED318E9B12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9226" y="2941286"/>
                <a:ext cx="2509790" cy="490840"/>
              </a:xfrm>
              <a:prstGeom prst="rect">
                <a:avLst/>
              </a:prstGeom>
              <a:blipFill>
                <a:blip r:embed="rId3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Прямоугольник 2">
                <a:extLst>
                  <a:ext uri="{FF2B5EF4-FFF2-40B4-BE49-F238E27FC236}">
                    <a16:creationId xmlns:a16="http://schemas.microsoft.com/office/drawing/2014/main" id="{499D7C75-0DE8-8644-8436-0ADDCF6C7134}"/>
                  </a:ext>
                </a:extLst>
              </p:cNvPr>
              <p:cNvSpPr/>
              <p:nvPr/>
            </p:nvSpPr>
            <p:spPr>
              <a:xfrm>
                <a:off x="3275856" y="2717540"/>
                <a:ext cx="2791277" cy="15947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̅"/>
                              <m:ctrlP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 −</m:t>
                          </m:r>
                          <m:acc>
                            <m:accPr>
                              <m:chr m:val="̅"/>
                              <m:ctrlP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 −(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2400" b="0" i="1" smtClean="0">
                                          <a:solidFill>
                                            <a:srgbClr val="C050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C050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sz="2400" i="1">
                                          <a:solidFill>
                                            <a:srgbClr val="C050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2400" i="1" smtClean="0">
                                          <a:solidFill>
                                            <a:srgbClr val="C050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C050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sz="2400" i="1">
                                          <a:solidFill>
                                            <a:srgbClr val="C050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rad>
                        </m:den>
                      </m:f>
                    </m:oMath>
                  </m:oMathPara>
                </a14:m>
                <a:endParaRPr lang="ru-RU" sz="2400" dirty="0">
                  <a:solidFill>
                    <a:srgbClr val="28506A"/>
                  </a:solidFill>
                </a:endParaRPr>
              </a:p>
            </p:txBody>
          </p:sp>
        </mc:Choice>
        <mc:Fallback xmlns="">
          <p:sp>
            <p:nvSpPr>
              <p:cNvPr id="20" name="Прямоугольник 2">
                <a:extLst>
                  <a:ext uri="{FF2B5EF4-FFF2-40B4-BE49-F238E27FC236}">
                    <a16:creationId xmlns:a16="http://schemas.microsoft.com/office/drawing/2014/main" id="{499D7C75-0DE8-8644-8436-0ADDCF6C71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5856" y="2717540"/>
                <a:ext cx="2791277" cy="1594796"/>
              </a:xfrm>
              <a:prstGeom prst="rect">
                <a:avLst/>
              </a:prstGeom>
              <a:blipFill>
                <a:blip r:embed="rId4"/>
                <a:stretch>
                  <a:fillRect t="-160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Группа 5">
            <a:extLst>
              <a:ext uri="{FF2B5EF4-FFF2-40B4-BE49-F238E27FC236}">
                <a16:creationId xmlns:a16="http://schemas.microsoft.com/office/drawing/2014/main" id="{1FC58FAB-CEB5-3D46-B971-BEDEE9316AD0}"/>
              </a:ext>
            </a:extLst>
          </p:cNvPr>
          <p:cNvGrpSpPr/>
          <p:nvPr/>
        </p:nvGrpSpPr>
        <p:grpSpPr>
          <a:xfrm>
            <a:off x="539552" y="692696"/>
            <a:ext cx="8018484" cy="1852969"/>
            <a:chOff x="539552" y="692696"/>
            <a:chExt cx="8018484" cy="1852969"/>
          </a:xfrm>
        </p:grpSpPr>
        <p:grpSp>
          <p:nvGrpSpPr>
            <p:cNvPr id="23" name="Группа 3">
              <a:extLst>
                <a:ext uri="{FF2B5EF4-FFF2-40B4-BE49-F238E27FC236}">
                  <a16:creationId xmlns:a16="http://schemas.microsoft.com/office/drawing/2014/main" id="{47C579D8-CB4A-844C-A2FE-BFCEF7FDB55C}"/>
                </a:ext>
              </a:extLst>
            </p:cNvPr>
            <p:cNvGrpSpPr/>
            <p:nvPr/>
          </p:nvGrpSpPr>
          <p:grpSpPr>
            <a:xfrm>
              <a:off x="1296000" y="1293637"/>
              <a:ext cx="7262036" cy="678391"/>
              <a:chOff x="1296000" y="1296000"/>
              <a:chExt cx="7262036" cy="67839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" name="Прямоугольник 4">
                    <a:extLst>
                      <a:ext uri="{FF2B5EF4-FFF2-40B4-BE49-F238E27FC236}">
                        <a16:creationId xmlns:a16="http://schemas.microsoft.com/office/drawing/2014/main" id="{93BBAB90-60C0-874E-ACFD-1F2BB8D5E062}"/>
                      </a:ext>
                    </a:extLst>
                  </p:cNvPr>
                  <p:cNvSpPr/>
                  <p:nvPr/>
                </p:nvSpPr>
                <p:spPr>
                  <a:xfrm>
                    <a:off x="1296000" y="1314562"/>
                    <a:ext cx="3490892" cy="641266"/>
                  </a:xfrm>
                  <a:prstGeom prst="rect">
                    <a:avLst/>
                  </a:prstGeom>
                </p:spPr>
                <p:txBody>
                  <a:bodyPr wrap="none" lIns="0" tIns="0" rIns="0" bIns="0">
                    <a:spAutoFit/>
                  </a:bodyPr>
                  <a:lstStyle/>
                  <a:p>
                    <a:pPr>
                      <a:spcAft>
                        <a:spcPts val="180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…, 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∼</m:t>
                          </m:r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𝑖𝑖𝑑</m:t>
                          </m:r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sSubSup>
                            <m:sSubSupPr>
                              <m:ctrlP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ru-RU" sz="2400" dirty="0">
                      <a:solidFill>
                        <a:srgbClr val="28506A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6" name="Прямоугольник 4">
                    <a:extLst>
                      <a:ext uri="{FF2B5EF4-FFF2-40B4-BE49-F238E27FC236}">
                        <a16:creationId xmlns:a16="http://schemas.microsoft.com/office/drawing/2014/main" id="{93BBAB90-60C0-874E-ACFD-1F2BB8D5E062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296000" y="1314562"/>
                    <a:ext cx="3490892" cy="641266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1460" t="-4000" r="-2555"/>
                    </a:stretch>
                  </a:blipFill>
                </p:spPr>
                <p:txBody>
                  <a:bodyPr/>
                  <a:lstStyle/>
                  <a:p>
                    <a:r>
                      <a:rPr lang="en-RU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Прямоугольник 8">
                    <a:extLst>
                      <a:ext uri="{FF2B5EF4-FFF2-40B4-BE49-F238E27FC236}">
                        <a16:creationId xmlns:a16="http://schemas.microsoft.com/office/drawing/2014/main" id="{7F7EFEB1-E28E-3A45-A2A8-598D32EE7561}"/>
                      </a:ext>
                    </a:extLst>
                  </p:cNvPr>
                  <p:cNvSpPr/>
                  <p:nvPr/>
                </p:nvSpPr>
                <p:spPr>
                  <a:xfrm>
                    <a:off x="5148000" y="1296000"/>
                    <a:ext cx="3410036" cy="678391"/>
                  </a:xfrm>
                  <a:prstGeom prst="rect">
                    <a:avLst/>
                  </a:prstGeom>
                </p:spPr>
                <p:txBody>
                  <a:bodyPr wrap="none" lIns="0" tIns="0" rIns="0" bIns="0">
                    <a:spAutoFit/>
                  </a:bodyPr>
                  <a:lstStyle/>
                  <a:p>
                    <a:pPr>
                      <a:spcAft>
                        <a:spcPts val="180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…, 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∼</m:t>
                          </m:r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𝑖𝑖𝑑</m:t>
                          </m:r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sSubSup>
                            <m:sSubSupPr>
                              <m:ctrlP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sub>
                            <m:sup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ru-RU" sz="2400" dirty="0">
                      <a:solidFill>
                        <a:srgbClr val="28506A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7" name="Прямоугольник 8">
                    <a:extLst>
                      <a:ext uri="{FF2B5EF4-FFF2-40B4-BE49-F238E27FC236}">
                        <a16:creationId xmlns:a16="http://schemas.microsoft.com/office/drawing/2014/main" id="{7F7EFEB1-E28E-3A45-A2A8-598D32EE7561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148000" y="1296000"/>
                    <a:ext cx="3410036" cy="678391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1493" t="-3704" r="-2612"/>
                    </a:stretch>
                  </a:blipFill>
                </p:spPr>
                <p:txBody>
                  <a:bodyPr/>
                  <a:lstStyle/>
                  <a:p>
                    <a:r>
                      <a:rPr lang="en-RU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4" name="Объект 5">
              <a:extLst>
                <a:ext uri="{FF2B5EF4-FFF2-40B4-BE49-F238E27FC236}">
                  <a16:creationId xmlns:a16="http://schemas.microsoft.com/office/drawing/2014/main" id="{151DF864-3F62-0240-B4A3-C5D5685E5789}"/>
                </a:ext>
              </a:extLst>
            </p:cNvPr>
            <p:cNvSpPr txBox="1">
              <a:spLocks/>
            </p:cNvSpPr>
            <p:nvPr/>
          </p:nvSpPr>
          <p:spPr>
            <a:xfrm>
              <a:off x="539552" y="692696"/>
              <a:ext cx="7167949" cy="457665"/>
            </a:xfrm>
            <a:prstGeom prst="rect">
              <a:avLst/>
            </a:prstGeom>
          </p:spPr>
          <p:txBody>
            <a:bodyPr vert="horz" lIns="0" tIns="0" rIns="0" bIns="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Bef>
                  <a:spcPts val="0"/>
                </a:spcBef>
                <a:spcAft>
                  <a:spcPts val="1800"/>
                </a:spcAft>
                <a:buNone/>
              </a:pPr>
              <a:r>
                <a:rPr lang="ru-RU" sz="2400" b="1" dirty="0">
                  <a:solidFill>
                    <a:srgbClr val="373737"/>
                  </a:solidFill>
                </a:rPr>
                <a:t>Выборки не зависят друг от друга</a:t>
              </a:r>
              <a:r>
                <a:rPr lang="en-US" sz="2400" b="1" dirty="0">
                  <a:solidFill>
                    <a:srgbClr val="373737"/>
                  </a:solidFill>
                </a:rPr>
                <a:t>:</a:t>
              </a:r>
              <a:endParaRPr lang="ru-RU" sz="2400" b="1" dirty="0">
                <a:solidFill>
                  <a:srgbClr val="373737"/>
                </a:solidFill>
              </a:endParaRPr>
            </a:p>
          </p:txBody>
        </p:sp>
        <p:sp>
          <p:nvSpPr>
            <p:cNvPr id="25" name="Объект 5">
              <a:extLst>
                <a:ext uri="{FF2B5EF4-FFF2-40B4-BE49-F238E27FC236}">
                  <a16:creationId xmlns:a16="http://schemas.microsoft.com/office/drawing/2014/main" id="{EA9A16D7-4DBC-4D42-8E35-24782C76AE2B}"/>
                </a:ext>
              </a:extLst>
            </p:cNvPr>
            <p:cNvSpPr txBox="1">
              <a:spLocks/>
            </p:cNvSpPr>
            <p:nvPr/>
          </p:nvSpPr>
          <p:spPr>
            <a:xfrm>
              <a:off x="539552" y="2088000"/>
              <a:ext cx="7167949" cy="457665"/>
            </a:xfrm>
            <a:prstGeom prst="rect">
              <a:avLst/>
            </a:prstGeom>
          </p:spPr>
          <p:txBody>
            <a:bodyPr vert="horz" lIns="0" tIns="0" rIns="0" bIns="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Bef>
                  <a:spcPts val="0"/>
                </a:spcBef>
                <a:spcAft>
                  <a:spcPts val="1800"/>
                </a:spcAft>
                <a:buNone/>
              </a:pPr>
              <a:r>
                <a:rPr lang="ru-RU" sz="2400" b="1" dirty="0">
                  <a:solidFill>
                    <a:srgbClr val="373737"/>
                  </a:solidFill>
                </a:rPr>
                <a:t>Нас интересует случайная величина</a:t>
              </a:r>
              <a:r>
                <a:rPr lang="en-US" sz="2400" b="1" dirty="0">
                  <a:solidFill>
                    <a:srgbClr val="373737"/>
                  </a:solidFill>
                </a:rPr>
                <a:t>:</a:t>
              </a:r>
              <a:endParaRPr lang="ru-RU" sz="2400" b="1" dirty="0">
                <a:solidFill>
                  <a:srgbClr val="373737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06859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7" name="applause.wav"/>
          </p:stSnd>
        </p:sndAc>
      </p:transition>
    </mc:Fallback>
  </mc:AlternateContent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BE4B1E1E-F44A-41F7-9A4B-3D59BBA9B26F}"/>
                  </a:ext>
                </a:extLst>
              </p:cNvPr>
              <p:cNvSpPr/>
              <p:nvPr/>
            </p:nvSpPr>
            <p:spPr>
              <a:xfrm>
                <a:off x="5849226" y="2941286"/>
                <a:ext cx="2509790" cy="4908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~ </m:t>
                      </m:r>
                      <m:r>
                        <a:rPr lang="en-US" sz="240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400" i="1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400" i="1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i="1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400" i="1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BE4B1E1E-F44A-41F7-9A4B-3D59BBA9B2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9226" y="2941286"/>
                <a:ext cx="2509790" cy="490840"/>
              </a:xfrm>
              <a:prstGeom prst="rect">
                <a:avLst/>
              </a:prstGeom>
              <a:blipFill>
                <a:blip r:embed="rId3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AF63DFD5-AC03-420C-ACD5-56BD474FCA39}"/>
              </a:ext>
            </a:extLst>
          </p:cNvPr>
          <p:cNvGrpSpPr/>
          <p:nvPr/>
        </p:nvGrpSpPr>
        <p:grpSpPr>
          <a:xfrm>
            <a:off x="612000" y="4598559"/>
            <a:ext cx="7895499" cy="1178015"/>
            <a:chOff x="612000" y="4769491"/>
            <a:chExt cx="7895499" cy="117801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Прямоугольник 15">
                  <a:extLst>
                    <a:ext uri="{FF2B5EF4-FFF2-40B4-BE49-F238E27FC236}">
                      <a16:creationId xmlns:a16="http://schemas.microsoft.com/office/drawing/2014/main" id="{B7B0512C-E1F5-420C-B2F5-DAC1142225C1}"/>
                    </a:ext>
                  </a:extLst>
                </p:cNvPr>
                <p:cNvSpPr/>
                <p:nvPr/>
              </p:nvSpPr>
              <p:spPr>
                <a:xfrm>
                  <a:off x="4475754" y="4769491"/>
                  <a:ext cx="4031745" cy="117801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>
                    <a:spcAft>
                      <a:spcPts val="18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rgbClr val="C0504D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rgbClr val="C0504D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rgbClr val="C0504D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400" b="0" i="1" smtClean="0">
                            <a:solidFill>
                              <a:srgbClr val="C0504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2400" b="0" i="1" smtClean="0">
                                <a:solidFill>
                                  <a:srgbClr val="C0504D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ctrlPr>
                                  <a:rPr lang="en-US" sz="2400" b="0" i="1" smtClean="0">
                                    <a:solidFill>
                                      <a:srgbClr val="C0504D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rgbClr val="C0504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C0504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C0504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solidFill>
                                      <a:srgbClr val="C0504D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400" b="0" i="1" smtClean="0">
                                    <a:solidFill>
                                      <a:srgbClr val="C0504D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  <m:sSubSup>
                              <m:sSubSupPr>
                                <m:ctrlPr>
                                  <a:rPr lang="en-US" sz="2400" b="0" i="1" smtClean="0">
                                    <a:solidFill>
                                      <a:srgbClr val="C0504D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400" b="0" i="1" smtClean="0">
                                    <a:solidFill>
                                      <a:srgbClr val="C0504D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rgbClr val="C0504D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  <m:sup>
                                <m:r>
                                  <a:rPr lang="en-US" sz="2400" b="0" i="1" smtClean="0">
                                    <a:solidFill>
                                      <a:srgbClr val="C0504D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en-US" sz="2400" b="0" i="1" smtClean="0">
                                <a:solidFill>
                                  <a:srgbClr val="C0504D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solidFill>
                                      <a:srgbClr val="C0504D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solidFill>
                                      <a:srgbClr val="C0504D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b="0" i="1" smtClean="0">
                                    <a:solidFill>
                                      <a:srgbClr val="C0504D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rgbClr val="C0504D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en-US" sz="2400" b="0" i="1" smtClean="0">
                                <a:solidFill>
                                  <a:srgbClr val="C0504D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400" b="0" i="1" smtClean="0">
                                <a:solidFill>
                                  <a:srgbClr val="C0504D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2400" b="0" i="1" smtClean="0">
                                <a:solidFill>
                                  <a:srgbClr val="C0504D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  <m:sSubSup>
                              <m:sSubSupPr>
                                <m:ctrlPr>
                                  <a:rPr lang="en-US" sz="2400" i="1">
                                    <a:solidFill>
                                      <a:srgbClr val="C0504D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400" i="1">
                                    <a:solidFill>
                                      <a:srgbClr val="C0504D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rgbClr val="C0504D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  <m:sup>
                                <m:r>
                                  <a:rPr lang="en-US" sz="2400" i="1">
                                    <a:solidFill>
                                      <a:srgbClr val="C0504D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num>
                          <m:den>
                            <m:sSub>
                              <m:sSubPr>
                                <m:ctrlPr>
                                  <a:rPr lang="en-US" sz="2400" b="0" i="1" smtClean="0">
                                    <a:solidFill>
                                      <a:srgbClr val="C0504D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solidFill>
                                      <a:srgbClr val="C0504D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rgbClr val="C0504D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en-US" sz="2400" b="0" i="1" smtClean="0">
                                <a:solidFill>
                                  <a:srgbClr val="C0504D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solidFill>
                                      <a:srgbClr val="C0504D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solidFill>
                                      <a:srgbClr val="C0504D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rgbClr val="C0504D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en-US" sz="2400" b="0" i="1" smtClean="0">
                                <a:solidFill>
                                  <a:srgbClr val="C0504D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400" b="0" i="1" smtClean="0">
                                <a:solidFill>
                                  <a:srgbClr val="C0504D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oMath>
                    </m:oMathPara>
                  </a14:m>
                  <a:endParaRPr lang="ru-RU" sz="2400" dirty="0">
                    <a:solidFill>
                      <a:srgbClr val="C0504D"/>
                    </a:solidFill>
                  </a:endParaRPr>
                </a:p>
              </p:txBody>
            </p:sp>
          </mc:Choice>
          <mc:Fallback xmlns="">
            <p:sp>
              <p:nvSpPr>
                <p:cNvPr id="16" name="Прямоугольник 15">
                  <a:extLst>
                    <a:ext uri="{FF2B5EF4-FFF2-40B4-BE49-F238E27FC236}">
                      <a16:creationId xmlns:a16="http://schemas.microsoft.com/office/drawing/2014/main" id="{B7B0512C-E1F5-420C-B2F5-DAC1142225C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75754" y="4769491"/>
                  <a:ext cx="4031745" cy="117801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RU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Объект 5">
              <a:extLst>
                <a:ext uri="{FF2B5EF4-FFF2-40B4-BE49-F238E27FC236}">
                  <a16:creationId xmlns:a16="http://schemas.microsoft.com/office/drawing/2014/main" id="{5095A065-4456-41CD-AC9B-EDC15630FB51}"/>
                </a:ext>
              </a:extLst>
            </p:cNvPr>
            <p:cNvSpPr txBox="1">
              <a:spLocks/>
            </p:cNvSpPr>
            <p:nvPr/>
          </p:nvSpPr>
          <p:spPr>
            <a:xfrm>
              <a:off x="612000" y="4860000"/>
              <a:ext cx="3456384" cy="773033"/>
            </a:xfrm>
            <a:prstGeom prst="rect">
              <a:avLst/>
            </a:prstGeom>
          </p:spPr>
          <p:txBody>
            <a:bodyPr vert="horz" lIns="0" tIns="0" rIns="0" bIns="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spcBef>
                  <a:spcPts val="0"/>
                </a:spcBef>
                <a:spcAft>
                  <a:spcPts val="1800"/>
                </a:spcAft>
                <a:buNone/>
              </a:pPr>
              <a:r>
                <a:rPr lang="ru-RU" sz="2400" b="1" dirty="0">
                  <a:solidFill>
                    <a:srgbClr val="C0504D"/>
                  </a:solidFill>
                </a:rPr>
                <a:t>Объединённая оценка дисперсии</a:t>
              </a:r>
              <a:r>
                <a:rPr lang="en-US" sz="2400" b="1" dirty="0">
                  <a:solidFill>
                    <a:srgbClr val="C0504D"/>
                  </a:solidFill>
                </a:rPr>
                <a:t>:</a:t>
              </a:r>
              <a:endParaRPr lang="ru-RU" sz="2400" b="1" dirty="0">
                <a:solidFill>
                  <a:srgbClr val="C0504D"/>
                </a:solidFill>
              </a:endParaRPr>
            </a:p>
          </p:txBody>
        </p:sp>
      </p:grpSp>
      <p:sp>
        <p:nvSpPr>
          <p:cNvPr id="18" name="Заголовок 1">
            <a:extLst>
              <a:ext uri="{FF2B5EF4-FFF2-40B4-BE49-F238E27FC236}">
                <a16:creationId xmlns:a16="http://schemas.microsoft.com/office/drawing/2014/main" id="{B7C1E0F4-166A-4FEC-AF60-C9308321AB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wrap="square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06A"/>
                </a:solidFill>
                <a:latin typeface="+mn-lt"/>
                <a:ea typeface="+mn-ea"/>
                <a:cs typeface="+mn-cs"/>
              </a:rPr>
              <a:t>Разность средних (независимые выборки)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Прямоугольник 2">
                <a:extLst>
                  <a:ext uri="{FF2B5EF4-FFF2-40B4-BE49-F238E27FC236}">
                    <a16:creationId xmlns:a16="http://schemas.microsoft.com/office/drawing/2014/main" id="{6C89FCDE-C195-4047-8133-5DF2E8794A58}"/>
                  </a:ext>
                </a:extLst>
              </p:cNvPr>
              <p:cNvSpPr/>
              <p:nvPr/>
            </p:nvSpPr>
            <p:spPr>
              <a:xfrm>
                <a:off x="3275856" y="2717540"/>
                <a:ext cx="2791277" cy="15947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̅"/>
                              <m:ctrlP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 −</m:t>
                          </m:r>
                          <m:acc>
                            <m:accPr>
                              <m:chr m:val="̅"/>
                              <m:ctrlP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 −(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2400" b="0" i="1" smtClean="0">
                                          <a:solidFill>
                                            <a:srgbClr val="C050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C050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sz="2400" i="1">
                                          <a:solidFill>
                                            <a:srgbClr val="C050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2400" i="1" smtClean="0">
                                          <a:solidFill>
                                            <a:srgbClr val="C050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C050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sz="2400" i="1">
                                          <a:solidFill>
                                            <a:srgbClr val="C050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rad>
                        </m:den>
                      </m:f>
                    </m:oMath>
                  </m:oMathPara>
                </a14:m>
                <a:endParaRPr lang="ru-RU" sz="2400" dirty="0">
                  <a:solidFill>
                    <a:srgbClr val="28506A"/>
                  </a:solidFill>
                </a:endParaRPr>
              </a:p>
            </p:txBody>
          </p:sp>
        </mc:Choice>
        <mc:Fallback xmlns="">
          <p:sp>
            <p:nvSpPr>
              <p:cNvPr id="23" name="Прямоугольник 2">
                <a:extLst>
                  <a:ext uri="{FF2B5EF4-FFF2-40B4-BE49-F238E27FC236}">
                    <a16:creationId xmlns:a16="http://schemas.microsoft.com/office/drawing/2014/main" id="{6C89FCDE-C195-4047-8133-5DF2E8794A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5856" y="2717540"/>
                <a:ext cx="2791277" cy="1594796"/>
              </a:xfrm>
              <a:prstGeom prst="rect">
                <a:avLst/>
              </a:prstGeom>
              <a:blipFill>
                <a:blip r:embed="rId5"/>
                <a:stretch>
                  <a:fillRect t="-160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" name="Группа 5">
            <a:extLst>
              <a:ext uri="{FF2B5EF4-FFF2-40B4-BE49-F238E27FC236}">
                <a16:creationId xmlns:a16="http://schemas.microsoft.com/office/drawing/2014/main" id="{3E1804D5-CA99-F149-9729-AD94CA67DC46}"/>
              </a:ext>
            </a:extLst>
          </p:cNvPr>
          <p:cNvGrpSpPr/>
          <p:nvPr/>
        </p:nvGrpSpPr>
        <p:grpSpPr>
          <a:xfrm>
            <a:off x="539552" y="692696"/>
            <a:ext cx="8018484" cy="1852969"/>
            <a:chOff x="539552" y="692696"/>
            <a:chExt cx="8018484" cy="1852969"/>
          </a:xfrm>
        </p:grpSpPr>
        <p:grpSp>
          <p:nvGrpSpPr>
            <p:cNvPr id="25" name="Группа 3">
              <a:extLst>
                <a:ext uri="{FF2B5EF4-FFF2-40B4-BE49-F238E27FC236}">
                  <a16:creationId xmlns:a16="http://schemas.microsoft.com/office/drawing/2014/main" id="{F87AA349-D83C-3B4F-A716-B86991DFD4CF}"/>
                </a:ext>
              </a:extLst>
            </p:cNvPr>
            <p:cNvGrpSpPr/>
            <p:nvPr/>
          </p:nvGrpSpPr>
          <p:grpSpPr>
            <a:xfrm>
              <a:off x="1296000" y="1293637"/>
              <a:ext cx="7262036" cy="678391"/>
              <a:chOff x="1296000" y="1296000"/>
              <a:chExt cx="7262036" cy="67839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Прямоугольник 4">
                    <a:extLst>
                      <a:ext uri="{FF2B5EF4-FFF2-40B4-BE49-F238E27FC236}">
                        <a16:creationId xmlns:a16="http://schemas.microsoft.com/office/drawing/2014/main" id="{060E1FB1-F226-F649-BD7D-C16B8C943F27}"/>
                      </a:ext>
                    </a:extLst>
                  </p:cNvPr>
                  <p:cNvSpPr/>
                  <p:nvPr/>
                </p:nvSpPr>
                <p:spPr>
                  <a:xfrm>
                    <a:off x="1296000" y="1314562"/>
                    <a:ext cx="3490892" cy="641266"/>
                  </a:xfrm>
                  <a:prstGeom prst="rect">
                    <a:avLst/>
                  </a:prstGeom>
                </p:spPr>
                <p:txBody>
                  <a:bodyPr wrap="none" lIns="0" tIns="0" rIns="0" bIns="0">
                    <a:spAutoFit/>
                  </a:bodyPr>
                  <a:lstStyle/>
                  <a:p>
                    <a:pPr>
                      <a:spcAft>
                        <a:spcPts val="180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…, 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∼</m:t>
                          </m:r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𝑖𝑖𝑑</m:t>
                          </m:r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sSubSup>
                            <m:sSubSupPr>
                              <m:ctrlP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ru-RU" sz="2400" dirty="0">
                      <a:solidFill>
                        <a:srgbClr val="28506A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8" name="Прямоугольник 4">
                    <a:extLst>
                      <a:ext uri="{FF2B5EF4-FFF2-40B4-BE49-F238E27FC236}">
                        <a16:creationId xmlns:a16="http://schemas.microsoft.com/office/drawing/2014/main" id="{060E1FB1-F226-F649-BD7D-C16B8C943F2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296000" y="1314562"/>
                    <a:ext cx="3490892" cy="641266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1460" t="-4000" r="-2555"/>
                    </a:stretch>
                  </a:blipFill>
                </p:spPr>
                <p:txBody>
                  <a:bodyPr/>
                  <a:lstStyle/>
                  <a:p>
                    <a:r>
                      <a:rPr lang="en-RU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Прямоугольник 8">
                    <a:extLst>
                      <a:ext uri="{FF2B5EF4-FFF2-40B4-BE49-F238E27FC236}">
                        <a16:creationId xmlns:a16="http://schemas.microsoft.com/office/drawing/2014/main" id="{2DC18E88-04D3-C74E-9775-1C5AC1FBE2C6}"/>
                      </a:ext>
                    </a:extLst>
                  </p:cNvPr>
                  <p:cNvSpPr/>
                  <p:nvPr/>
                </p:nvSpPr>
                <p:spPr>
                  <a:xfrm>
                    <a:off x="5148000" y="1296000"/>
                    <a:ext cx="3410036" cy="678391"/>
                  </a:xfrm>
                  <a:prstGeom prst="rect">
                    <a:avLst/>
                  </a:prstGeom>
                </p:spPr>
                <p:txBody>
                  <a:bodyPr wrap="none" lIns="0" tIns="0" rIns="0" bIns="0">
                    <a:spAutoFit/>
                  </a:bodyPr>
                  <a:lstStyle/>
                  <a:p>
                    <a:pPr>
                      <a:spcAft>
                        <a:spcPts val="180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…, 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∼</m:t>
                          </m:r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𝑖𝑖𝑑</m:t>
                          </m:r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sSubSup>
                            <m:sSubSupPr>
                              <m:ctrlP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sub>
                            <m:sup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ru-RU" sz="2400" dirty="0">
                      <a:solidFill>
                        <a:srgbClr val="28506A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9" name="Прямоугольник 8">
                    <a:extLst>
                      <a:ext uri="{FF2B5EF4-FFF2-40B4-BE49-F238E27FC236}">
                        <a16:creationId xmlns:a16="http://schemas.microsoft.com/office/drawing/2014/main" id="{2DC18E88-04D3-C74E-9775-1C5AC1FBE2C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148000" y="1296000"/>
                    <a:ext cx="3410036" cy="678391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1493" t="-3704" r="-2612"/>
                    </a:stretch>
                  </a:blipFill>
                </p:spPr>
                <p:txBody>
                  <a:bodyPr/>
                  <a:lstStyle/>
                  <a:p>
                    <a:r>
                      <a:rPr lang="en-RU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6" name="Объект 5">
              <a:extLst>
                <a:ext uri="{FF2B5EF4-FFF2-40B4-BE49-F238E27FC236}">
                  <a16:creationId xmlns:a16="http://schemas.microsoft.com/office/drawing/2014/main" id="{928569C4-D9A1-8143-B4FE-0E8512ABC9AC}"/>
                </a:ext>
              </a:extLst>
            </p:cNvPr>
            <p:cNvSpPr txBox="1">
              <a:spLocks/>
            </p:cNvSpPr>
            <p:nvPr/>
          </p:nvSpPr>
          <p:spPr>
            <a:xfrm>
              <a:off x="539552" y="692696"/>
              <a:ext cx="7167949" cy="457665"/>
            </a:xfrm>
            <a:prstGeom prst="rect">
              <a:avLst/>
            </a:prstGeom>
          </p:spPr>
          <p:txBody>
            <a:bodyPr vert="horz" lIns="0" tIns="0" rIns="0" bIns="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Bef>
                  <a:spcPts val="0"/>
                </a:spcBef>
                <a:spcAft>
                  <a:spcPts val="1800"/>
                </a:spcAft>
                <a:buNone/>
              </a:pPr>
              <a:r>
                <a:rPr lang="ru-RU" sz="2400" b="1" dirty="0">
                  <a:solidFill>
                    <a:srgbClr val="373737"/>
                  </a:solidFill>
                </a:rPr>
                <a:t>Выборки не зависят друг от друга</a:t>
              </a:r>
              <a:r>
                <a:rPr lang="en-US" sz="2400" b="1" dirty="0">
                  <a:solidFill>
                    <a:srgbClr val="373737"/>
                  </a:solidFill>
                </a:rPr>
                <a:t>:</a:t>
              </a:r>
              <a:endParaRPr lang="ru-RU" sz="2400" b="1" dirty="0">
                <a:solidFill>
                  <a:srgbClr val="373737"/>
                </a:solidFill>
              </a:endParaRPr>
            </a:p>
          </p:txBody>
        </p:sp>
        <p:sp>
          <p:nvSpPr>
            <p:cNvPr id="27" name="Объект 5">
              <a:extLst>
                <a:ext uri="{FF2B5EF4-FFF2-40B4-BE49-F238E27FC236}">
                  <a16:creationId xmlns:a16="http://schemas.microsoft.com/office/drawing/2014/main" id="{EEFC9838-FA49-3D4B-AA28-BA8E6EA67743}"/>
                </a:ext>
              </a:extLst>
            </p:cNvPr>
            <p:cNvSpPr txBox="1">
              <a:spLocks/>
            </p:cNvSpPr>
            <p:nvPr/>
          </p:nvSpPr>
          <p:spPr>
            <a:xfrm>
              <a:off x="539552" y="2088000"/>
              <a:ext cx="7167949" cy="457665"/>
            </a:xfrm>
            <a:prstGeom prst="rect">
              <a:avLst/>
            </a:prstGeom>
          </p:spPr>
          <p:txBody>
            <a:bodyPr vert="horz" lIns="0" tIns="0" rIns="0" bIns="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Bef>
                  <a:spcPts val="0"/>
                </a:spcBef>
                <a:spcAft>
                  <a:spcPts val="1800"/>
                </a:spcAft>
                <a:buNone/>
              </a:pPr>
              <a:r>
                <a:rPr lang="ru-RU" sz="2400" b="1" dirty="0">
                  <a:solidFill>
                    <a:srgbClr val="373737"/>
                  </a:solidFill>
                </a:rPr>
                <a:t>Нас интересует случайная величина</a:t>
              </a:r>
              <a:r>
                <a:rPr lang="en-US" sz="2400" b="1" dirty="0">
                  <a:solidFill>
                    <a:srgbClr val="373737"/>
                  </a:solidFill>
                </a:rPr>
                <a:t>:</a:t>
              </a:r>
              <a:endParaRPr lang="ru-RU" sz="2400" b="1" dirty="0">
                <a:solidFill>
                  <a:srgbClr val="373737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15991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8" name="applause.wav"/>
          </p:stSnd>
        </p:sndAc>
      </p:transition>
    </mc:Fallback>
  </mc:AlternateContent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Заголовок 1">
            <a:extLst>
              <a:ext uri="{FF2B5EF4-FFF2-40B4-BE49-F238E27FC236}">
                <a16:creationId xmlns:a16="http://schemas.microsoft.com/office/drawing/2014/main" id="{C4CF2054-E155-4A7A-9AE3-B42321F0D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wrap="square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06A"/>
                </a:solidFill>
                <a:latin typeface="+mn-lt"/>
                <a:ea typeface="+mn-ea"/>
                <a:cs typeface="+mn-cs"/>
              </a:rPr>
              <a:t>Разность средних (независимые выборки)</a:t>
            </a:r>
          </a:p>
        </p:txBody>
      </p:sp>
      <p:grpSp>
        <p:nvGrpSpPr>
          <p:cNvPr id="17" name="Группа 5">
            <a:extLst>
              <a:ext uri="{FF2B5EF4-FFF2-40B4-BE49-F238E27FC236}">
                <a16:creationId xmlns:a16="http://schemas.microsoft.com/office/drawing/2014/main" id="{235EDB02-7D7B-8145-944B-26FFEF34BD41}"/>
              </a:ext>
            </a:extLst>
          </p:cNvPr>
          <p:cNvGrpSpPr/>
          <p:nvPr/>
        </p:nvGrpSpPr>
        <p:grpSpPr>
          <a:xfrm>
            <a:off x="539552" y="692696"/>
            <a:ext cx="8018484" cy="1852969"/>
            <a:chOff x="539552" y="692696"/>
            <a:chExt cx="8018484" cy="1852969"/>
          </a:xfrm>
        </p:grpSpPr>
        <p:grpSp>
          <p:nvGrpSpPr>
            <p:cNvPr id="18" name="Группа 3">
              <a:extLst>
                <a:ext uri="{FF2B5EF4-FFF2-40B4-BE49-F238E27FC236}">
                  <a16:creationId xmlns:a16="http://schemas.microsoft.com/office/drawing/2014/main" id="{31732C2B-0E4C-1244-828C-976900F27CC6}"/>
                </a:ext>
              </a:extLst>
            </p:cNvPr>
            <p:cNvGrpSpPr/>
            <p:nvPr/>
          </p:nvGrpSpPr>
          <p:grpSpPr>
            <a:xfrm>
              <a:off x="1296000" y="1293637"/>
              <a:ext cx="7262036" cy="678391"/>
              <a:chOff x="1296000" y="1296000"/>
              <a:chExt cx="7262036" cy="67839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" name="Прямоугольник 4">
                    <a:extLst>
                      <a:ext uri="{FF2B5EF4-FFF2-40B4-BE49-F238E27FC236}">
                        <a16:creationId xmlns:a16="http://schemas.microsoft.com/office/drawing/2014/main" id="{C51CE360-E906-5F44-A10D-C06C3BBEBA77}"/>
                      </a:ext>
                    </a:extLst>
                  </p:cNvPr>
                  <p:cNvSpPr/>
                  <p:nvPr/>
                </p:nvSpPr>
                <p:spPr>
                  <a:xfrm>
                    <a:off x="1296000" y="1314562"/>
                    <a:ext cx="3490892" cy="641266"/>
                  </a:xfrm>
                  <a:prstGeom prst="rect">
                    <a:avLst/>
                  </a:prstGeom>
                </p:spPr>
                <p:txBody>
                  <a:bodyPr wrap="none" lIns="0" tIns="0" rIns="0" bIns="0">
                    <a:spAutoFit/>
                  </a:bodyPr>
                  <a:lstStyle/>
                  <a:p>
                    <a:pPr>
                      <a:spcAft>
                        <a:spcPts val="180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…, 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∼</m:t>
                          </m:r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𝑖𝑖𝑑</m:t>
                          </m:r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sSubSup>
                            <m:sSubSupPr>
                              <m:ctrlP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ru-RU" sz="2400" dirty="0">
                      <a:solidFill>
                        <a:srgbClr val="28506A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6" name="Прямоугольник 4">
                    <a:extLst>
                      <a:ext uri="{FF2B5EF4-FFF2-40B4-BE49-F238E27FC236}">
                        <a16:creationId xmlns:a16="http://schemas.microsoft.com/office/drawing/2014/main" id="{C51CE360-E906-5F44-A10D-C06C3BBEBA7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296000" y="1314562"/>
                    <a:ext cx="3490892" cy="641266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1460" t="-4000" r="-2555"/>
                    </a:stretch>
                  </a:blipFill>
                </p:spPr>
                <p:txBody>
                  <a:bodyPr/>
                  <a:lstStyle/>
                  <a:p>
                    <a:r>
                      <a:rPr lang="en-RU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7" name="Прямоугольник 8">
                    <a:extLst>
                      <a:ext uri="{FF2B5EF4-FFF2-40B4-BE49-F238E27FC236}">
                        <a16:creationId xmlns:a16="http://schemas.microsoft.com/office/drawing/2014/main" id="{45D473DE-4361-194D-9B72-0D80491908A6}"/>
                      </a:ext>
                    </a:extLst>
                  </p:cNvPr>
                  <p:cNvSpPr/>
                  <p:nvPr/>
                </p:nvSpPr>
                <p:spPr>
                  <a:xfrm>
                    <a:off x="5148000" y="1296000"/>
                    <a:ext cx="3410036" cy="678391"/>
                  </a:xfrm>
                  <a:prstGeom prst="rect">
                    <a:avLst/>
                  </a:prstGeom>
                </p:spPr>
                <p:txBody>
                  <a:bodyPr wrap="none" lIns="0" tIns="0" rIns="0" bIns="0">
                    <a:spAutoFit/>
                  </a:bodyPr>
                  <a:lstStyle/>
                  <a:p>
                    <a:pPr>
                      <a:spcAft>
                        <a:spcPts val="180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…, 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∼</m:t>
                          </m:r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𝑖𝑖𝑑</m:t>
                          </m:r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sSubSup>
                            <m:sSubSupPr>
                              <m:ctrlP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sub>
                            <m:sup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ru-RU" sz="2400" dirty="0">
                      <a:solidFill>
                        <a:srgbClr val="28506A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7" name="Прямоугольник 8">
                    <a:extLst>
                      <a:ext uri="{FF2B5EF4-FFF2-40B4-BE49-F238E27FC236}">
                        <a16:creationId xmlns:a16="http://schemas.microsoft.com/office/drawing/2014/main" id="{45D473DE-4361-194D-9B72-0D80491908A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148000" y="1296000"/>
                    <a:ext cx="3410036" cy="678391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1493" t="-3704" r="-2612"/>
                    </a:stretch>
                  </a:blipFill>
                </p:spPr>
                <p:txBody>
                  <a:bodyPr/>
                  <a:lstStyle/>
                  <a:p>
                    <a:r>
                      <a:rPr lang="en-RU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0" name="Объект 5">
              <a:extLst>
                <a:ext uri="{FF2B5EF4-FFF2-40B4-BE49-F238E27FC236}">
                  <a16:creationId xmlns:a16="http://schemas.microsoft.com/office/drawing/2014/main" id="{614F086A-FD1C-1F4E-B8EA-D503DAE933D6}"/>
                </a:ext>
              </a:extLst>
            </p:cNvPr>
            <p:cNvSpPr txBox="1">
              <a:spLocks/>
            </p:cNvSpPr>
            <p:nvPr/>
          </p:nvSpPr>
          <p:spPr>
            <a:xfrm>
              <a:off x="539552" y="692696"/>
              <a:ext cx="7167949" cy="457665"/>
            </a:xfrm>
            <a:prstGeom prst="rect">
              <a:avLst/>
            </a:prstGeom>
          </p:spPr>
          <p:txBody>
            <a:bodyPr vert="horz" lIns="0" tIns="0" rIns="0" bIns="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Bef>
                  <a:spcPts val="0"/>
                </a:spcBef>
                <a:spcAft>
                  <a:spcPts val="1800"/>
                </a:spcAft>
                <a:buNone/>
              </a:pPr>
              <a:r>
                <a:rPr lang="ru-RU" sz="2400" b="1" dirty="0">
                  <a:solidFill>
                    <a:srgbClr val="373737"/>
                  </a:solidFill>
                </a:rPr>
                <a:t>Выборки не зависят друг от друга</a:t>
              </a:r>
              <a:r>
                <a:rPr lang="en-US" sz="2400" b="1" dirty="0">
                  <a:solidFill>
                    <a:srgbClr val="373737"/>
                  </a:solidFill>
                </a:rPr>
                <a:t>:</a:t>
              </a:r>
              <a:endParaRPr lang="ru-RU" sz="2400" b="1" dirty="0">
                <a:solidFill>
                  <a:srgbClr val="373737"/>
                </a:solidFill>
              </a:endParaRPr>
            </a:p>
          </p:txBody>
        </p:sp>
        <p:sp>
          <p:nvSpPr>
            <p:cNvPr id="25" name="Объект 5">
              <a:extLst>
                <a:ext uri="{FF2B5EF4-FFF2-40B4-BE49-F238E27FC236}">
                  <a16:creationId xmlns:a16="http://schemas.microsoft.com/office/drawing/2014/main" id="{258A26FB-1D4E-0B4C-BC15-EC0F6A2CB845}"/>
                </a:ext>
              </a:extLst>
            </p:cNvPr>
            <p:cNvSpPr txBox="1">
              <a:spLocks/>
            </p:cNvSpPr>
            <p:nvPr/>
          </p:nvSpPr>
          <p:spPr>
            <a:xfrm>
              <a:off x="539552" y="2088000"/>
              <a:ext cx="7167949" cy="457665"/>
            </a:xfrm>
            <a:prstGeom prst="rect">
              <a:avLst/>
            </a:prstGeom>
          </p:spPr>
          <p:txBody>
            <a:bodyPr vert="horz" lIns="0" tIns="0" rIns="0" bIns="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Bef>
                  <a:spcPts val="0"/>
                </a:spcBef>
                <a:spcAft>
                  <a:spcPts val="1800"/>
                </a:spcAft>
                <a:buNone/>
              </a:pPr>
              <a:r>
                <a:rPr lang="ru-RU" sz="2400" b="1" dirty="0">
                  <a:solidFill>
                    <a:srgbClr val="373737"/>
                  </a:solidFill>
                </a:rPr>
                <a:t>Нас интересует случайная величина</a:t>
              </a:r>
              <a:r>
                <a:rPr lang="en-US" sz="2400" b="1" dirty="0">
                  <a:solidFill>
                    <a:srgbClr val="373737"/>
                  </a:solidFill>
                </a:rPr>
                <a:t>:</a:t>
              </a:r>
              <a:endParaRPr lang="ru-RU" sz="2400" b="1" dirty="0">
                <a:solidFill>
                  <a:srgbClr val="373737"/>
                </a:solidFill>
              </a:endParaRPr>
            </a:p>
          </p:txBody>
        </p:sp>
      </p:grpSp>
      <p:sp>
        <p:nvSpPr>
          <p:cNvPr id="38" name="Хорошие свойства:…">
            <a:extLst>
              <a:ext uri="{FF2B5EF4-FFF2-40B4-BE49-F238E27FC236}">
                <a16:creationId xmlns:a16="http://schemas.microsoft.com/office/drawing/2014/main" id="{176EB5CA-4F61-7A45-A997-62F7D0406898}"/>
              </a:ext>
            </a:extLst>
          </p:cNvPr>
          <p:cNvSpPr txBox="1"/>
          <p:nvPr/>
        </p:nvSpPr>
        <p:spPr>
          <a:xfrm>
            <a:off x="839336" y="4168933"/>
            <a:ext cx="1563552" cy="73866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c="http://schemas.openxmlformats.org/markup-compatibility/2006" xmlns:a14="http://schemas.microsoft.com/office/drawing/2010/main" xmlns:ma14="http://schemas.microsoft.com/office/mac/drawingml/2011/main" xmlns:m="http://schemas.openxmlformats.org/officeDocument/2006/math" xmlns="" val="1"/>
            </a:ext>
          </a:extLst>
        </p:spPr>
        <p:txBody>
          <a:bodyPr wrap="square" lIns="0" tIns="0" rIns="0" bIns="0" anchor="ctr">
            <a:spAutoFit/>
          </a:bodyPr>
          <a:lstStyle/>
          <a:p>
            <a:pPr algn="ctr" defTabSz="457200">
              <a:spcBef>
                <a:spcPts val="1200"/>
              </a:spcBef>
              <a:defRPr sz="2200">
                <a:solidFill>
                  <a:srgbClr val="0059A9"/>
                </a:solidFill>
                <a:uFill>
                  <a:solidFill>
                    <a:srgbClr val="0059A9"/>
                  </a:solidFill>
                </a:uFill>
                <a:latin typeface="MyriadPro-Bold"/>
                <a:ea typeface="MyriadPro-Bold"/>
                <a:cs typeface="MyriadPro-Bold"/>
                <a:sym typeface="MyriadPro-Bold"/>
              </a:defRPr>
            </a:pPr>
            <a:r>
              <a:rPr lang="ru-RU" sz="2400" dirty="0">
                <a:solidFill>
                  <a:srgbClr val="373737"/>
                </a:solidFill>
                <a:ea typeface="Cambria Math" panose="02040503050406030204" pitchFamily="18" charset="0"/>
              </a:rPr>
              <a:t>дисперсии известны</a:t>
            </a:r>
            <a:endParaRPr lang="ru-RU" sz="2400" dirty="0">
              <a:solidFill>
                <a:srgbClr val="373737"/>
              </a:solidFill>
            </a:endParaRPr>
          </a:p>
        </p:txBody>
      </p:sp>
      <p:sp>
        <p:nvSpPr>
          <p:cNvPr id="39" name="Хорошие свойства:…">
            <a:extLst>
              <a:ext uri="{FF2B5EF4-FFF2-40B4-BE49-F238E27FC236}">
                <a16:creationId xmlns:a16="http://schemas.microsoft.com/office/drawing/2014/main" id="{690A18AF-AA47-674B-B4B0-146C0314973A}"/>
              </a:ext>
            </a:extLst>
          </p:cNvPr>
          <p:cNvSpPr txBox="1"/>
          <p:nvPr/>
        </p:nvSpPr>
        <p:spPr>
          <a:xfrm>
            <a:off x="3415536" y="5199791"/>
            <a:ext cx="2545985" cy="110799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c="http://schemas.openxmlformats.org/markup-compatibility/2006" xmlns:a14="http://schemas.microsoft.com/office/drawing/2010/main" xmlns:ma14="http://schemas.microsoft.com/office/mac/drawingml/2011/main" xmlns:m="http://schemas.openxmlformats.org/officeDocument/2006/math" xmlns="" val="1"/>
            </a:ext>
          </a:extLst>
        </p:spPr>
        <p:txBody>
          <a:bodyPr wrap="square" lIns="0" tIns="0" rIns="0" bIns="0" anchor="ctr">
            <a:spAutoFit/>
          </a:bodyPr>
          <a:lstStyle/>
          <a:p>
            <a:pPr algn="ctr" defTabSz="457200">
              <a:spcBef>
                <a:spcPts val="1200"/>
              </a:spcBef>
              <a:defRPr sz="2200">
                <a:solidFill>
                  <a:srgbClr val="0059A9"/>
                </a:solidFill>
                <a:uFill>
                  <a:solidFill>
                    <a:srgbClr val="0059A9"/>
                  </a:solidFill>
                </a:uFill>
                <a:latin typeface="MyriadPro-Bold"/>
                <a:ea typeface="MyriadPro-Bold"/>
                <a:cs typeface="MyriadPro-Bold"/>
                <a:sym typeface="MyriadPro-Bold"/>
              </a:defRPr>
            </a:pPr>
            <a:r>
              <a:rPr lang="ru-RU" sz="2400" dirty="0">
                <a:solidFill>
                  <a:srgbClr val="373737"/>
                </a:solidFill>
                <a:ea typeface="Cambria Math" panose="02040503050406030204" pitchFamily="18" charset="0"/>
              </a:rPr>
              <a:t>дисперсии неизвестны</a:t>
            </a:r>
            <a:r>
              <a:rPr lang="en-US" sz="2400" dirty="0">
                <a:solidFill>
                  <a:srgbClr val="373737"/>
                </a:solidFill>
                <a:ea typeface="Cambria Math" panose="02040503050406030204" pitchFamily="18" charset="0"/>
              </a:rPr>
              <a:t>,</a:t>
            </a:r>
            <a:r>
              <a:rPr lang="ru-RU" sz="2400" dirty="0">
                <a:solidFill>
                  <a:srgbClr val="373737"/>
                </a:solidFill>
                <a:ea typeface="Cambria Math" panose="02040503050406030204" pitchFamily="18" charset="0"/>
              </a:rPr>
              <a:t> </a:t>
            </a:r>
            <a:br>
              <a:rPr lang="ru-RU" sz="2400" dirty="0">
                <a:solidFill>
                  <a:srgbClr val="373737"/>
                </a:solidFill>
                <a:ea typeface="Cambria Math" panose="02040503050406030204" pitchFamily="18" charset="0"/>
              </a:rPr>
            </a:br>
            <a:r>
              <a:rPr lang="ru-RU" sz="2400" dirty="0">
                <a:solidFill>
                  <a:srgbClr val="373737"/>
                </a:solidFill>
                <a:ea typeface="Cambria Math" panose="02040503050406030204" pitchFamily="18" charset="0"/>
              </a:rPr>
              <a:t>но равны</a:t>
            </a:r>
            <a:endParaRPr lang="ru-RU" sz="2400" dirty="0">
              <a:solidFill>
                <a:srgbClr val="373737"/>
              </a:solidFill>
            </a:endParaRPr>
          </a:p>
        </p:txBody>
      </p:sp>
      <p:sp>
        <p:nvSpPr>
          <p:cNvPr id="40" name="Хорошие свойства:…">
            <a:extLst>
              <a:ext uri="{FF2B5EF4-FFF2-40B4-BE49-F238E27FC236}">
                <a16:creationId xmlns:a16="http://schemas.microsoft.com/office/drawing/2014/main" id="{4A67891C-DC88-9E41-A93A-B97F0BCB0C55}"/>
              </a:ext>
            </a:extLst>
          </p:cNvPr>
          <p:cNvSpPr txBox="1"/>
          <p:nvPr/>
        </p:nvSpPr>
        <p:spPr>
          <a:xfrm>
            <a:off x="6317073" y="4149727"/>
            <a:ext cx="2880317" cy="110799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c="http://schemas.openxmlformats.org/markup-compatibility/2006" xmlns:a14="http://schemas.microsoft.com/office/drawing/2010/main" xmlns:ma14="http://schemas.microsoft.com/office/mac/drawingml/2011/main" xmlns:m="http://schemas.openxmlformats.org/officeDocument/2006/math" xmlns="" val="1"/>
            </a:ext>
          </a:extLst>
        </p:spPr>
        <p:txBody>
          <a:bodyPr wrap="square" lIns="0" tIns="0" rIns="0" bIns="0" anchor="ctr">
            <a:spAutoFit/>
          </a:bodyPr>
          <a:lstStyle/>
          <a:p>
            <a:pPr algn="ctr" defTabSz="457200">
              <a:spcBef>
                <a:spcPts val="1200"/>
              </a:spcBef>
              <a:defRPr sz="2200">
                <a:solidFill>
                  <a:srgbClr val="0059A9"/>
                </a:solidFill>
                <a:uFill>
                  <a:solidFill>
                    <a:srgbClr val="0059A9"/>
                  </a:solidFill>
                </a:uFill>
                <a:latin typeface="MyriadPro-Bold"/>
                <a:ea typeface="MyriadPro-Bold"/>
                <a:cs typeface="MyriadPro-Bold"/>
                <a:sym typeface="MyriadPro-Bold"/>
              </a:defRPr>
            </a:pPr>
            <a:r>
              <a:rPr lang="ru-RU" sz="2400" dirty="0">
                <a:solidFill>
                  <a:srgbClr val="373737"/>
                </a:solidFill>
                <a:ea typeface="Cambria Math" panose="02040503050406030204" pitchFamily="18" charset="0"/>
              </a:rPr>
              <a:t>дисперсии неизвестны</a:t>
            </a:r>
            <a:r>
              <a:rPr lang="en-US" sz="2400" dirty="0">
                <a:solidFill>
                  <a:srgbClr val="373737"/>
                </a:solidFill>
                <a:ea typeface="Cambria Math" panose="02040503050406030204" pitchFamily="18" charset="0"/>
              </a:rPr>
              <a:t>,</a:t>
            </a:r>
            <a:r>
              <a:rPr lang="ru-RU" sz="2400" dirty="0">
                <a:solidFill>
                  <a:srgbClr val="373737"/>
                </a:solidFill>
                <a:ea typeface="Cambria Math" panose="02040503050406030204" pitchFamily="18" charset="0"/>
              </a:rPr>
              <a:t> различаются</a:t>
            </a:r>
            <a:endParaRPr lang="ru-RU" sz="2400" dirty="0">
              <a:solidFill>
                <a:srgbClr val="373737"/>
              </a:solidFill>
            </a:endParaRPr>
          </a:p>
        </p:txBody>
      </p:sp>
      <p:grpSp>
        <p:nvGrpSpPr>
          <p:cNvPr id="41" name="Группа 6">
            <a:extLst>
              <a:ext uri="{FF2B5EF4-FFF2-40B4-BE49-F238E27FC236}">
                <a16:creationId xmlns:a16="http://schemas.microsoft.com/office/drawing/2014/main" id="{F0B616B8-C425-4145-8E12-9089D604A13E}"/>
              </a:ext>
            </a:extLst>
          </p:cNvPr>
          <p:cNvGrpSpPr/>
          <p:nvPr/>
        </p:nvGrpSpPr>
        <p:grpSpPr>
          <a:xfrm>
            <a:off x="2472004" y="2717540"/>
            <a:ext cx="4332243" cy="2416858"/>
            <a:chOff x="2472004" y="2717540"/>
            <a:chExt cx="4332243" cy="241685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Прямоугольник 2">
                  <a:extLst>
                    <a:ext uri="{FF2B5EF4-FFF2-40B4-BE49-F238E27FC236}">
                      <a16:creationId xmlns:a16="http://schemas.microsoft.com/office/drawing/2014/main" id="{8B421223-616E-5243-B16C-ABA6E5BC68D4}"/>
                    </a:ext>
                  </a:extLst>
                </p:cNvPr>
                <p:cNvSpPr/>
                <p:nvPr/>
              </p:nvSpPr>
              <p:spPr>
                <a:xfrm>
                  <a:off x="3292891" y="2717540"/>
                  <a:ext cx="2791277" cy="159479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2400" i="1" smtClean="0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acc>
                              <m:accPr>
                                <m:chr m:val="̅"/>
                                <m:ctrlPr>
                                  <a:rPr lang="en-US" sz="2400" i="1">
                                    <a:solidFill>
                                      <a:srgbClr val="28506A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rgbClr val="28506A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sz="2400" i="1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</a:rPr>
                              <m:t> −</m:t>
                            </m:r>
                            <m:acc>
                              <m:accPr>
                                <m:chr m:val="̅"/>
                                <m:ctrlPr>
                                  <a:rPr lang="en-US" sz="2400" b="0" i="1" smtClean="0">
                                    <a:solidFill>
                                      <a:srgbClr val="28506A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rgbClr val="28506A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  <m:r>
                              <a:rPr lang="en-US" sz="2400" b="0" i="1" smtClean="0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</a:rPr>
                              <m:t> −(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solidFill>
                                      <a:srgbClr val="28506A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rgbClr val="28506A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rgbClr val="28506A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en-US" sz="2400" b="0" i="1" smtClean="0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solidFill>
                                      <a:srgbClr val="28506A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solidFill>
                                      <a:srgbClr val="28506A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rgbClr val="28506A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en-US" sz="2400" b="0" i="1" smtClean="0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2400" i="1">
                                    <a:solidFill>
                                      <a:srgbClr val="28506A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f>
                                  <m:fPr>
                                    <m:ctrlPr>
                                      <a:rPr lang="en-US" sz="2400" i="1">
                                        <a:solidFill>
                                          <a:srgbClr val="2850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Sup>
                                      <m:sSubSupPr>
                                        <m:ctrlPr>
                                          <a:rPr lang="en-US" sz="2400" b="0" i="1" smtClean="0">
                                            <a:solidFill>
                                              <a:srgbClr val="28506A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2400" b="0" i="1" smtClean="0">
                                            <a:solidFill>
                                              <a:srgbClr val="28506A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solidFill>
                                              <a:srgbClr val="28506A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  <m:sup>
                                        <m:r>
                                          <a:rPr lang="en-US" sz="2400" i="1">
                                            <a:solidFill>
                                              <a:srgbClr val="28506A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sz="2400" b="0" i="1" smtClean="0">
                                            <a:solidFill>
                                              <a:srgbClr val="28506A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rgbClr val="28506A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solidFill>
                                              <a:srgbClr val="28506A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sz="2400" b="0" i="1" smtClean="0">
                                    <a:solidFill>
                                      <a:srgbClr val="28506A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f>
                                  <m:fPr>
                                    <m:ctrlPr>
                                      <a:rPr lang="en-US" sz="2400" i="1">
                                        <a:solidFill>
                                          <a:srgbClr val="2850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Sup>
                                      <m:sSubSupPr>
                                        <m:ctrlPr>
                                          <a:rPr lang="en-US" sz="2400" i="1">
                                            <a:solidFill>
                                              <a:srgbClr val="28506A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rgbClr val="28506A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solidFill>
                                              <a:srgbClr val="28506A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  <m:sup>
                                        <m:r>
                                          <a:rPr lang="en-US" sz="2400" i="1">
                                            <a:solidFill>
                                              <a:srgbClr val="28506A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sz="2400" i="1">
                                            <a:solidFill>
                                              <a:srgbClr val="28506A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rgbClr val="28506A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solidFill>
                                              <a:srgbClr val="28506A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rad>
                          </m:den>
                        </m:f>
                      </m:oMath>
                    </m:oMathPara>
                  </a14:m>
                  <a:endParaRPr lang="ru-RU" sz="2400" dirty="0">
                    <a:solidFill>
                      <a:srgbClr val="28506A"/>
                    </a:solidFill>
                  </a:endParaRPr>
                </a:p>
              </p:txBody>
            </p:sp>
          </mc:Choice>
          <mc:Fallback xmlns="">
            <p:sp>
              <p:nvSpPr>
                <p:cNvPr id="42" name="Прямоугольник 2">
                  <a:extLst>
                    <a:ext uri="{FF2B5EF4-FFF2-40B4-BE49-F238E27FC236}">
                      <a16:creationId xmlns:a16="http://schemas.microsoft.com/office/drawing/2014/main" id="{8B421223-616E-5243-B16C-ABA6E5BC68D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92891" y="2717540"/>
                  <a:ext cx="2791277" cy="1594796"/>
                </a:xfrm>
                <a:prstGeom prst="rect">
                  <a:avLst/>
                </a:prstGeom>
                <a:blipFill>
                  <a:blip r:embed="rId5"/>
                  <a:stretch>
                    <a:fillRect t="-1600"/>
                  </a:stretch>
                </a:blipFill>
              </p:spPr>
              <p:txBody>
                <a:bodyPr/>
                <a:lstStyle/>
                <a:p>
                  <a:r>
                    <a:rPr lang="en-RU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3" name="Прямая со стрелкой 13">
              <a:extLst>
                <a:ext uri="{FF2B5EF4-FFF2-40B4-BE49-F238E27FC236}">
                  <a16:creationId xmlns:a16="http://schemas.microsoft.com/office/drawing/2014/main" id="{A3C160D3-AD9F-1A49-8996-0B41B32F4A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72004" y="3761189"/>
              <a:ext cx="976668" cy="777076"/>
            </a:xfrm>
            <a:prstGeom prst="straightConnector1">
              <a:avLst/>
            </a:prstGeom>
            <a:ln w="34925">
              <a:solidFill>
                <a:srgbClr val="28506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Прямая со стрелкой 17">
              <a:extLst>
                <a:ext uri="{FF2B5EF4-FFF2-40B4-BE49-F238E27FC236}">
                  <a16:creationId xmlns:a16="http://schemas.microsoft.com/office/drawing/2014/main" id="{3EA06888-919F-924D-B423-476229B4E149}"/>
                </a:ext>
              </a:extLst>
            </p:cNvPr>
            <p:cNvCxnSpPr>
              <a:cxnSpLocks/>
            </p:cNvCxnSpPr>
            <p:nvPr/>
          </p:nvCxnSpPr>
          <p:spPr>
            <a:xfrm>
              <a:off x="4716016" y="4293096"/>
              <a:ext cx="0" cy="841302"/>
            </a:xfrm>
            <a:prstGeom prst="straightConnector1">
              <a:avLst/>
            </a:prstGeom>
            <a:ln w="34925">
              <a:solidFill>
                <a:srgbClr val="28506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Прямая со стрелкой 19">
              <a:extLst>
                <a:ext uri="{FF2B5EF4-FFF2-40B4-BE49-F238E27FC236}">
                  <a16:creationId xmlns:a16="http://schemas.microsoft.com/office/drawing/2014/main" id="{245CFB14-1743-454F-A4E8-25F836E0F3BF}"/>
                </a:ext>
              </a:extLst>
            </p:cNvPr>
            <p:cNvCxnSpPr>
              <a:cxnSpLocks/>
            </p:cNvCxnSpPr>
            <p:nvPr/>
          </p:nvCxnSpPr>
          <p:spPr>
            <a:xfrm>
              <a:off x="5827579" y="3761189"/>
              <a:ext cx="976668" cy="777076"/>
            </a:xfrm>
            <a:prstGeom prst="straightConnector1">
              <a:avLst/>
            </a:prstGeom>
            <a:ln w="34925">
              <a:solidFill>
                <a:srgbClr val="28506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01957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6" name="applause.wav"/>
          </p:stSnd>
        </p:sndAc>
      </p:transition>
    </mc:Fallback>
  </mc:AlternateContent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Заголовок 1">
            <a:extLst>
              <a:ext uri="{FF2B5EF4-FFF2-40B4-BE49-F238E27FC236}">
                <a16:creationId xmlns:a16="http://schemas.microsoft.com/office/drawing/2014/main" id="{363590DA-A632-434D-85C5-DC7F143394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wrap="square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06A"/>
                </a:solidFill>
                <a:latin typeface="+mn-lt"/>
                <a:ea typeface="+mn-ea"/>
                <a:cs typeface="+mn-cs"/>
              </a:rPr>
              <a:t>Разность средних (независимые выборки)</a:t>
            </a:r>
          </a:p>
        </p:txBody>
      </p:sp>
      <p:grpSp>
        <p:nvGrpSpPr>
          <p:cNvPr id="21" name="Группа 5">
            <a:extLst>
              <a:ext uri="{FF2B5EF4-FFF2-40B4-BE49-F238E27FC236}">
                <a16:creationId xmlns:a16="http://schemas.microsoft.com/office/drawing/2014/main" id="{7F287AC1-EE62-394D-ABE9-62019678B445}"/>
              </a:ext>
            </a:extLst>
          </p:cNvPr>
          <p:cNvGrpSpPr/>
          <p:nvPr/>
        </p:nvGrpSpPr>
        <p:grpSpPr>
          <a:xfrm>
            <a:off x="539552" y="692696"/>
            <a:ext cx="8018484" cy="1852969"/>
            <a:chOff x="539552" y="692696"/>
            <a:chExt cx="8018484" cy="1852969"/>
          </a:xfrm>
        </p:grpSpPr>
        <p:grpSp>
          <p:nvGrpSpPr>
            <p:cNvPr id="22" name="Группа 3">
              <a:extLst>
                <a:ext uri="{FF2B5EF4-FFF2-40B4-BE49-F238E27FC236}">
                  <a16:creationId xmlns:a16="http://schemas.microsoft.com/office/drawing/2014/main" id="{4DA19058-3A40-BD40-8278-0BC9353324CD}"/>
                </a:ext>
              </a:extLst>
            </p:cNvPr>
            <p:cNvGrpSpPr/>
            <p:nvPr/>
          </p:nvGrpSpPr>
          <p:grpSpPr>
            <a:xfrm>
              <a:off x="1296000" y="1293637"/>
              <a:ext cx="7262036" cy="678391"/>
              <a:chOff x="1296000" y="1296000"/>
              <a:chExt cx="7262036" cy="67839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Прямоугольник 4">
                    <a:extLst>
                      <a:ext uri="{FF2B5EF4-FFF2-40B4-BE49-F238E27FC236}">
                        <a16:creationId xmlns:a16="http://schemas.microsoft.com/office/drawing/2014/main" id="{DCE91887-ED5A-A849-B155-ED0F1B0C1E67}"/>
                      </a:ext>
                    </a:extLst>
                  </p:cNvPr>
                  <p:cNvSpPr/>
                  <p:nvPr/>
                </p:nvSpPr>
                <p:spPr>
                  <a:xfrm>
                    <a:off x="1296000" y="1314562"/>
                    <a:ext cx="3490892" cy="641266"/>
                  </a:xfrm>
                  <a:prstGeom prst="rect">
                    <a:avLst/>
                  </a:prstGeom>
                </p:spPr>
                <p:txBody>
                  <a:bodyPr wrap="none" lIns="0" tIns="0" rIns="0" bIns="0">
                    <a:spAutoFit/>
                  </a:bodyPr>
                  <a:lstStyle/>
                  <a:p>
                    <a:pPr>
                      <a:spcAft>
                        <a:spcPts val="180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…, 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∼</m:t>
                          </m:r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𝑖𝑖𝑑</m:t>
                          </m:r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sSubSup>
                            <m:sSubSupPr>
                              <m:ctrlP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ru-RU" sz="2400" dirty="0">
                      <a:solidFill>
                        <a:srgbClr val="28506A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8" name="Прямоугольник 4">
                    <a:extLst>
                      <a:ext uri="{FF2B5EF4-FFF2-40B4-BE49-F238E27FC236}">
                        <a16:creationId xmlns:a16="http://schemas.microsoft.com/office/drawing/2014/main" id="{DCE91887-ED5A-A849-B155-ED0F1B0C1E6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296000" y="1314562"/>
                    <a:ext cx="3490892" cy="641266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1460" t="-4000" r="-2555"/>
                    </a:stretch>
                  </a:blipFill>
                </p:spPr>
                <p:txBody>
                  <a:bodyPr/>
                  <a:lstStyle/>
                  <a:p>
                    <a:r>
                      <a:rPr lang="en-RU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Прямоугольник 8">
                    <a:extLst>
                      <a:ext uri="{FF2B5EF4-FFF2-40B4-BE49-F238E27FC236}">
                        <a16:creationId xmlns:a16="http://schemas.microsoft.com/office/drawing/2014/main" id="{44E515F8-7825-0440-82DD-B5E1C2C6EE7A}"/>
                      </a:ext>
                    </a:extLst>
                  </p:cNvPr>
                  <p:cNvSpPr/>
                  <p:nvPr/>
                </p:nvSpPr>
                <p:spPr>
                  <a:xfrm>
                    <a:off x="5148000" y="1296000"/>
                    <a:ext cx="3410036" cy="678391"/>
                  </a:xfrm>
                  <a:prstGeom prst="rect">
                    <a:avLst/>
                  </a:prstGeom>
                </p:spPr>
                <p:txBody>
                  <a:bodyPr wrap="none" lIns="0" tIns="0" rIns="0" bIns="0">
                    <a:spAutoFit/>
                  </a:bodyPr>
                  <a:lstStyle/>
                  <a:p>
                    <a:pPr>
                      <a:spcAft>
                        <a:spcPts val="180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…, 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∼</m:t>
                          </m:r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𝑖𝑖𝑑</m:t>
                          </m:r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sSubSup>
                            <m:sSubSupPr>
                              <m:ctrlP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sub>
                            <m:sup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ru-RU" sz="2400" dirty="0">
                      <a:solidFill>
                        <a:srgbClr val="28506A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9" name="Прямоугольник 8">
                    <a:extLst>
                      <a:ext uri="{FF2B5EF4-FFF2-40B4-BE49-F238E27FC236}">
                        <a16:creationId xmlns:a16="http://schemas.microsoft.com/office/drawing/2014/main" id="{44E515F8-7825-0440-82DD-B5E1C2C6EE7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148000" y="1296000"/>
                    <a:ext cx="3410036" cy="678391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1493" t="-3704" r="-2612"/>
                    </a:stretch>
                  </a:blipFill>
                </p:spPr>
                <p:txBody>
                  <a:bodyPr/>
                  <a:lstStyle/>
                  <a:p>
                    <a:r>
                      <a:rPr lang="en-RU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6" name="Объект 5">
              <a:extLst>
                <a:ext uri="{FF2B5EF4-FFF2-40B4-BE49-F238E27FC236}">
                  <a16:creationId xmlns:a16="http://schemas.microsoft.com/office/drawing/2014/main" id="{A1A155F8-5D95-804C-A73C-4759D73D590F}"/>
                </a:ext>
              </a:extLst>
            </p:cNvPr>
            <p:cNvSpPr txBox="1">
              <a:spLocks/>
            </p:cNvSpPr>
            <p:nvPr/>
          </p:nvSpPr>
          <p:spPr>
            <a:xfrm>
              <a:off x="539552" y="692696"/>
              <a:ext cx="7167949" cy="457665"/>
            </a:xfrm>
            <a:prstGeom prst="rect">
              <a:avLst/>
            </a:prstGeom>
          </p:spPr>
          <p:txBody>
            <a:bodyPr vert="horz" lIns="0" tIns="0" rIns="0" bIns="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Bef>
                  <a:spcPts val="0"/>
                </a:spcBef>
                <a:spcAft>
                  <a:spcPts val="1800"/>
                </a:spcAft>
                <a:buNone/>
              </a:pPr>
              <a:r>
                <a:rPr lang="ru-RU" sz="2400" b="1" dirty="0">
                  <a:solidFill>
                    <a:srgbClr val="373737"/>
                  </a:solidFill>
                </a:rPr>
                <a:t>Выборки не зависят друг от друга</a:t>
              </a:r>
              <a:r>
                <a:rPr lang="en-US" sz="2400" b="1" dirty="0">
                  <a:solidFill>
                    <a:srgbClr val="373737"/>
                  </a:solidFill>
                </a:rPr>
                <a:t>:</a:t>
              </a:r>
              <a:endParaRPr lang="ru-RU" sz="2400" b="1" dirty="0">
                <a:solidFill>
                  <a:srgbClr val="373737"/>
                </a:solidFill>
              </a:endParaRPr>
            </a:p>
          </p:txBody>
        </p:sp>
        <p:sp>
          <p:nvSpPr>
            <p:cNvPr id="27" name="Объект 5">
              <a:extLst>
                <a:ext uri="{FF2B5EF4-FFF2-40B4-BE49-F238E27FC236}">
                  <a16:creationId xmlns:a16="http://schemas.microsoft.com/office/drawing/2014/main" id="{2DF0EBDA-7A5C-CA43-BE4D-2B4E40BC55AD}"/>
                </a:ext>
              </a:extLst>
            </p:cNvPr>
            <p:cNvSpPr txBox="1">
              <a:spLocks/>
            </p:cNvSpPr>
            <p:nvPr/>
          </p:nvSpPr>
          <p:spPr>
            <a:xfrm>
              <a:off x="539552" y="2088000"/>
              <a:ext cx="7167949" cy="457665"/>
            </a:xfrm>
            <a:prstGeom prst="rect">
              <a:avLst/>
            </a:prstGeom>
          </p:spPr>
          <p:txBody>
            <a:bodyPr vert="horz" lIns="0" tIns="0" rIns="0" bIns="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Bef>
                  <a:spcPts val="0"/>
                </a:spcBef>
                <a:spcAft>
                  <a:spcPts val="1800"/>
                </a:spcAft>
                <a:buNone/>
              </a:pPr>
              <a:r>
                <a:rPr lang="ru-RU" sz="2400" b="1" dirty="0">
                  <a:solidFill>
                    <a:srgbClr val="373737"/>
                  </a:solidFill>
                </a:rPr>
                <a:t>Нас интересует случайная величина</a:t>
              </a:r>
              <a:r>
                <a:rPr lang="en-US" sz="2400" b="1" dirty="0">
                  <a:solidFill>
                    <a:srgbClr val="373737"/>
                  </a:solidFill>
                </a:rPr>
                <a:t>:</a:t>
              </a:r>
              <a:endParaRPr lang="ru-RU" sz="2400" b="1" dirty="0">
                <a:solidFill>
                  <a:srgbClr val="373737"/>
                </a:solidFill>
              </a:endParaRPr>
            </a:p>
          </p:txBody>
        </p:sp>
      </p:grpSp>
      <p:sp>
        <p:nvSpPr>
          <p:cNvPr id="30" name="Хорошие свойства:…">
            <a:extLst>
              <a:ext uri="{FF2B5EF4-FFF2-40B4-BE49-F238E27FC236}">
                <a16:creationId xmlns:a16="http://schemas.microsoft.com/office/drawing/2014/main" id="{E6195D81-115D-6B42-9375-3C70356568E6}"/>
              </a:ext>
            </a:extLst>
          </p:cNvPr>
          <p:cNvSpPr txBox="1"/>
          <p:nvPr/>
        </p:nvSpPr>
        <p:spPr>
          <a:xfrm>
            <a:off x="839336" y="4168933"/>
            <a:ext cx="1563552" cy="73866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c="http://schemas.openxmlformats.org/markup-compatibility/2006" xmlns:a14="http://schemas.microsoft.com/office/drawing/2010/main" xmlns:ma14="http://schemas.microsoft.com/office/mac/drawingml/2011/main" xmlns:m="http://schemas.openxmlformats.org/officeDocument/2006/math" xmlns="" val="1"/>
            </a:ext>
          </a:extLst>
        </p:spPr>
        <p:txBody>
          <a:bodyPr wrap="square" lIns="0" tIns="0" rIns="0" bIns="0" anchor="ctr">
            <a:spAutoFit/>
          </a:bodyPr>
          <a:lstStyle/>
          <a:p>
            <a:pPr algn="ctr" defTabSz="457200">
              <a:spcBef>
                <a:spcPts val="1200"/>
              </a:spcBef>
              <a:defRPr sz="2200">
                <a:solidFill>
                  <a:srgbClr val="0059A9"/>
                </a:solidFill>
                <a:uFill>
                  <a:solidFill>
                    <a:srgbClr val="0059A9"/>
                  </a:solidFill>
                </a:uFill>
                <a:latin typeface="MyriadPro-Bold"/>
                <a:ea typeface="MyriadPro-Bold"/>
                <a:cs typeface="MyriadPro-Bold"/>
                <a:sym typeface="MyriadPro-Bold"/>
              </a:defRPr>
            </a:pPr>
            <a:r>
              <a:rPr lang="ru-RU" sz="2400" dirty="0">
                <a:solidFill>
                  <a:srgbClr val="373737"/>
                </a:solidFill>
                <a:ea typeface="Cambria Math" panose="02040503050406030204" pitchFamily="18" charset="0"/>
              </a:rPr>
              <a:t>дисперсии известны</a:t>
            </a:r>
            <a:endParaRPr lang="ru-RU" sz="2400" dirty="0">
              <a:solidFill>
                <a:srgbClr val="373737"/>
              </a:solidFill>
            </a:endParaRPr>
          </a:p>
        </p:txBody>
      </p:sp>
      <p:sp>
        <p:nvSpPr>
          <p:cNvPr id="31" name="Хорошие свойства:…">
            <a:extLst>
              <a:ext uri="{FF2B5EF4-FFF2-40B4-BE49-F238E27FC236}">
                <a16:creationId xmlns:a16="http://schemas.microsoft.com/office/drawing/2014/main" id="{6AA9405F-45C4-1F4A-AA53-52843486A6DE}"/>
              </a:ext>
            </a:extLst>
          </p:cNvPr>
          <p:cNvSpPr txBox="1"/>
          <p:nvPr/>
        </p:nvSpPr>
        <p:spPr>
          <a:xfrm>
            <a:off x="3415536" y="5199791"/>
            <a:ext cx="2545985" cy="110799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c="http://schemas.openxmlformats.org/markup-compatibility/2006" xmlns:a14="http://schemas.microsoft.com/office/drawing/2010/main" xmlns:ma14="http://schemas.microsoft.com/office/mac/drawingml/2011/main" xmlns:m="http://schemas.openxmlformats.org/officeDocument/2006/math" xmlns="" val="1"/>
            </a:ext>
          </a:extLst>
        </p:spPr>
        <p:txBody>
          <a:bodyPr wrap="square" lIns="0" tIns="0" rIns="0" bIns="0" anchor="ctr">
            <a:spAutoFit/>
          </a:bodyPr>
          <a:lstStyle/>
          <a:p>
            <a:pPr algn="ctr" defTabSz="457200">
              <a:spcBef>
                <a:spcPts val="1200"/>
              </a:spcBef>
              <a:defRPr sz="2200">
                <a:solidFill>
                  <a:srgbClr val="0059A9"/>
                </a:solidFill>
                <a:uFill>
                  <a:solidFill>
                    <a:srgbClr val="0059A9"/>
                  </a:solidFill>
                </a:uFill>
                <a:latin typeface="MyriadPro-Bold"/>
                <a:ea typeface="MyriadPro-Bold"/>
                <a:cs typeface="MyriadPro-Bold"/>
                <a:sym typeface="MyriadPro-Bold"/>
              </a:defRPr>
            </a:pPr>
            <a:r>
              <a:rPr lang="ru-RU" sz="2400" dirty="0">
                <a:solidFill>
                  <a:srgbClr val="373737"/>
                </a:solidFill>
                <a:ea typeface="Cambria Math" panose="02040503050406030204" pitchFamily="18" charset="0"/>
              </a:rPr>
              <a:t>дисперсии неизвестны</a:t>
            </a:r>
            <a:r>
              <a:rPr lang="en-US" sz="2400" dirty="0">
                <a:solidFill>
                  <a:srgbClr val="373737"/>
                </a:solidFill>
                <a:ea typeface="Cambria Math" panose="02040503050406030204" pitchFamily="18" charset="0"/>
              </a:rPr>
              <a:t>,</a:t>
            </a:r>
            <a:r>
              <a:rPr lang="ru-RU" sz="2400" dirty="0">
                <a:solidFill>
                  <a:srgbClr val="373737"/>
                </a:solidFill>
                <a:ea typeface="Cambria Math" panose="02040503050406030204" pitchFamily="18" charset="0"/>
              </a:rPr>
              <a:t> </a:t>
            </a:r>
            <a:br>
              <a:rPr lang="ru-RU" sz="2400" dirty="0">
                <a:solidFill>
                  <a:srgbClr val="373737"/>
                </a:solidFill>
                <a:ea typeface="Cambria Math" panose="02040503050406030204" pitchFamily="18" charset="0"/>
              </a:rPr>
            </a:br>
            <a:r>
              <a:rPr lang="ru-RU" sz="2400" dirty="0">
                <a:solidFill>
                  <a:srgbClr val="373737"/>
                </a:solidFill>
                <a:ea typeface="Cambria Math" panose="02040503050406030204" pitchFamily="18" charset="0"/>
              </a:rPr>
              <a:t>но равны</a:t>
            </a:r>
            <a:endParaRPr lang="ru-RU" sz="2400" dirty="0">
              <a:solidFill>
                <a:srgbClr val="373737"/>
              </a:solidFill>
            </a:endParaRPr>
          </a:p>
        </p:txBody>
      </p:sp>
      <p:sp>
        <p:nvSpPr>
          <p:cNvPr id="32" name="Хорошие свойства:…">
            <a:extLst>
              <a:ext uri="{FF2B5EF4-FFF2-40B4-BE49-F238E27FC236}">
                <a16:creationId xmlns:a16="http://schemas.microsoft.com/office/drawing/2014/main" id="{BFB0A163-17BB-EF41-8DDB-562A9CD12519}"/>
              </a:ext>
            </a:extLst>
          </p:cNvPr>
          <p:cNvSpPr txBox="1"/>
          <p:nvPr/>
        </p:nvSpPr>
        <p:spPr>
          <a:xfrm>
            <a:off x="6317073" y="4149727"/>
            <a:ext cx="2880317" cy="110799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c="http://schemas.openxmlformats.org/markup-compatibility/2006" xmlns:a14="http://schemas.microsoft.com/office/drawing/2010/main" xmlns:ma14="http://schemas.microsoft.com/office/mac/drawingml/2011/main" xmlns:m="http://schemas.openxmlformats.org/officeDocument/2006/math" xmlns="" val="1"/>
            </a:ext>
          </a:extLst>
        </p:spPr>
        <p:txBody>
          <a:bodyPr wrap="square" lIns="0" tIns="0" rIns="0" bIns="0" anchor="ctr">
            <a:spAutoFit/>
          </a:bodyPr>
          <a:lstStyle/>
          <a:p>
            <a:pPr algn="ctr" defTabSz="457200">
              <a:spcBef>
                <a:spcPts val="1200"/>
              </a:spcBef>
              <a:defRPr sz="2200">
                <a:solidFill>
                  <a:srgbClr val="0059A9"/>
                </a:solidFill>
                <a:uFill>
                  <a:solidFill>
                    <a:srgbClr val="0059A9"/>
                  </a:solidFill>
                </a:uFill>
                <a:latin typeface="MyriadPro-Bold"/>
                <a:ea typeface="MyriadPro-Bold"/>
                <a:cs typeface="MyriadPro-Bold"/>
                <a:sym typeface="MyriadPro-Bold"/>
              </a:defRPr>
            </a:pPr>
            <a:r>
              <a:rPr lang="ru-RU" sz="2400" dirty="0">
                <a:solidFill>
                  <a:srgbClr val="373737"/>
                </a:solidFill>
                <a:ea typeface="Cambria Math" panose="02040503050406030204" pitchFamily="18" charset="0"/>
              </a:rPr>
              <a:t>дисперсии неизвестны</a:t>
            </a:r>
            <a:r>
              <a:rPr lang="en-US" sz="2400" dirty="0">
                <a:solidFill>
                  <a:srgbClr val="373737"/>
                </a:solidFill>
                <a:ea typeface="Cambria Math" panose="02040503050406030204" pitchFamily="18" charset="0"/>
              </a:rPr>
              <a:t>,</a:t>
            </a:r>
            <a:r>
              <a:rPr lang="ru-RU" sz="2400" dirty="0">
                <a:solidFill>
                  <a:srgbClr val="373737"/>
                </a:solidFill>
                <a:ea typeface="Cambria Math" panose="02040503050406030204" pitchFamily="18" charset="0"/>
              </a:rPr>
              <a:t> различаются</a:t>
            </a:r>
            <a:endParaRPr lang="ru-RU" sz="2400" dirty="0">
              <a:solidFill>
                <a:srgbClr val="373737"/>
              </a:solidFill>
            </a:endParaRPr>
          </a:p>
        </p:txBody>
      </p:sp>
      <p:grpSp>
        <p:nvGrpSpPr>
          <p:cNvPr id="33" name="Группа 6">
            <a:extLst>
              <a:ext uri="{FF2B5EF4-FFF2-40B4-BE49-F238E27FC236}">
                <a16:creationId xmlns:a16="http://schemas.microsoft.com/office/drawing/2014/main" id="{944063A1-9E47-EE4E-8C61-1DA3EFAF4BC8}"/>
              </a:ext>
            </a:extLst>
          </p:cNvPr>
          <p:cNvGrpSpPr/>
          <p:nvPr/>
        </p:nvGrpSpPr>
        <p:grpSpPr>
          <a:xfrm>
            <a:off x="2472004" y="2717540"/>
            <a:ext cx="4332243" cy="2416858"/>
            <a:chOff x="2472004" y="2717540"/>
            <a:chExt cx="4332243" cy="241685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Прямоугольник 2">
                  <a:extLst>
                    <a:ext uri="{FF2B5EF4-FFF2-40B4-BE49-F238E27FC236}">
                      <a16:creationId xmlns:a16="http://schemas.microsoft.com/office/drawing/2014/main" id="{CCA9F978-A326-E743-A568-8380AC10C9E4}"/>
                    </a:ext>
                  </a:extLst>
                </p:cNvPr>
                <p:cNvSpPr/>
                <p:nvPr/>
              </p:nvSpPr>
              <p:spPr>
                <a:xfrm>
                  <a:off x="3292891" y="2717540"/>
                  <a:ext cx="2791277" cy="159479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2400" i="1" smtClean="0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acc>
                              <m:accPr>
                                <m:chr m:val="̅"/>
                                <m:ctrlPr>
                                  <a:rPr lang="en-US" sz="2400" i="1">
                                    <a:solidFill>
                                      <a:srgbClr val="28506A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rgbClr val="28506A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sz="2400" i="1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</a:rPr>
                              <m:t> −</m:t>
                            </m:r>
                            <m:acc>
                              <m:accPr>
                                <m:chr m:val="̅"/>
                                <m:ctrlPr>
                                  <a:rPr lang="en-US" sz="2400" b="0" i="1" smtClean="0">
                                    <a:solidFill>
                                      <a:srgbClr val="28506A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rgbClr val="28506A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  <m:r>
                              <a:rPr lang="en-US" sz="2400" b="0" i="1" smtClean="0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</a:rPr>
                              <m:t> −(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solidFill>
                                      <a:srgbClr val="28506A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rgbClr val="28506A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rgbClr val="28506A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en-US" sz="2400" b="0" i="1" smtClean="0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solidFill>
                                      <a:srgbClr val="28506A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solidFill>
                                      <a:srgbClr val="28506A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rgbClr val="28506A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en-US" sz="2400" b="0" i="1" smtClean="0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2400" i="1">
                                    <a:solidFill>
                                      <a:srgbClr val="28506A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f>
                                  <m:fPr>
                                    <m:ctrlPr>
                                      <a:rPr lang="en-US" sz="2400" i="1">
                                        <a:solidFill>
                                          <a:srgbClr val="2850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Sup>
                                      <m:sSubSupPr>
                                        <m:ctrlPr>
                                          <a:rPr lang="en-US" sz="2400" b="0" i="1" smtClean="0">
                                            <a:solidFill>
                                              <a:srgbClr val="28506A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2400" b="0" i="1" smtClean="0">
                                            <a:solidFill>
                                              <a:srgbClr val="28506A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solidFill>
                                              <a:srgbClr val="28506A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  <m:sup>
                                        <m:r>
                                          <a:rPr lang="en-US" sz="2400" i="1">
                                            <a:solidFill>
                                              <a:srgbClr val="28506A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sz="2400" b="0" i="1" smtClean="0">
                                            <a:solidFill>
                                              <a:srgbClr val="28506A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rgbClr val="28506A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solidFill>
                                              <a:srgbClr val="28506A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sz="2400" b="0" i="1" smtClean="0">
                                    <a:solidFill>
                                      <a:srgbClr val="28506A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f>
                                  <m:fPr>
                                    <m:ctrlPr>
                                      <a:rPr lang="en-US" sz="2400" i="1">
                                        <a:solidFill>
                                          <a:srgbClr val="2850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Sup>
                                      <m:sSubSupPr>
                                        <m:ctrlPr>
                                          <a:rPr lang="en-US" sz="2400" i="1">
                                            <a:solidFill>
                                              <a:srgbClr val="28506A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rgbClr val="28506A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solidFill>
                                              <a:srgbClr val="28506A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  <m:sup>
                                        <m:r>
                                          <a:rPr lang="en-US" sz="2400" i="1">
                                            <a:solidFill>
                                              <a:srgbClr val="28506A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sz="2400" i="1">
                                            <a:solidFill>
                                              <a:srgbClr val="28506A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rgbClr val="28506A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solidFill>
                                              <a:srgbClr val="28506A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rad>
                          </m:den>
                        </m:f>
                      </m:oMath>
                    </m:oMathPara>
                  </a14:m>
                  <a:endParaRPr lang="ru-RU" sz="2400" dirty="0">
                    <a:solidFill>
                      <a:srgbClr val="28506A"/>
                    </a:solidFill>
                  </a:endParaRPr>
                </a:p>
              </p:txBody>
            </p:sp>
          </mc:Choice>
          <mc:Fallback xmlns="">
            <p:sp>
              <p:nvSpPr>
                <p:cNvPr id="34" name="Прямоугольник 2">
                  <a:extLst>
                    <a:ext uri="{FF2B5EF4-FFF2-40B4-BE49-F238E27FC236}">
                      <a16:creationId xmlns:a16="http://schemas.microsoft.com/office/drawing/2014/main" id="{CCA9F978-A326-E743-A568-8380AC10C9E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92891" y="2717540"/>
                  <a:ext cx="2791277" cy="1594796"/>
                </a:xfrm>
                <a:prstGeom prst="rect">
                  <a:avLst/>
                </a:prstGeom>
                <a:blipFill>
                  <a:blip r:embed="rId5"/>
                  <a:stretch>
                    <a:fillRect t="-1600"/>
                  </a:stretch>
                </a:blipFill>
              </p:spPr>
              <p:txBody>
                <a:bodyPr/>
                <a:lstStyle/>
                <a:p>
                  <a:r>
                    <a:rPr lang="en-RU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5" name="Прямая со стрелкой 13">
              <a:extLst>
                <a:ext uri="{FF2B5EF4-FFF2-40B4-BE49-F238E27FC236}">
                  <a16:creationId xmlns:a16="http://schemas.microsoft.com/office/drawing/2014/main" id="{86261DE6-489D-E54D-B7EA-DAFD88D6E74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72004" y="3761189"/>
              <a:ext cx="976668" cy="777076"/>
            </a:xfrm>
            <a:prstGeom prst="straightConnector1">
              <a:avLst/>
            </a:prstGeom>
            <a:ln w="34925">
              <a:solidFill>
                <a:srgbClr val="28506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Прямая со стрелкой 17">
              <a:extLst>
                <a:ext uri="{FF2B5EF4-FFF2-40B4-BE49-F238E27FC236}">
                  <a16:creationId xmlns:a16="http://schemas.microsoft.com/office/drawing/2014/main" id="{09EFD176-62CA-964C-9B6D-A8A5622165FD}"/>
                </a:ext>
              </a:extLst>
            </p:cNvPr>
            <p:cNvCxnSpPr>
              <a:cxnSpLocks/>
            </p:cNvCxnSpPr>
            <p:nvPr/>
          </p:nvCxnSpPr>
          <p:spPr>
            <a:xfrm>
              <a:off x="4716016" y="4293096"/>
              <a:ext cx="0" cy="841302"/>
            </a:xfrm>
            <a:prstGeom prst="straightConnector1">
              <a:avLst/>
            </a:prstGeom>
            <a:ln w="34925">
              <a:solidFill>
                <a:srgbClr val="28506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Прямая со стрелкой 19">
              <a:extLst>
                <a:ext uri="{FF2B5EF4-FFF2-40B4-BE49-F238E27FC236}">
                  <a16:creationId xmlns:a16="http://schemas.microsoft.com/office/drawing/2014/main" id="{3A286587-890F-BC4B-BFBF-9219BCE0A295}"/>
                </a:ext>
              </a:extLst>
            </p:cNvPr>
            <p:cNvCxnSpPr>
              <a:cxnSpLocks/>
            </p:cNvCxnSpPr>
            <p:nvPr/>
          </p:nvCxnSpPr>
          <p:spPr>
            <a:xfrm>
              <a:off x="5827579" y="3761189"/>
              <a:ext cx="976668" cy="777076"/>
            </a:xfrm>
            <a:prstGeom prst="straightConnector1">
              <a:avLst/>
            </a:prstGeom>
            <a:ln w="34925">
              <a:solidFill>
                <a:srgbClr val="28506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28B0C645-A77A-8147-ADB5-0730F0557261}"/>
              </a:ext>
            </a:extLst>
          </p:cNvPr>
          <p:cNvSpPr/>
          <p:nvPr/>
        </p:nvSpPr>
        <p:spPr>
          <a:xfrm>
            <a:off x="6524095" y="4097042"/>
            <a:ext cx="2366812" cy="1213365"/>
          </a:xfrm>
          <a:prstGeom prst="rect">
            <a:avLst/>
          </a:prstGeom>
          <a:noFill/>
          <a:ln w="41275">
            <a:solidFill>
              <a:srgbClr val="416F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4217493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6" name="applause.wav"/>
          </p:stSnd>
        </p:sndAc>
      </p:transition>
    </mc:Fallback>
  </mc:AlternateContent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Заголовок 1">
            <a:extLst>
              <a:ext uri="{FF2B5EF4-FFF2-40B4-BE49-F238E27FC236}">
                <a16:creationId xmlns:a16="http://schemas.microsoft.com/office/drawing/2014/main" id="{CAA84020-618E-4D24-A0AC-B66E208703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wrap="square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06A"/>
                </a:solidFill>
                <a:latin typeface="+mn-lt"/>
                <a:ea typeface="+mn-ea"/>
                <a:cs typeface="+mn-cs"/>
              </a:rPr>
              <a:t>Разность средних (независимые выборки)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4455046-653A-9E47-917B-394567B8AFEC}"/>
              </a:ext>
            </a:extLst>
          </p:cNvPr>
          <p:cNvSpPr/>
          <p:nvPr/>
        </p:nvSpPr>
        <p:spPr>
          <a:xfrm>
            <a:off x="6524095" y="4097042"/>
            <a:ext cx="2366812" cy="1213365"/>
          </a:xfrm>
          <a:prstGeom prst="rect">
            <a:avLst/>
          </a:prstGeom>
          <a:noFill/>
          <a:ln w="41275">
            <a:solidFill>
              <a:srgbClr val="416F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>
              <a:solidFill>
                <a:srgbClr val="373737"/>
              </a:solidFill>
            </a:endParaRPr>
          </a:p>
        </p:txBody>
      </p:sp>
      <p:cxnSp>
        <p:nvCxnSpPr>
          <p:cNvPr id="14" name="Прямая со стрелкой 19">
            <a:extLst>
              <a:ext uri="{FF2B5EF4-FFF2-40B4-BE49-F238E27FC236}">
                <a16:creationId xmlns:a16="http://schemas.microsoft.com/office/drawing/2014/main" id="{7A35100C-3583-AB4D-B454-168E17B67FA1}"/>
              </a:ext>
            </a:extLst>
          </p:cNvPr>
          <p:cNvCxnSpPr>
            <a:cxnSpLocks/>
          </p:cNvCxnSpPr>
          <p:nvPr/>
        </p:nvCxnSpPr>
        <p:spPr>
          <a:xfrm>
            <a:off x="5827579" y="3761189"/>
            <a:ext cx="976668" cy="777076"/>
          </a:xfrm>
          <a:prstGeom prst="straightConnector1">
            <a:avLst/>
          </a:prstGeom>
          <a:ln w="34925">
            <a:solidFill>
              <a:srgbClr val="28506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2">
                <a:extLst>
                  <a:ext uri="{FF2B5EF4-FFF2-40B4-BE49-F238E27FC236}">
                    <a16:creationId xmlns:a16="http://schemas.microsoft.com/office/drawing/2014/main" id="{612AD0FB-9EB3-7D47-9BFB-4EFC25923791}"/>
                  </a:ext>
                </a:extLst>
              </p:cNvPr>
              <p:cNvSpPr/>
              <p:nvPr/>
            </p:nvSpPr>
            <p:spPr>
              <a:xfrm>
                <a:off x="3275856" y="2717540"/>
                <a:ext cx="2791277" cy="15947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̅"/>
                              <m:ctrlP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 −</m:t>
                          </m:r>
                          <m:acc>
                            <m:accPr>
                              <m:chr m:val="̅"/>
                              <m:ctrlP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 −(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2400" b="0" i="1" smtClean="0">
                                          <a:solidFill>
                                            <a:srgbClr val="C050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C050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sz="2400" i="1">
                                          <a:solidFill>
                                            <a:srgbClr val="C050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2400" i="1" smtClean="0">
                                          <a:solidFill>
                                            <a:srgbClr val="C050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C050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sz="2400" i="1">
                                          <a:solidFill>
                                            <a:srgbClr val="C050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rad>
                        </m:den>
                      </m:f>
                    </m:oMath>
                  </m:oMathPara>
                </a14:m>
                <a:endParaRPr lang="ru-RU" sz="2400" dirty="0">
                  <a:solidFill>
                    <a:srgbClr val="28506A"/>
                  </a:solidFill>
                </a:endParaRPr>
              </a:p>
            </p:txBody>
          </p:sp>
        </mc:Choice>
        <mc:Fallback xmlns="">
          <p:sp>
            <p:nvSpPr>
              <p:cNvPr id="15" name="Прямоугольник 2">
                <a:extLst>
                  <a:ext uri="{FF2B5EF4-FFF2-40B4-BE49-F238E27FC236}">
                    <a16:creationId xmlns:a16="http://schemas.microsoft.com/office/drawing/2014/main" id="{612AD0FB-9EB3-7D47-9BFB-4EFC259237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5856" y="2717540"/>
                <a:ext cx="2791277" cy="1594796"/>
              </a:xfrm>
              <a:prstGeom prst="rect">
                <a:avLst/>
              </a:prstGeom>
              <a:blipFill>
                <a:blip r:embed="rId3"/>
                <a:stretch>
                  <a:fillRect t="-160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Группа 5">
            <a:extLst>
              <a:ext uri="{FF2B5EF4-FFF2-40B4-BE49-F238E27FC236}">
                <a16:creationId xmlns:a16="http://schemas.microsoft.com/office/drawing/2014/main" id="{B96AE36C-7783-C145-AEEF-8DBD6661F8E7}"/>
              </a:ext>
            </a:extLst>
          </p:cNvPr>
          <p:cNvGrpSpPr/>
          <p:nvPr/>
        </p:nvGrpSpPr>
        <p:grpSpPr>
          <a:xfrm>
            <a:off x="539552" y="692696"/>
            <a:ext cx="8018484" cy="1852969"/>
            <a:chOff x="539552" y="692696"/>
            <a:chExt cx="8018484" cy="1852969"/>
          </a:xfrm>
        </p:grpSpPr>
        <p:grpSp>
          <p:nvGrpSpPr>
            <p:cNvPr id="17" name="Группа 3">
              <a:extLst>
                <a:ext uri="{FF2B5EF4-FFF2-40B4-BE49-F238E27FC236}">
                  <a16:creationId xmlns:a16="http://schemas.microsoft.com/office/drawing/2014/main" id="{6D391972-6680-E647-9D94-E645BEDA016C}"/>
                </a:ext>
              </a:extLst>
            </p:cNvPr>
            <p:cNvGrpSpPr/>
            <p:nvPr/>
          </p:nvGrpSpPr>
          <p:grpSpPr>
            <a:xfrm>
              <a:off x="1296000" y="1293637"/>
              <a:ext cx="7262036" cy="678391"/>
              <a:chOff x="1296000" y="1296000"/>
              <a:chExt cx="7262036" cy="67839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Прямоугольник 4">
                    <a:extLst>
                      <a:ext uri="{FF2B5EF4-FFF2-40B4-BE49-F238E27FC236}">
                        <a16:creationId xmlns:a16="http://schemas.microsoft.com/office/drawing/2014/main" id="{9B5FE6F7-8F3C-F64B-B8C9-4704F1C28AD7}"/>
                      </a:ext>
                    </a:extLst>
                  </p:cNvPr>
                  <p:cNvSpPr/>
                  <p:nvPr/>
                </p:nvSpPr>
                <p:spPr>
                  <a:xfrm>
                    <a:off x="1296000" y="1314562"/>
                    <a:ext cx="3490892" cy="641266"/>
                  </a:xfrm>
                  <a:prstGeom prst="rect">
                    <a:avLst/>
                  </a:prstGeom>
                </p:spPr>
                <p:txBody>
                  <a:bodyPr wrap="none" lIns="0" tIns="0" rIns="0" bIns="0">
                    <a:spAutoFit/>
                  </a:bodyPr>
                  <a:lstStyle/>
                  <a:p>
                    <a:pPr>
                      <a:spcAft>
                        <a:spcPts val="180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…, 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∼</m:t>
                          </m:r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𝑖𝑖𝑑</m:t>
                          </m:r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sSubSup>
                            <m:sSubSupPr>
                              <m:ctrlP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ru-RU" sz="2400" dirty="0">
                      <a:solidFill>
                        <a:srgbClr val="28506A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0" name="Прямоугольник 4">
                    <a:extLst>
                      <a:ext uri="{FF2B5EF4-FFF2-40B4-BE49-F238E27FC236}">
                        <a16:creationId xmlns:a16="http://schemas.microsoft.com/office/drawing/2014/main" id="{9B5FE6F7-8F3C-F64B-B8C9-4704F1C28AD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296000" y="1314562"/>
                    <a:ext cx="3490892" cy="641266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1460" t="-4000" r="-2555"/>
                    </a:stretch>
                  </a:blipFill>
                </p:spPr>
                <p:txBody>
                  <a:bodyPr/>
                  <a:lstStyle/>
                  <a:p>
                    <a:r>
                      <a:rPr lang="en-RU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Прямоугольник 8">
                    <a:extLst>
                      <a:ext uri="{FF2B5EF4-FFF2-40B4-BE49-F238E27FC236}">
                        <a16:creationId xmlns:a16="http://schemas.microsoft.com/office/drawing/2014/main" id="{B2934418-4CB7-AE45-A751-925CE2B3B4C4}"/>
                      </a:ext>
                    </a:extLst>
                  </p:cNvPr>
                  <p:cNvSpPr/>
                  <p:nvPr/>
                </p:nvSpPr>
                <p:spPr>
                  <a:xfrm>
                    <a:off x="5148000" y="1296000"/>
                    <a:ext cx="3410036" cy="678391"/>
                  </a:xfrm>
                  <a:prstGeom prst="rect">
                    <a:avLst/>
                  </a:prstGeom>
                </p:spPr>
                <p:txBody>
                  <a:bodyPr wrap="none" lIns="0" tIns="0" rIns="0" bIns="0">
                    <a:spAutoFit/>
                  </a:bodyPr>
                  <a:lstStyle/>
                  <a:p>
                    <a:pPr>
                      <a:spcAft>
                        <a:spcPts val="180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…, 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∼</m:t>
                          </m:r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𝑖𝑖𝑑</m:t>
                          </m:r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sSubSup>
                            <m:sSubSupPr>
                              <m:ctrlP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sub>
                            <m:sup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ru-RU" sz="2400" dirty="0">
                      <a:solidFill>
                        <a:srgbClr val="28506A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1" name="Прямоугольник 8">
                    <a:extLst>
                      <a:ext uri="{FF2B5EF4-FFF2-40B4-BE49-F238E27FC236}">
                        <a16:creationId xmlns:a16="http://schemas.microsoft.com/office/drawing/2014/main" id="{B2934418-4CB7-AE45-A751-925CE2B3B4C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148000" y="1296000"/>
                    <a:ext cx="3410036" cy="678391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1493" t="-3704" r="-2612"/>
                    </a:stretch>
                  </a:blipFill>
                </p:spPr>
                <p:txBody>
                  <a:bodyPr/>
                  <a:lstStyle/>
                  <a:p>
                    <a:r>
                      <a:rPr lang="en-RU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8" name="Объект 5">
              <a:extLst>
                <a:ext uri="{FF2B5EF4-FFF2-40B4-BE49-F238E27FC236}">
                  <a16:creationId xmlns:a16="http://schemas.microsoft.com/office/drawing/2014/main" id="{54B0BF92-0120-AD4C-A2E3-CE8D4F427A19}"/>
                </a:ext>
              </a:extLst>
            </p:cNvPr>
            <p:cNvSpPr txBox="1">
              <a:spLocks/>
            </p:cNvSpPr>
            <p:nvPr/>
          </p:nvSpPr>
          <p:spPr>
            <a:xfrm>
              <a:off x="539552" y="692696"/>
              <a:ext cx="7167949" cy="457665"/>
            </a:xfrm>
            <a:prstGeom prst="rect">
              <a:avLst/>
            </a:prstGeom>
          </p:spPr>
          <p:txBody>
            <a:bodyPr vert="horz" lIns="0" tIns="0" rIns="0" bIns="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Bef>
                  <a:spcPts val="0"/>
                </a:spcBef>
                <a:spcAft>
                  <a:spcPts val="1800"/>
                </a:spcAft>
                <a:buNone/>
              </a:pPr>
              <a:r>
                <a:rPr lang="ru-RU" sz="2400" b="1" dirty="0">
                  <a:solidFill>
                    <a:srgbClr val="373737"/>
                  </a:solidFill>
                </a:rPr>
                <a:t>Выборки не зависят друг от друга</a:t>
              </a:r>
              <a:r>
                <a:rPr lang="en-US" sz="2400" b="1" dirty="0">
                  <a:solidFill>
                    <a:srgbClr val="373737"/>
                  </a:solidFill>
                </a:rPr>
                <a:t>:</a:t>
              </a:r>
              <a:endParaRPr lang="ru-RU" sz="2400" b="1" dirty="0">
                <a:solidFill>
                  <a:srgbClr val="373737"/>
                </a:solidFill>
              </a:endParaRPr>
            </a:p>
          </p:txBody>
        </p:sp>
        <p:sp>
          <p:nvSpPr>
            <p:cNvPr id="19" name="Объект 5">
              <a:extLst>
                <a:ext uri="{FF2B5EF4-FFF2-40B4-BE49-F238E27FC236}">
                  <a16:creationId xmlns:a16="http://schemas.microsoft.com/office/drawing/2014/main" id="{4F9FCDA9-FE1B-B14A-8914-A440DCBADC8D}"/>
                </a:ext>
              </a:extLst>
            </p:cNvPr>
            <p:cNvSpPr txBox="1">
              <a:spLocks/>
            </p:cNvSpPr>
            <p:nvPr/>
          </p:nvSpPr>
          <p:spPr>
            <a:xfrm>
              <a:off x="539552" y="2088000"/>
              <a:ext cx="7167949" cy="457665"/>
            </a:xfrm>
            <a:prstGeom prst="rect">
              <a:avLst/>
            </a:prstGeom>
          </p:spPr>
          <p:txBody>
            <a:bodyPr vert="horz" lIns="0" tIns="0" rIns="0" bIns="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Bef>
                  <a:spcPts val="0"/>
                </a:spcBef>
                <a:spcAft>
                  <a:spcPts val="1800"/>
                </a:spcAft>
                <a:buNone/>
              </a:pPr>
              <a:r>
                <a:rPr lang="ru-RU" sz="2400" b="1" dirty="0">
                  <a:solidFill>
                    <a:srgbClr val="373737"/>
                  </a:solidFill>
                </a:rPr>
                <a:t>Нас интересует случайная величина</a:t>
              </a:r>
              <a:r>
                <a:rPr lang="en-US" sz="2400" b="1" dirty="0">
                  <a:solidFill>
                    <a:srgbClr val="373737"/>
                  </a:solidFill>
                </a:rPr>
                <a:t>:</a:t>
              </a:r>
              <a:endParaRPr lang="ru-RU" sz="2400" b="1" dirty="0">
                <a:solidFill>
                  <a:srgbClr val="373737"/>
                </a:solidFill>
              </a:endParaRPr>
            </a:p>
          </p:txBody>
        </p:sp>
      </p:grpSp>
      <p:sp>
        <p:nvSpPr>
          <p:cNvPr id="22" name="Хорошие свойства:…">
            <a:extLst>
              <a:ext uri="{FF2B5EF4-FFF2-40B4-BE49-F238E27FC236}">
                <a16:creationId xmlns:a16="http://schemas.microsoft.com/office/drawing/2014/main" id="{16275A12-E2B1-E144-8BA0-4286946A6F1D}"/>
              </a:ext>
            </a:extLst>
          </p:cNvPr>
          <p:cNvSpPr txBox="1"/>
          <p:nvPr/>
        </p:nvSpPr>
        <p:spPr>
          <a:xfrm>
            <a:off x="6317073" y="4149727"/>
            <a:ext cx="2880317" cy="110799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c="http://schemas.openxmlformats.org/markup-compatibility/2006" xmlns:a14="http://schemas.microsoft.com/office/drawing/2010/main" xmlns:ma14="http://schemas.microsoft.com/office/mac/drawingml/2011/main" xmlns:m="http://schemas.openxmlformats.org/officeDocument/2006/math" xmlns="" val="1"/>
            </a:ext>
          </a:extLst>
        </p:spPr>
        <p:txBody>
          <a:bodyPr wrap="square" lIns="0" tIns="0" rIns="0" bIns="0" anchor="ctr">
            <a:spAutoFit/>
          </a:bodyPr>
          <a:lstStyle/>
          <a:p>
            <a:pPr algn="ctr" defTabSz="457200">
              <a:spcBef>
                <a:spcPts val="1200"/>
              </a:spcBef>
              <a:defRPr sz="2200">
                <a:solidFill>
                  <a:srgbClr val="0059A9"/>
                </a:solidFill>
                <a:uFill>
                  <a:solidFill>
                    <a:srgbClr val="0059A9"/>
                  </a:solidFill>
                </a:uFill>
                <a:latin typeface="MyriadPro-Bold"/>
                <a:ea typeface="MyriadPro-Bold"/>
                <a:cs typeface="MyriadPro-Bold"/>
                <a:sym typeface="MyriadPro-Bold"/>
              </a:defRPr>
            </a:pPr>
            <a:r>
              <a:rPr lang="ru-RU" sz="2400" dirty="0">
                <a:solidFill>
                  <a:srgbClr val="373737"/>
                </a:solidFill>
                <a:ea typeface="Cambria Math" panose="02040503050406030204" pitchFamily="18" charset="0"/>
              </a:rPr>
              <a:t>дисперсии неизвестны</a:t>
            </a:r>
            <a:r>
              <a:rPr lang="en-US" sz="2400" dirty="0">
                <a:solidFill>
                  <a:srgbClr val="373737"/>
                </a:solidFill>
                <a:ea typeface="Cambria Math" panose="02040503050406030204" pitchFamily="18" charset="0"/>
              </a:rPr>
              <a:t>,</a:t>
            </a:r>
            <a:r>
              <a:rPr lang="ru-RU" sz="2400" dirty="0">
                <a:solidFill>
                  <a:srgbClr val="373737"/>
                </a:solidFill>
                <a:ea typeface="Cambria Math" panose="02040503050406030204" pitchFamily="18" charset="0"/>
              </a:rPr>
              <a:t> различаются</a:t>
            </a:r>
            <a:endParaRPr lang="ru-RU" sz="2400" dirty="0">
              <a:solidFill>
                <a:srgbClr val="37373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5106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6" name="applause.wav"/>
          </p:stSnd>
        </p:sndAc>
      </p:transition>
    </mc:Fallback>
  </mc:AlternateContent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Заголовок 1">
            <a:extLst>
              <a:ext uri="{FF2B5EF4-FFF2-40B4-BE49-F238E27FC236}">
                <a16:creationId xmlns:a16="http://schemas.microsoft.com/office/drawing/2014/main" id="{C932EBE0-FBAC-4A7B-BB0E-B3B23203F9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wrap="square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06A"/>
                </a:solidFill>
                <a:latin typeface="+mn-lt"/>
                <a:ea typeface="+mn-ea"/>
                <a:cs typeface="+mn-cs"/>
              </a:rPr>
              <a:t>Разность средних (независимые выборки)</a:t>
            </a:r>
          </a:p>
        </p:txBody>
      </p:sp>
      <p:sp>
        <p:nvSpPr>
          <p:cNvPr id="28" name="Хорошие свойства:…">
            <a:extLst>
              <a:ext uri="{FF2B5EF4-FFF2-40B4-BE49-F238E27FC236}">
                <a16:creationId xmlns:a16="http://schemas.microsoft.com/office/drawing/2014/main" id="{CB21762D-B672-E040-A5C6-BF0DB6BDB96D}"/>
              </a:ext>
            </a:extLst>
          </p:cNvPr>
          <p:cNvSpPr txBox="1"/>
          <p:nvPr/>
        </p:nvSpPr>
        <p:spPr>
          <a:xfrm>
            <a:off x="6317073" y="4149727"/>
            <a:ext cx="2880317" cy="110799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c="http://schemas.openxmlformats.org/markup-compatibility/2006" xmlns:a14="http://schemas.microsoft.com/office/drawing/2010/main" xmlns:ma14="http://schemas.microsoft.com/office/mac/drawingml/2011/main" xmlns:m="http://schemas.openxmlformats.org/officeDocument/2006/math" xmlns="" val="1"/>
            </a:ext>
          </a:extLst>
        </p:spPr>
        <p:txBody>
          <a:bodyPr wrap="square" lIns="0" tIns="0" rIns="0" bIns="0" anchor="ctr">
            <a:spAutoFit/>
          </a:bodyPr>
          <a:lstStyle/>
          <a:p>
            <a:pPr algn="ctr" defTabSz="457200">
              <a:spcBef>
                <a:spcPts val="1200"/>
              </a:spcBef>
              <a:defRPr sz="2200">
                <a:solidFill>
                  <a:srgbClr val="0059A9"/>
                </a:solidFill>
                <a:uFill>
                  <a:solidFill>
                    <a:srgbClr val="0059A9"/>
                  </a:solidFill>
                </a:uFill>
                <a:latin typeface="MyriadPro-Bold"/>
                <a:ea typeface="MyriadPro-Bold"/>
                <a:cs typeface="MyriadPro-Bold"/>
                <a:sym typeface="MyriadPro-Bold"/>
              </a:defRPr>
            </a:pPr>
            <a:r>
              <a:rPr lang="ru-RU" sz="2400" dirty="0">
                <a:solidFill>
                  <a:srgbClr val="373737"/>
                </a:solidFill>
                <a:ea typeface="Cambria Math" panose="02040503050406030204" pitchFamily="18" charset="0"/>
              </a:rPr>
              <a:t>дисперсии неизвестны</a:t>
            </a:r>
            <a:r>
              <a:rPr lang="en-US" sz="2400" dirty="0">
                <a:solidFill>
                  <a:srgbClr val="373737"/>
                </a:solidFill>
                <a:ea typeface="Cambria Math" panose="02040503050406030204" pitchFamily="18" charset="0"/>
              </a:rPr>
              <a:t>,</a:t>
            </a:r>
            <a:r>
              <a:rPr lang="ru-RU" sz="2400" dirty="0">
                <a:solidFill>
                  <a:srgbClr val="373737"/>
                </a:solidFill>
                <a:ea typeface="Cambria Math" panose="02040503050406030204" pitchFamily="18" charset="0"/>
              </a:rPr>
              <a:t> различаются</a:t>
            </a:r>
            <a:endParaRPr lang="ru-RU" sz="2400" dirty="0">
              <a:solidFill>
                <a:srgbClr val="373737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906401E-4119-074A-BCF2-080B370A0AD4}"/>
              </a:ext>
            </a:extLst>
          </p:cNvPr>
          <p:cNvSpPr/>
          <p:nvPr/>
        </p:nvSpPr>
        <p:spPr>
          <a:xfrm>
            <a:off x="6524095" y="4097042"/>
            <a:ext cx="2366812" cy="1213365"/>
          </a:xfrm>
          <a:prstGeom prst="rect">
            <a:avLst/>
          </a:prstGeom>
          <a:noFill/>
          <a:ln w="41275">
            <a:solidFill>
              <a:srgbClr val="416F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>
              <a:solidFill>
                <a:srgbClr val="373737"/>
              </a:solidFill>
            </a:endParaRPr>
          </a:p>
        </p:txBody>
      </p:sp>
      <p:cxnSp>
        <p:nvCxnSpPr>
          <p:cNvPr id="30" name="Прямая со стрелкой 19">
            <a:extLst>
              <a:ext uri="{FF2B5EF4-FFF2-40B4-BE49-F238E27FC236}">
                <a16:creationId xmlns:a16="http://schemas.microsoft.com/office/drawing/2014/main" id="{1D44AF78-822F-E24E-B3B5-73D52EA72AFA}"/>
              </a:ext>
            </a:extLst>
          </p:cNvPr>
          <p:cNvCxnSpPr>
            <a:cxnSpLocks/>
          </p:cNvCxnSpPr>
          <p:nvPr/>
        </p:nvCxnSpPr>
        <p:spPr>
          <a:xfrm>
            <a:off x="5827579" y="3761189"/>
            <a:ext cx="976668" cy="777076"/>
          </a:xfrm>
          <a:prstGeom prst="straightConnector1">
            <a:avLst/>
          </a:prstGeom>
          <a:ln w="34925">
            <a:solidFill>
              <a:srgbClr val="28506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ямоугольник 15">
                <a:extLst>
                  <a:ext uri="{FF2B5EF4-FFF2-40B4-BE49-F238E27FC236}">
                    <a16:creationId xmlns:a16="http://schemas.microsoft.com/office/drawing/2014/main" id="{D20ED1BE-5A78-6543-942E-5D9B040914C2}"/>
                  </a:ext>
                </a:extLst>
              </p:cNvPr>
              <p:cNvSpPr/>
              <p:nvPr/>
            </p:nvSpPr>
            <p:spPr>
              <a:xfrm>
                <a:off x="6002592" y="2924944"/>
                <a:ext cx="105080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sz="240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sz="240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14" name="Прямоугольник 15">
                <a:extLst>
                  <a:ext uri="{FF2B5EF4-FFF2-40B4-BE49-F238E27FC236}">
                    <a16:creationId xmlns:a16="http://schemas.microsoft.com/office/drawing/2014/main" id="{D20ED1BE-5A78-6543-942E-5D9B040914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2592" y="2924944"/>
                <a:ext cx="1050800" cy="461665"/>
              </a:xfrm>
              <a:prstGeom prst="rect">
                <a:avLst/>
              </a:prstGeom>
              <a:blipFill>
                <a:blip r:embed="rId3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2">
                <a:extLst>
                  <a:ext uri="{FF2B5EF4-FFF2-40B4-BE49-F238E27FC236}">
                    <a16:creationId xmlns:a16="http://schemas.microsoft.com/office/drawing/2014/main" id="{40BB0ADD-4CC0-804F-8859-06F8377E10DB}"/>
                  </a:ext>
                </a:extLst>
              </p:cNvPr>
              <p:cNvSpPr/>
              <p:nvPr/>
            </p:nvSpPr>
            <p:spPr>
              <a:xfrm>
                <a:off x="3275856" y="2717540"/>
                <a:ext cx="2791277" cy="15947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̅"/>
                              <m:ctrlP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 −</m:t>
                          </m:r>
                          <m:acc>
                            <m:accPr>
                              <m:chr m:val="̅"/>
                              <m:ctrlP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 −(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2400" b="0" i="1" smtClean="0">
                                          <a:solidFill>
                                            <a:srgbClr val="C050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C050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sz="2400" i="1">
                                          <a:solidFill>
                                            <a:srgbClr val="C050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2400" i="1" smtClean="0">
                                          <a:solidFill>
                                            <a:srgbClr val="C050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C050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sz="2400" i="1">
                                          <a:solidFill>
                                            <a:srgbClr val="C050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rad>
                        </m:den>
                      </m:f>
                    </m:oMath>
                  </m:oMathPara>
                </a14:m>
                <a:endParaRPr lang="ru-RU" sz="2400" dirty="0">
                  <a:solidFill>
                    <a:srgbClr val="28506A"/>
                  </a:solidFill>
                </a:endParaRPr>
              </a:p>
            </p:txBody>
          </p:sp>
        </mc:Choice>
        <mc:Fallback xmlns="">
          <p:sp>
            <p:nvSpPr>
              <p:cNvPr id="16" name="Прямоугольник 2">
                <a:extLst>
                  <a:ext uri="{FF2B5EF4-FFF2-40B4-BE49-F238E27FC236}">
                    <a16:creationId xmlns:a16="http://schemas.microsoft.com/office/drawing/2014/main" id="{40BB0ADD-4CC0-804F-8859-06F8377E10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5856" y="2717540"/>
                <a:ext cx="2791277" cy="1594796"/>
              </a:xfrm>
              <a:prstGeom prst="rect">
                <a:avLst/>
              </a:prstGeom>
              <a:blipFill>
                <a:blip r:embed="rId4"/>
                <a:stretch>
                  <a:fillRect t="-160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Группа 5">
            <a:extLst>
              <a:ext uri="{FF2B5EF4-FFF2-40B4-BE49-F238E27FC236}">
                <a16:creationId xmlns:a16="http://schemas.microsoft.com/office/drawing/2014/main" id="{A8223DAC-9FD9-C342-B29E-3F89CB83F0ED}"/>
              </a:ext>
            </a:extLst>
          </p:cNvPr>
          <p:cNvGrpSpPr/>
          <p:nvPr/>
        </p:nvGrpSpPr>
        <p:grpSpPr>
          <a:xfrm>
            <a:off x="539552" y="692696"/>
            <a:ext cx="8018484" cy="1852969"/>
            <a:chOff x="539552" y="692696"/>
            <a:chExt cx="8018484" cy="1852969"/>
          </a:xfrm>
        </p:grpSpPr>
        <p:grpSp>
          <p:nvGrpSpPr>
            <p:cNvPr id="20" name="Группа 3">
              <a:extLst>
                <a:ext uri="{FF2B5EF4-FFF2-40B4-BE49-F238E27FC236}">
                  <a16:creationId xmlns:a16="http://schemas.microsoft.com/office/drawing/2014/main" id="{C6BBA523-1D4A-444A-A1CF-92912897E6C8}"/>
                </a:ext>
              </a:extLst>
            </p:cNvPr>
            <p:cNvGrpSpPr/>
            <p:nvPr/>
          </p:nvGrpSpPr>
          <p:grpSpPr>
            <a:xfrm>
              <a:off x="1296000" y="1293637"/>
              <a:ext cx="7262036" cy="678391"/>
              <a:chOff x="1296000" y="1296000"/>
              <a:chExt cx="7262036" cy="67839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Прямоугольник 4">
                    <a:extLst>
                      <a:ext uri="{FF2B5EF4-FFF2-40B4-BE49-F238E27FC236}">
                        <a16:creationId xmlns:a16="http://schemas.microsoft.com/office/drawing/2014/main" id="{78E7F5D5-1CAB-9C45-B9E4-7B725B626677}"/>
                      </a:ext>
                    </a:extLst>
                  </p:cNvPr>
                  <p:cNvSpPr/>
                  <p:nvPr/>
                </p:nvSpPr>
                <p:spPr>
                  <a:xfrm>
                    <a:off x="1296000" y="1314562"/>
                    <a:ext cx="3490892" cy="641266"/>
                  </a:xfrm>
                  <a:prstGeom prst="rect">
                    <a:avLst/>
                  </a:prstGeom>
                </p:spPr>
                <p:txBody>
                  <a:bodyPr wrap="none" lIns="0" tIns="0" rIns="0" bIns="0">
                    <a:spAutoFit/>
                  </a:bodyPr>
                  <a:lstStyle/>
                  <a:p>
                    <a:pPr>
                      <a:spcAft>
                        <a:spcPts val="180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…, 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∼</m:t>
                          </m:r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𝑖𝑖𝑑</m:t>
                          </m:r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sSubSup>
                            <m:sSubSupPr>
                              <m:ctrlP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ru-RU" sz="2400" dirty="0">
                      <a:solidFill>
                        <a:srgbClr val="28506A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2" name="Прямоугольник 4">
                    <a:extLst>
                      <a:ext uri="{FF2B5EF4-FFF2-40B4-BE49-F238E27FC236}">
                        <a16:creationId xmlns:a16="http://schemas.microsoft.com/office/drawing/2014/main" id="{78E7F5D5-1CAB-9C45-B9E4-7B725B62667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296000" y="1314562"/>
                    <a:ext cx="3490892" cy="641266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1460" t="-4000" r="-2555"/>
                    </a:stretch>
                  </a:blipFill>
                </p:spPr>
                <p:txBody>
                  <a:bodyPr/>
                  <a:lstStyle/>
                  <a:p>
                    <a:r>
                      <a:rPr lang="en-RU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Прямоугольник 8">
                    <a:extLst>
                      <a:ext uri="{FF2B5EF4-FFF2-40B4-BE49-F238E27FC236}">
                        <a16:creationId xmlns:a16="http://schemas.microsoft.com/office/drawing/2014/main" id="{202DF06A-BE0F-DF45-8F86-F68EC7E1EEBB}"/>
                      </a:ext>
                    </a:extLst>
                  </p:cNvPr>
                  <p:cNvSpPr/>
                  <p:nvPr/>
                </p:nvSpPr>
                <p:spPr>
                  <a:xfrm>
                    <a:off x="5148000" y="1296000"/>
                    <a:ext cx="3410036" cy="678391"/>
                  </a:xfrm>
                  <a:prstGeom prst="rect">
                    <a:avLst/>
                  </a:prstGeom>
                </p:spPr>
                <p:txBody>
                  <a:bodyPr wrap="none" lIns="0" tIns="0" rIns="0" bIns="0">
                    <a:spAutoFit/>
                  </a:bodyPr>
                  <a:lstStyle/>
                  <a:p>
                    <a:pPr>
                      <a:spcAft>
                        <a:spcPts val="180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…, 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∼</m:t>
                          </m:r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𝑖𝑖𝑑</m:t>
                          </m:r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sSubSup>
                            <m:sSubSupPr>
                              <m:ctrlP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sub>
                            <m:sup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ru-RU" sz="2400" dirty="0">
                      <a:solidFill>
                        <a:srgbClr val="28506A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3" name="Прямоугольник 8">
                    <a:extLst>
                      <a:ext uri="{FF2B5EF4-FFF2-40B4-BE49-F238E27FC236}">
                        <a16:creationId xmlns:a16="http://schemas.microsoft.com/office/drawing/2014/main" id="{202DF06A-BE0F-DF45-8F86-F68EC7E1EEB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148000" y="1296000"/>
                    <a:ext cx="3410036" cy="678391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1493" t="-3704" r="-2612"/>
                    </a:stretch>
                  </a:blipFill>
                </p:spPr>
                <p:txBody>
                  <a:bodyPr/>
                  <a:lstStyle/>
                  <a:p>
                    <a:r>
                      <a:rPr lang="en-RU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1" name="Объект 5">
              <a:extLst>
                <a:ext uri="{FF2B5EF4-FFF2-40B4-BE49-F238E27FC236}">
                  <a16:creationId xmlns:a16="http://schemas.microsoft.com/office/drawing/2014/main" id="{E8DD1C89-6FFF-6C44-99BA-5A49ACFF9DBC}"/>
                </a:ext>
              </a:extLst>
            </p:cNvPr>
            <p:cNvSpPr txBox="1">
              <a:spLocks/>
            </p:cNvSpPr>
            <p:nvPr/>
          </p:nvSpPr>
          <p:spPr>
            <a:xfrm>
              <a:off x="539552" y="692696"/>
              <a:ext cx="7167949" cy="457665"/>
            </a:xfrm>
            <a:prstGeom prst="rect">
              <a:avLst/>
            </a:prstGeom>
          </p:spPr>
          <p:txBody>
            <a:bodyPr vert="horz" lIns="0" tIns="0" rIns="0" bIns="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Bef>
                  <a:spcPts val="0"/>
                </a:spcBef>
                <a:spcAft>
                  <a:spcPts val="1800"/>
                </a:spcAft>
                <a:buNone/>
              </a:pPr>
              <a:r>
                <a:rPr lang="ru-RU" sz="2400" b="1" dirty="0">
                  <a:solidFill>
                    <a:srgbClr val="373737"/>
                  </a:solidFill>
                </a:rPr>
                <a:t>Выборки не зависят друг от друга</a:t>
              </a:r>
              <a:r>
                <a:rPr lang="en-US" sz="2400" b="1" dirty="0">
                  <a:solidFill>
                    <a:srgbClr val="373737"/>
                  </a:solidFill>
                </a:rPr>
                <a:t>:</a:t>
              </a:r>
              <a:endParaRPr lang="ru-RU" sz="2400" b="1" dirty="0">
                <a:solidFill>
                  <a:srgbClr val="373737"/>
                </a:solidFill>
              </a:endParaRPr>
            </a:p>
          </p:txBody>
        </p:sp>
        <p:sp>
          <p:nvSpPr>
            <p:cNvPr id="31" name="Объект 5">
              <a:extLst>
                <a:ext uri="{FF2B5EF4-FFF2-40B4-BE49-F238E27FC236}">
                  <a16:creationId xmlns:a16="http://schemas.microsoft.com/office/drawing/2014/main" id="{5625C1E9-D9D4-2F47-B130-744DAB9DBAF9}"/>
                </a:ext>
              </a:extLst>
            </p:cNvPr>
            <p:cNvSpPr txBox="1">
              <a:spLocks/>
            </p:cNvSpPr>
            <p:nvPr/>
          </p:nvSpPr>
          <p:spPr>
            <a:xfrm>
              <a:off x="539552" y="2088000"/>
              <a:ext cx="7167949" cy="457665"/>
            </a:xfrm>
            <a:prstGeom prst="rect">
              <a:avLst/>
            </a:prstGeom>
          </p:spPr>
          <p:txBody>
            <a:bodyPr vert="horz" lIns="0" tIns="0" rIns="0" bIns="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Bef>
                  <a:spcPts val="0"/>
                </a:spcBef>
                <a:spcAft>
                  <a:spcPts val="1800"/>
                </a:spcAft>
                <a:buNone/>
              </a:pPr>
              <a:r>
                <a:rPr lang="ru-RU" sz="2400" b="1" dirty="0">
                  <a:solidFill>
                    <a:srgbClr val="373737"/>
                  </a:solidFill>
                </a:rPr>
                <a:t>Нас интересует случайная величина</a:t>
              </a:r>
              <a:r>
                <a:rPr lang="en-US" sz="2400" b="1" dirty="0">
                  <a:solidFill>
                    <a:srgbClr val="373737"/>
                  </a:solidFill>
                </a:rPr>
                <a:t>:</a:t>
              </a:r>
              <a:endParaRPr lang="ru-RU" sz="2400" b="1" dirty="0">
                <a:solidFill>
                  <a:srgbClr val="373737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73674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7" name="applause.wav"/>
          </p:stSnd>
        </p:sndAc>
      </p:transition>
    </mc:Fallback>
  </mc:AlternateContent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6874876E-F8F5-49F5-884C-FBC01B52D900}"/>
                  </a:ext>
                </a:extLst>
              </p:cNvPr>
              <p:cNvSpPr/>
              <p:nvPr/>
            </p:nvSpPr>
            <p:spPr>
              <a:xfrm>
                <a:off x="6002592" y="2924944"/>
                <a:ext cx="105080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sz="240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sz="240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6874876E-F8F5-49F5-884C-FBC01B52D90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2592" y="2924944"/>
                <a:ext cx="1050800" cy="461665"/>
              </a:xfrm>
              <a:prstGeom prst="rect">
                <a:avLst/>
              </a:prstGeom>
              <a:blipFill>
                <a:blip r:embed="rId3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9CADCDAB-BF46-405A-BD78-E243832FE13B}"/>
                  </a:ext>
                </a:extLst>
              </p:cNvPr>
              <p:cNvSpPr/>
              <p:nvPr/>
            </p:nvSpPr>
            <p:spPr>
              <a:xfrm>
                <a:off x="4157774" y="4285024"/>
                <a:ext cx="3942618" cy="2054725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400" b="0" i="1" smtClean="0">
                                          <a:solidFill>
                                            <a:srgbClr val="C0504D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Sup>
                                        <m:sSubSupPr>
                                          <m:ctrlPr>
                                            <a:rPr lang="en-US" sz="2400" b="0" i="1" smtClean="0">
                                              <a:solidFill>
                                                <a:srgbClr val="C0504D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400" b="0" i="1" smtClean="0">
                                              <a:solidFill>
                                                <a:srgbClr val="C0504D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solidFill>
                                                <a:srgbClr val="C0504D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  <m:sup>
                                          <m:r>
                                            <a:rPr lang="en-US" sz="2400" b="0" i="1" smtClean="0">
                                              <a:solidFill>
                                                <a:srgbClr val="C0504D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sz="2400" b="0" i="1" smtClean="0">
                                              <a:solidFill>
                                                <a:srgbClr val="C0504D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0" i="1" smtClean="0">
                                              <a:solidFill>
                                                <a:srgbClr val="C0504D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solidFill>
                                                <a:srgbClr val="C0504D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</m:den>
                                  </m:f>
                                  <m:r>
                                    <a:rPr lang="en-US" sz="2400" b="0" i="1" smtClean="0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lang="en-US" sz="2400" b="0" i="1" smtClean="0">
                                          <a:solidFill>
                                            <a:srgbClr val="C0504D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Sup>
                                        <m:sSubSupPr>
                                          <m:ctrlPr>
                                            <a:rPr lang="en-US" sz="2400" b="0" i="1" smtClean="0">
                                              <a:solidFill>
                                                <a:srgbClr val="C0504D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400" b="0" i="1" smtClean="0">
                                              <a:solidFill>
                                                <a:srgbClr val="C0504D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solidFill>
                                                <a:srgbClr val="C0504D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  <m:sup>
                                          <m:r>
                                            <a:rPr lang="en-US" sz="2400" b="0" i="1" smtClean="0">
                                              <a:solidFill>
                                                <a:srgbClr val="C0504D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sz="2400" b="0" i="1" smtClean="0">
                                              <a:solidFill>
                                                <a:srgbClr val="C0504D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0" i="1" smtClean="0">
                                              <a:solidFill>
                                                <a:srgbClr val="C0504D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solidFill>
                                                <a:srgbClr val="C0504D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f>
                            <m:fPr>
                              <m:ctrlP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US" sz="2400" b="0" i="1" smtClean="0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4</m:t>
                                  </m:r>
                                </m:sup>
                              </m:sSubSup>
                            </m:num>
                            <m:den>
                              <m:sSubSup>
                                <m:sSubSupPr>
                                  <m:ctrlPr>
                                    <a:rPr lang="en-US" sz="2400" b="0" i="1" smtClean="0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−1)</m:t>
                              </m:r>
                            </m:den>
                          </m:f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US" sz="2400" b="0" i="1" smtClean="0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4</m:t>
                                  </m:r>
                                </m:sup>
                              </m:sSubSup>
                            </m:num>
                            <m:den>
                              <m:sSubSup>
                                <m:sSubSupPr>
                                  <m:ctrlPr>
                                    <a:rPr lang="en-US" sz="2400" b="0" i="1" smtClean="0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−1)</m:t>
                              </m:r>
                            </m:den>
                          </m:f>
                        </m:den>
                      </m:f>
                    </m:oMath>
                  </m:oMathPara>
                </a14:m>
                <a:endParaRPr lang="ru-RU" sz="24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9CADCDAB-BF46-405A-BD78-E243832FE1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7774" y="4285024"/>
                <a:ext cx="3942618" cy="2054725"/>
              </a:xfrm>
              <a:prstGeom prst="rect">
                <a:avLst/>
              </a:prstGeom>
              <a:blipFill>
                <a:blip r:embed="rId4"/>
                <a:stretch>
                  <a:fillRect l="-323" r="-2258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">
            <a:extLst>
              <a:ext uri="{FF2B5EF4-FFF2-40B4-BE49-F238E27FC236}">
                <a16:creationId xmlns:a16="http://schemas.microsoft.com/office/drawing/2014/main" id="{2D53A6A2-D829-47F4-90D9-701B1436095A}"/>
              </a:ext>
            </a:extLst>
          </p:cNvPr>
          <p:cNvSpPr/>
          <p:nvPr/>
        </p:nvSpPr>
        <p:spPr>
          <a:xfrm>
            <a:off x="590978" y="3933056"/>
            <a:ext cx="3106551" cy="2304895"/>
          </a:xfrm>
          <a:prstGeom prst="rect">
            <a:avLst/>
          </a:prstGeom>
          <a:solidFill>
            <a:srgbClr val="FFFFFF">
              <a:alpha val="60000"/>
            </a:srgbClr>
          </a:solidFill>
          <a:ln w="12700">
            <a:miter lim="400000"/>
          </a:ln>
          <a:effectLst/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7E9BFC2-3569-4B61-ABCE-3C797C6BA846}"/>
              </a:ext>
            </a:extLst>
          </p:cNvPr>
          <p:cNvSpPr txBox="1"/>
          <p:nvPr/>
        </p:nvSpPr>
        <p:spPr>
          <a:xfrm>
            <a:off x="815163" y="4581128"/>
            <a:ext cx="2658179" cy="1477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ru-RU" sz="2400" dirty="0">
                <a:solidFill>
                  <a:srgbClr val="C0504D"/>
                </a:solidFill>
              </a:rPr>
              <a:t>Распределение приближенное</a:t>
            </a:r>
            <a:endParaRPr lang="en-US" sz="2400" dirty="0">
              <a:solidFill>
                <a:srgbClr val="C0504D"/>
              </a:solidFill>
            </a:endParaRPr>
          </a:p>
          <a:p>
            <a:pPr algn="ctr"/>
            <a:r>
              <a:rPr lang="en-US" sz="2400" dirty="0">
                <a:solidFill>
                  <a:srgbClr val="C0504D"/>
                </a:solidFill>
              </a:rPr>
              <a:t>(</a:t>
            </a:r>
            <a:r>
              <a:rPr lang="ru-RU" sz="2400" dirty="0">
                <a:solidFill>
                  <a:srgbClr val="C0504D"/>
                </a:solidFill>
              </a:rPr>
              <a:t>распределение Уэлча</a:t>
            </a:r>
            <a:r>
              <a:rPr lang="en-US" sz="2400" dirty="0">
                <a:solidFill>
                  <a:srgbClr val="C0504D"/>
                </a:solidFill>
              </a:rPr>
              <a:t>)</a:t>
            </a:r>
            <a:endParaRPr lang="ru-RU" sz="2400" dirty="0">
              <a:solidFill>
                <a:srgbClr val="C0504D"/>
              </a:solidFill>
            </a:endParaRPr>
          </a:p>
        </p:txBody>
      </p:sp>
      <p:sp>
        <p:nvSpPr>
          <p:cNvPr id="24" name="Shape">
            <a:extLst>
              <a:ext uri="{FF2B5EF4-FFF2-40B4-BE49-F238E27FC236}">
                <a16:creationId xmlns:a16="http://schemas.microsoft.com/office/drawing/2014/main" id="{37B57283-A559-444A-92F5-CCA3F7D2F6C0}"/>
              </a:ext>
            </a:extLst>
          </p:cNvPr>
          <p:cNvSpPr/>
          <p:nvPr/>
        </p:nvSpPr>
        <p:spPr>
          <a:xfrm>
            <a:off x="1998910" y="4139684"/>
            <a:ext cx="290687" cy="2906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38" y="0"/>
                </a:moveTo>
                <a:cubicBezTo>
                  <a:pt x="7320" y="0"/>
                  <a:pt x="4802" y="1006"/>
                  <a:pt x="2881" y="3017"/>
                </a:cubicBezTo>
                <a:cubicBezTo>
                  <a:pt x="-961" y="7038"/>
                  <a:pt x="-961" y="13558"/>
                  <a:pt x="2881" y="17579"/>
                </a:cubicBezTo>
                <a:cubicBezTo>
                  <a:pt x="6724" y="21600"/>
                  <a:pt x="12954" y="21600"/>
                  <a:pt x="16797" y="17579"/>
                </a:cubicBezTo>
                <a:cubicBezTo>
                  <a:pt x="20639" y="13558"/>
                  <a:pt x="20639" y="7038"/>
                  <a:pt x="16797" y="3017"/>
                </a:cubicBezTo>
                <a:cubicBezTo>
                  <a:pt x="14876" y="1006"/>
                  <a:pt x="12356" y="0"/>
                  <a:pt x="9838" y="0"/>
                </a:cubicBezTo>
                <a:close/>
                <a:moveTo>
                  <a:pt x="9687" y="3523"/>
                </a:moveTo>
                <a:lnTo>
                  <a:pt x="9991" y="3523"/>
                </a:lnTo>
                <a:cubicBezTo>
                  <a:pt x="10387" y="3523"/>
                  <a:pt x="10625" y="3523"/>
                  <a:pt x="10783" y="3592"/>
                </a:cubicBezTo>
                <a:cubicBezTo>
                  <a:pt x="11012" y="3679"/>
                  <a:pt x="11192" y="3868"/>
                  <a:pt x="11275" y="4107"/>
                </a:cubicBezTo>
                <a:cubicBezTo>
                  <a:pt x="11341" y="4273"/>
                  <a:pt x="11341" y="4521"/>
                  <a:pt x="11341" y="4936"/>
                </a:cubicBezTo>
                <a:lnTo>
                  <a:pt x="11341" y="11306"/>
                </a:lnTo>
                <a:cubicBezTo>
                  <a:pt x="11341" y="11721"/>
                  <a:pt x="11341" y="11969"/>
                  <a:pt x="11275" y="12135"/>
                </a:cubicBezTo>
                <a:cubicBezTo>
                  <a:pt x="11192" y="12374"/>
                  <a:pt x="11012" y="12561"/>
                  <a:pt x="10783" y="12648"/>
                </a:cubicBezTo>
                <a:cubicBezTo>
                  <a:pt x="10625" y="12717"/>
                  <a:pt x="10387" y="12717"/>
                  <a:pt x="9991" y="12717"/>
                </a:cubicBezTo>
                <a:lnTo>
                  <a:pt x="9687" y="12717"/>
                </a:lnTo>
                <a:cubicBezTo>
                  <a:pt x="9291" y="12717"/>
                  <a:pt x="9053" y="12717"/>
                  <a:pt x="8895" y="12648"/>
                </a:cubicBezTo>
                <a:cubicBezTo>
                  <a:pt x="8666" y="12561"/>
                  <a:pt x="8486" y="12374"/>
                  <a:pt x="8403" y="12135"/>
                </a:cubicBezTo>
                <a:cubicBezTo>
                  <a:pt x="8337" y="11969"/>
                  <a:pt x="8337" y="11721"/>
                  <a:pt x="8337" y="11306"/>
                </a:cubicBezTo>
                <a:lnTo>
                  <a:pt x="8337" y="4936"/>
                </a:lnTo>
                <a:cubicBezTo>
                  <a:pt x="8337" y="4521"/>
                  <a:pt x="8337" y="4273"/>
                  <a:pt x="8403" y="4107"/>
                </a:cubicBezTo>
                <a:cubicBezTo>
                  <a:pt x="8486" y="3868"/>
                  <a:pt x="8666" y="3679"/>
                  <a:pt x="8895" y="3592"/>
                </a:cubicBezTo>
                <a:cubicBezTo>
                  <a:pt x="9053" y="3523"/>
                  <a:pt x="9291" y="3523"/>
                  <a:pt x="9687" y="3523"/>
                </a:cubicBezTo>
                <a:close/>
                <a:moveTo>
                  <a:pt x="9687" y="13919"/>
                </a:moveTo>
                <a:lnTo>
                  <a:pt x="9991" y="13919"/>
                </a:lnTo>
                <a:cubicBezTo>
                  <a:pt x="10387" y="13919"/>
                  <a:pt x="10625" y="13919"/>
                  <a:pt x="10783" y="13988"/>
                </a:cubicBezTo>
                <a:cubicBezTo>
                  <a:pt x="11012" y="14075"/>
                  <a:pt x="11192" y="14264"/>
                  <a:pt x="11275" y="14503"/>
                </a:cubicBezTo>
                <a:cubicBezTo>
                  <a:pt x="11341" y="14668"/>
                  <a:pt x="11341" y="14917"/>
                  <a:pt x="11341" y="15331"/>
                </a:cubicBezTo>
                <a:lnTo>
                  <a:pt x="11341" y="15660"/>
                </a:lnTo>
                <a:cubicBezTo>
                  <a:pt x="11341" y="16074"/>
                  <a:pt x="11341" y="16323"/>
                  <a:pt x="11275" y="16489"/>
                </a:cubicBezTo>
                <a:cubicBezTo>
                  <a:pt x="11192" y="16728"/>
                  <a:pt x="11012" y="16915"/>
                  <a:pt x="10783" y="17002"/>
                </a:cubicBezTo>
                <a:cubicBezTo>
                  <a:pt x="10625" y="17071"/>
                  <a:pt x="10387" y="17072"/>
                  <a:pt x="9991" y="17072"/>
                </a:cubicBezTo>
                <a:lnTo>
                  <a:pt x="9687" y="17072"/>
                </a:lnTo>
                <a:cubicBezTo>
                  <a:pt x="9291" y="17072"/>
                  <a:pt x="9053" y="17071"/>
                  <a:pt x="8895" y="17002"/>
                </a:cubicBezTo>
                <a:cubicBezTo>
                  <a:pt x="8666" y="16915"/>
                  <a:pt x="8486" y="16728"/>
                  <a:pt x="8403" y="16489"/>
                </a:cubicBezTo>
                <a:cubicBezTo>
                  <a:pt x="8337" y="16323"/>
                  <a:pt x="8337" y="16074"/>
                  <a:pt x="8337" y="15660"/>
                </a:cubicBezTo>
                <a:lnTo>
                  <a:pt x="8337" y="15331"/>
                </a:lnTo>
                <a:cubicBezTo>
                  <a:pt x="8337" y="14917"/>
                  <a:pt x="8337" y="14668"/>
                  <a:pt x="8403" y="14503"/>
                </a:cubicBezTo>
                <a:cubicBezTo>
                  <a:pt x="8486" y="14264"/>
                  <a:pt x="8666" y="14075"/>
                  <a:pt x="8895" y="13988"/>
                </a:cubicBezTo>
                <a:cubicBezTo>
                  <a:pt x="9053" y="13919"/>
                  <a:pt x="9291" y="13919"/>
                  <a:pt x="9687" y="13919"/>
                </a:cubicBezTo>
                <a:close/>
              </a:path>
            </a:pathLst>
          </a:custGeom>
          <a:solidFill>
            <a:srgbClr val="C0504D"/>
          </a:solidFill>
          <a:ln w="3175">
            <a:miter lim="400000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solidFill>
                  <a:srgbClr val="FFFFFF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25" name="Заголовок 1">
            <a:extLst>
              <a:ext uri="{FF2B5EF4-FFF2-40B4-BE49-F238E27FC236}">
                <a16:creationId xmlns:a16="http://schemas.microsoft.com/office/drawing/2014/main" id="{E6C8FC0E-8C99-45C1-9FAF-5A248A4411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wrap="square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06A"/>
                </a:solidFill>
                <a:latin typeface="+mn-lt"/>
                <a:ea typeface="+mn-ea"/>
                <a:cs typeface="+mn-cs"/>
              </a:rPr>
              <a:t>Разность средних (независимые выборки)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Прямоугольник 2">
                <a:extLst>
                  <a:ext uri="{FF2B5EF4-FFF2-40B4-BE49-F238E27FC236}">
                    <a16:creationId xmlns:a16="http://schemas.microsoft.com/office/drawing/2014/main" id="{CCB49133-4FB4-654A-8747-33DF2173F2C5}"/>
                  </a:ext>
                </a:extLst>
              </p:cNvPr>
              <p:cNvSpPr/>
              <p:nvPr/>
            </p:nvSpPr>
            <p:spPr>
              <a:xfrm>
                <a:off x="3275856" y="2717540"/>
                <a:ext cx="2791277" cy="15947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̅"/>
                              <m:ctrlP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 −</m:t>
                          </m:r>
                          <m:acc>
                            <m:accPr>
                              <m:chr m:val="̅"/>
                              <m:ctrlP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 −(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2400" b="0" i="1" smtClean="0">
                                          <a:solidFill>
                                            <a:srgbClr val="C050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C050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sz="2400" i="1">
                                          <a:solidFill>
                                            <a:srgbClr val="C050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2400" i="1" smtClean="0">
                                          <a:solidFill>
                                            <a:srgbClr val="C050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C050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sz="2400" i="1">
                                          <a:solidFill>
                                            <a:srgbClr val="C050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rad>
                        </m:den>
                      </m:f>
                    </m:oMath>
                  </m:oMathPara>
                </a14:m>
                <a:endParaRPr lang="ru-RU" sz="2400" dirty="0">
                  <a:solidFill>
                    <a:srgbClr val="28506A"/>
                  </a:solidFill>
                </a:endParaRPr>
              </a:p>
            </p:txBody>
          </p:sp>
        </mc:Choice>
        <mc:Fallback xmlns="">
          <p:sp>
            <p:nvSpPr>
              <p:cNvPr id="17" name="Прямоугольник 2">
                <a:extLst>
                  <a:ext uri="{FF2B5EF4-FFF2-40B4-BE49-F238E27FC236}">
                    <a16:creationId xmlns:a16="http://schemas.microsoft.com/office/drawing/2014/main" id="{CCB49133-4FB4-654A-8747-33DF2173F2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5856" y="2717540"/>
                <a:ext cx="2791277" cy="1594796"/>
              </a:xfrm>
              <a:prstGeom prst="rect">
                <a:avLst/>
              </a:prstGeom>
              <a:blipFill>
                <a:blip r:embed="rId5"/>
                <a:stretch>
                  <a:fillRect t="-160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Группа 5">
            <a:extLst>
              <a:ext uri="{FF2B5EF4-FFF2-40B4-BE49-F238E27FC236}">
                <a16:creationId xmlns:a16="http://schemas.microsoft.com/office/drawing/2014/main" id="{0991E0EB-2A17-5640-9E1A-B3336A12CD24}"/>
              </a:ext>
            </a:extLst>
          </p:cNvPr>
          <p:cNvGrpSpPr/>
          <p:nvPr/>
        </p:nvGrpSpPr>
        <p:grpSpPr>
          <a:xfrm>
            <a:off x="539552" y="692696"/>
            <a:ext cx="8018484" cy="1852969"/>
            <a:chOff x="539552" y="692696"/>
            <a:chExt cx="8018484" cy="1852969"/>
          </a:xfrm>
        </p:grpSpPr>
        <p:grpSp>
          <p:nvGrpSpPr>
            <p:cNvPr id="20" name="Группа 3">
              <a:extLst>
                <a:ext uri="{FF2B5EF4-FFF2-40B4-BE49-F238E27FC236}">
                  <a16:creationId xmlns:a16="http://schemas.microsoft.com/office/drawing/2014/main" id="{2F80BA03-7878-634A-A540-B6790988B4DC}"/>
                </a:ext>
              </a:extLst>
            </p:cNvPr>
            <p:cNvGrpSpPr/>
            <p:nvPr/>
          </p:nvGrpSpPr>
          <p:grpSpPr>
            <a:xfrm>
              <a:off x="1296000" y="1293637"/>
              <a:ext cx="7262036" cy="678391"/>
              <a:chOff x="1296000" y="1296000"/>
              <a:chExt cx="7262036" cy="67839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Прямоугольник 4">
                    <a:extLst>
                      <a:ext uri="{FF2B5EF4-FFF2-40B4-BE49-F238E27FC236}">
                        <a16:creationId xmlns:a16="http://schemas.microsoft.com/office/drawing/2014/main" id="{91E5BB19-9B1A-0D46-A24C-1C282B4B0986}"/>
                      </a:ext>
                    </a:extLst>
                  </p:cNvPr>
                  <p:cNvSpPr/>
                  <p:nvPr/>
                </p:nvSpPr>
                <p:spPr>
                  <a:xfrm>
                    <a:off x="1296000" y="1314562"/>
                    <a:ext cx="3490892" cy="641266"/>
                  </a:xfrm>
                  <a:prstGeom prst="rect">
                    <a:avLst/>
                  </a:prstGeom>
                </p:spPr>
                <p:txBody>
                  <a:bodyPr wrap="none" lIns="0" tIns="0" rIns="0" bIns="0">
                    <a:spAutoFit/>
                  </a:bodyPr>
                  <a:lstStyle/>
                  <a:p>
                    <a:pPr>
                      <a:spcAft>
                        <a:spcPts val="180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…, 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∼</m:t>
                          </m:r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𝑖𝑖𝑑</m:t>
                          </m:r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sSubSup>
                            <m:sSubSupPr>
                              <m:ctrlP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ru-RU" sz="2400" dirty="0">
                      <a:solidFill>
                        <a:srgbClr val="28506A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7" name="Прямоугольник 4">
                    <a:extLst>
                      <a:ext uri="{FF2B5EF4-FFF2-40B4-BE49-F238E27FC236}">
                        <a16:creationId xmlns:a16="http://schemas.microsoft.com/office/drawing/2014/main" id="{91E5BB19-9B1A-0D46-A24C-1C282B4B098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296000" y="1314562"/>
                    <a:ext cx="3490892" cy="641266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1460" t="-4000" r="-2555"/>
                    </a:stretch>
                  </a:blipFill>
                </p:spPr>
                <p:txBody>
                  <a:bodyPr/>
                  <a:lstStyle/>
                  <a:p>
                    <a:r>
                      <a:rPr lang="en-RU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Прямоугольник 8">
                    <a:extLst>
                      <a:ext uri="{FF2B5EF4-FFF2-40B4-BE49-F238E27FC236}">
                        <a16:creationId xmlns:a16="http://schemas.microsoft.com/office/drawing/2014/main" id="{633B9A92-90E1-3549-AB1E-020DD766F07B}"/>
                      </a:ext>
                    </a:extLst>
                  </p:cNvPr>
                  <p:cNvSpPr/>
                  <p:nvPr/>
                </p:nvSpPr>
                <p:spPr>
                  <a:xfrm>
                    <a:off x="5148000" y="1296000"/>
                    <a:ext cx="3410036" cy="678391"/>
                  </a:xfrm>
                  <a:prstGeom prst="rect">
                    <a:avLst/>
                  </a:prstGeom>
                </p:spPr>
                <p:txBody>
                  <a:bodyPr wrap="none" lIns="0" tIns="0" rIns="0" bIns="0">
                    <a:spAutoFit/>
                  </a:bodyPr>
                  <a:lstStyle/>
                  <a:p>
                    <a:pPr>
                      <a:spcAft>
                        <a:spcPts val="180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…, 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∼</m:t>
                          </m:r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𝑖𝑖𝑑</m:t>
                          </m:r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sSubSup>
                            <m:sSubSupPr>
                              <m:ctrlP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sub>
                            <m:sup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ru-RU" sz="2400" dirty="0">
                      <a:solidFill>
                        <a:srgbClr val="28506A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8" name="Прямоугольник 8">
                    <a:extLst>
                      <a:ext uri="{FF2B5EF4-FFF2-40B4-BE49-F238E27FC236}">
                        <a16:creationId xmlns:a16="http://schemas.microsoft.com/office/drawing/2014/main" id="{633B9A92-90E1-3549-AB1E-020DD766F07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148000" y="1296000"/>
                    <a:ext cx="3410036" cy="678391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1493" t="-3704" r="-2612"/>
                    </a:stretch>
                  </a:blipFill>
                </p:spPr>
                <p:txBody>
                  <a:bodyPr/>
                  <a:lstStyle/>
                  <a:p>
                    <a:r>
                      <a:rPr lang="en-RU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2" name="Объект 5">
              <a:extLst>
                <a:ext uri="{FF2B5EF4-FFF2-40B4-BE49-F238E27FC236}">
                  <a16:creationId xmlns:a16="http://schemas.microsoft.com/office/drawing/2014/main" id="{E4B9C205-CE36-7B46-84C9-8031EF8AD0D8}"/>
                </a:ext>
              </a:extLst>
            </p:cNvPr>
            <p:cNvSpPr txBox="1">
              <a:spLocks/>
            </p:cNvSpPr>
            <p:nvPr/>
          </p:nvSpPr>
          <p:spPr>
            <a:xfrm>
              <a:off x="539552" y="692696"/>
              <a:ext cx="7167949" cy="457665"/>
            </a:xfrm>
            <a:prstGeom prst="rect">
              <a:avLst/>
            </a:prstGeom>
          </p:spPr>
          <p:txBody>
            <a:bodyPr vert="horz" lIns="0" tIns="0" rIns="0" bIns="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Bef>
                  <a:spcPts val="0"/>
                </a:spcBef>
                <a:spcAft>
                  <a:spcPts val="1800"/>
                </a:spcAft>
                <a:buNone/>
              </a:pPr>
              <a:r>
                <a:rPr lang="ru-RU" sz="2400" b="1" dirty="0">
                  <a:solidFill>
                    <a:srgbClr val="373737"/>
                  </a:solidFill>
                </a:rPr>
                <a:t>Выборки не зависят друг от друга</a:t>
              </a:r>
              <a:r>
                <a:rPr lang="en-US" sz="2400" b="1" dirty="0">
                  <a:solidFill>
                    <a:srgbClr val="373737"/>
                  </a:solidFill>
                </a:rPr>
                <a:t>:</a:t>
              </a:r>
              <a:endParaRPr lang="ru-RU" sz="2400" b="1" dirty="0">
                <a:solidFill>
                  <a:srgbClr val="373737"/>
                </a:solidFill>
              </a:endParaRPr>
            </a:p>
          </p:txBody>
        </p:sp>
        <p:sp>
          <p:nvSpPr>
            <p:cNvPr id="26" name="Объект 5">
              <a:extLst>
                <a:ext uri="{FF2B5EF4-FFF2-40B4-BE49-F238E27FC236}">
                  <a16:creationId xmlns:a16="http://schemas.microsoft.com/office/drawing/2014/main" id="{C1794568-7BEC-6042-96DB-41E6B0912ED0}"/>
                </a:ext>
              </a:extLst>
            </p:cNvPr>
            <p:cNvSpPr txBox="1">
              <a:spLocks/>
            </p:cNvSpPr>
            <p:nvPr/>
          </p:nvSpPr>
          <p:spPr>
            <a:xfrm>
              <a:off x="539552" y="2088000"/>
              <a:ext cx="7167949" cy="457665"/>
            </a:xfrm>
            <a:prstGeom prst="rect">
              <a:avLst/>
            </a:prstGeom>
          </p:spPr>
          <p:txBody>
            <a:bodyPr vert="horz" lIns="0" tIns="0" rIns="0" bIns="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Bef>
                  <a:spcPts val="0"/>
                </a:spcBef>
                <a:spcAft>
                  <a:spcPts val="1800"/>
                </a:spcAft>
                <a:buNone/>
              </a:pPr>
              <a:r>
                <a:rPr lang="ru-RU" sz="2400" b="1" dirty="0">
                  <a:solidFill>
                    <a:srgbClr val="373737"/>
                  </a:solidFill>
                </a:rPr>
                <a:t>Нас интересует случайная величина</a:t>
              </a:r>
              <a:r>
                <a:rPr lang="en-US" sz="2400" b="1" dirty="0">
                  <a:solidFill>
                    <a:srgbClr val="373737"/>
                  </a:solidFill>
                </a:rPr>
                <a:t>:</a:t>
              </a:r>
              <a:endParaRPr lang="ru-RU" sz="2400" b="1" dirty="0">
                <a:solidFill>
                  <a:srgbClr val="373737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05153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8" name="applause.wav"/>
          </p:stSnd>
        </p:sndAc>
      </p:transition>
    </mc:Fallback>
  </mc:AlternateContent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wrap="square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06A"/>
                </a:solidFill>
                <a:latin typeface="+mn-lt"/>
                <a:ea typeface="+mn-ea"/>
                <a:cs typeface="+mn-cs"/>
              </a:rPr>
              <a:t>Проблема </a:t>
            </a:r>
            <a:r>
              <a:rPr lang="ru-RU" sz="3200" b="1" dirty="0" err="1">
                <a:solidFill>
                  <a:srgbClr val="28506A"/>
                </a:solidFill>
                <a:latin typeface="+mn-lt"/>
                <a:ea typeface="+mn-ea"/>
                <a:cs typeface="+mn-cs"/>
              </a:rPr>
              <a:t>Беренца</a:t>
            </a:r>
            <a:r>
              <a:rPr lang="ru-RU" sz="3200" b="1" dirty="0">
                <a:solidFill>
                  <a:srgbClr val="28506A"/>
                </a:solidFill>
                <a:latin typeface="+mn-lt"/>
                <a:ea typeface="+mn-ea"/>
                <a:cs typeface="+mn-cs"/>
              </a:rPr>
              <a:t>-Фишера</a:t>
            </a:r>
          </a:p>
        </p:txBody>
      </p:sp>
      <p:sp>
        <p:nvSpPr>
          <p:cNvPr id="7" name="Объект 5">
            <a:extLst>
              <a:ext uri="{FF2B5EF4-FFF2-40B4-BE49-F238E27FC236}">
                <a16:creationId xmlns:a16="http://schemas.microsoft.com/office/drawing/2014/main" id="{25755982-27F3-1D45-96B5-4A991F51E226}"/>
              </a:ext>
            </a:extLst>
          </p:cNvPr>
          <p:cNvSpPr txBox="1">
            <a:spLocks/>
          </p:cNvSpPr>
          <p:nvPr/>
        </p:nvSpPr>
        <p:spPr>
          <a:xfrm>
            <a:off x="539552" y="692696"/>
            <a:ext cx="8280480" cy="46134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None/>
            </a:pPr>
            <a:r>
              <a:rPr lang="ru-RU" sz="2400" dirty="0">
                <a:solidFill>
                  <a:srgbClr val="373737"/>
                </a:solidFill>
              </a:rPr>
              <a:t>Не существует точного распределения для статистики</a:t>
            </a:r>
          </a:p>
          <a:p>
            <a:pPr>
              <a:spcBef>
                <a:spcPts val="0"/>
              </a:spcBef>
              <a:spcAft>
                <a:spcPts val="1800"/>
              </a:spcAft>
            </a:pPr>
            <a:endParaRPr lang="ru-RU" sz="2400" dirty="0">
              <a:solidFill>
                <a:srgbClr val="373737"/>
              </a:solidFill>
            </a:endParaRPr>
          </a:p>
          <a:p>
            <a:pPr>
              <a:spcBef>
                <a:spcPts val="0"/>
              </a:spcBef>
              <a:spcAft>
                <a:spcPts val="1800"/>
              </a:spcAft>
            </a:pPr>
            <a:endParaRPr lang="ru-RU" sz="2400" dirty="0">
              <a:solidFill>
                <a:srgbClr val="373737"/>
              </a:solidFill>
            </a:endParaRPr>
          </a:p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dirty="0">
                <a:solidFill>
                  <a:srgbClr val="373737"/>
                </a:solidFill>
              </a:rPr>
              <a:t/>
            </a:r>
            <a:br>
              <a:rPr lang="ru-RU" sz="2400" dirty="0">
                <a:solidFill>
                  <a:srgbClr val="373737"/>
                </a:solidFill>
              </a:rPr>
            </a:br>
            <a:endParaRPr lang="ru-RU" sz="2400" dirty="0">
              <a:solidFill>
                <a:srgbClr val="373737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Прямоугольник 2">
                <a:extLst>
                  <a:ext uri="{FF2B5EF4-FFF2-40B4-BE49-F238E27FC236}">
                    <a16:creationId xmlns:a16="http://schemas.microsoft.com/office/drawing/2014/main" id="{6C72A270-232B-E049-B2AE-AA0272D8FAAF}"/>
                  </a:ext>
                </a:extLst>
              </p:cNvPr>
              <p:cNvSpPr/>
              <p:nvPr/>
            </p:nvSpPr>
            <p:spPr>
              <a:xfrm>
                <a:off x="2699792" y="1551904"/>
                <a:ext cx="2791277" cy="15947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̅"/>
                              <m:ctrlP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 −</m:t>
                          </m:r>
                          <m:acc>
                            <m:accPr>
                              <m:chr m:val="̅"/>
                              <m:ctrlP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 −(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40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Sup>
                                    <m:sSubSupPr>
                                      <m:ctrlPr>
                                        <a:rPr lang="en-US" sz="2400" b="0" i="1" smtClean="0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  <m:sup>
                                      <m:r>
                                        <a:rPr lang="en-US" sz="2400" i="1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Sup>
                                    <m:sSubSupPr>
                                      <m:ctrlPr>
                                        <a:rPr lang="en-US" sz="2400" i="1" smtClean="0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  <m:sup>
                                      <m:r>
                                        <a:rPr lang="en-US" sz="2400" i="1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rad>
                        </m:den>
                      </m:f>
                    </m:oMath>
                  </m:oMathPara>
                </a14:m>
                <a:endParaRPr lang="ru-RU" sz="2400" dirty="0">
                  <a:solidFill>
                    <a:srgbClr val="28506A"/>
                  </a:solidFill>
                </a:endParaRPr>
              </a:p>
            </p:txBody>
          </p:sp>
        </mc:Choice>
        <mc:Fallback xmlns="">
          <p:sp>
            <p:nvSpPr>
              <p:cNvPr id="8" name="Прямоугольник 2">
                <a:extLst>
                  <a:ext uri="{FF2B5EF4-FFF2-40B4-BE49-F238E27FC236}">
                    <a16:creationId xmlns:a16="http://schemas.microsoft.com/office/drawing/2014/main" id="{6C72A270-232B-E049-B2AE-AA0272D8FA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9792" y="1551904"/>
                <a:ext cx="2791277" cy="1594796"/>
              </a:xfrm>
              <a:prstGeom prst="rect">
                <a:avLst/>
              </a:prstGeom>
              <a:blipFill>
                <a:blip r:embed="rId3"/>
                <a:stretch>
                  <a:fillRect t="-160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63029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wrap="square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06A"/>
                </a:solidFill>
                <a:latin typeface="+mn-lt"/>
                <a:ea typeface="+mn-ea"/>
                <a:cs typeface="+mn-cs"/>
              </a:rPr>
              <a:t>Проблема </a:t>
            </a:r>
            <a:r>
              <a:rPr lang="ru-RU" sz="3200" b="1" dirty="0" err="1">
                <a:solidFill>
                  <a:srgbClr val="28506A"/>
                </a:solidFill>
                <a:latin typeface="+mn-lt"/>
                <a:ea typeface="+mn-ea"/>
                <a:cs typeface="+mn-cs"/>
              </a:rPr>
              <a:t>Беренца</a:t>
            </a:r>
            <a:r>
              <a:rPr lang="ru-RU" sz="3200" b="1" dirty="0">
                <a:solidFill>
                  <a:srgbClr val="28506A"/>
                </a:solidFill>
                <a:latin typeface="+mn-lt"/>
                <a:ea typeface="+mn-ea"/>
                <a:cs typeface="+mn-cs"/>
              </a:rPr>
              <a:t>-Фишера</a:t>
            </a:r>
          </a:p>
        </p:txBody>
      </p:sp>
      <p:sp>
        <p:nvSpPr>
          <p:cNvPr id="8" name="Объект 5">
            <a:extLst>
              <a:ext uri="{FF2B5EF4-FFF2-40B4-BE49-F238E27FC236}">
                <a16:creationId xmlns:a16="http://schemas.microsoft.com/office/drawing/2014/main" id="{32EBA51E-9512-B947-BC19-D36D27D41F7D}"/>
              </a:ext>
            </a:extLst>
          </p:cNvPr>
          <p:cNvSpPr txBox="1">
            <a:spLocks/>
          </p:cNvSpPr>
          <p:nvPr/>
        </p:nvSpPr>
        <p:spPr>
          <a:xfrm>
            <a:off x="539552" y="692696"/>
            <a:ext cx="8280480" cy="46134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None/>
            </a:pPr>
            <a:r>
              <a:rPr lang="ru-RU" sz="2400" dirty="0">
                <a:solidFill>
                  <a:srgbClr val="373737"/>
                </a:solidFill>
              </a:rPr>
              <a:t>Не существует точного распределения для статистики</a:t>
            </a:r>
          </a:p>
          <a:p>
            <a:pPr>
              <a:spcBef>
                <a:spcPts val="0"/>
              </a:spcBef>
              <a:spcAft>
                <a:spcPts val="1800"/>
              </a:spcAft>
            </a:pPr>
            <a:endParaRPr lang="ru-RU" sz="2400" dirty="0">
              <a:solidFill>
                <a:srgbClr val="373737"/>
              </a:solidFill>
            </a:endParaRPr>
          </a:p>
          <a:p>
            <a:pPr>
              <a:spcBef>
                <a:spcPts val="0"/>
              </a:spcBef>
              <a:spcAft>
                <a:spcPts val="1800"/>
              </a:spcAft>
            </a:pPr>
            <a:endParaRPr lang="ru-RU" sz="2400" dirty="0">
              <a:solidFill>
                <a:srgbClr val="373737"/>
              </a:solidFill>
            </a:endParaRPr>
          </a:p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dirty="0">
                <a:solidFill>
                  <a:srgbClr val="373737"/>
                </a:solidFill>
              </a:rPr>
              <a:t/>
            </a:r>
            <a:br>
              <a:rPr lang="ru-RU" sz="2400" dirty="0">
                <a:solidFill>
                  <a:srgbClr val="373737"/>
                </a:solidFill>
              </a:rPr>
            </a:br>
            <a:endParaRPr lang="ru-RU" sz="2400" dirty="0">
              <a:solidFill>
                <a:srgbClr val="373737"/>
              </a:solidFill>
            </a:endParaRPr>
          </a:p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None/>
            </a:pPr>
            <a:r>
              <a:rPr lang="ru-RU" sz="2400" dirty="0">
                <a:solidFill>
                  <a:srgbClr val="373737"/>
                </a:solidFill>
              </a:rPr>
              <a:t>Невозможно точно сравнить средние двух независимых выборок</a:t>
            </a:r>
            <a:r>
              <a:rPr lang="en-US" sz="2400" dirty="0">
                <a:solidFill>
                  <a:srgbClr val="373737"/>
                </a:solidFill>
              </a:rPr>
              <a:t>, </a:t>
            </a:r>
            <a:r>
              <a:rPr lang="ru-RU" sz="2400" dirty="0">
                <a:solidFill>
                  <a:srgbClr val="373737"/>
                </a:solidFill>
              </a:rPr>
              <a:t>дисперсии которых неизвестны</a:t>
            </a:r>
            <a:r>
              <a:rPr lang="en-US" sz="2400" dirty="0">
                <a:solidFill>
                  <a:srgbClr val="373737"/>
                </a:solidFill>
              </a:rPr>
              <a:t>. </a:t>
            </a:r>
            <a:endParaRPr lang="ru-RU" sz="2400" dirty="0">
              <a:solidFill>
                <a:srgbClr val="373737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2">
                <a:extLst>
                  <a:ext uri="{FF2B5EF4-FFF2-40B4-BE49-F238E27FC236}">
                    <a16:creationId xmlns:a16="http://schemas.microsoft.com/office/drawing/2014/main" id="{9B4282F4-3C4D-CC48-BE5F-2F009FE95E78}"/>
                  </a:ext>
                </a:extLst>
              </p:cNvPr>
              <p:cNvSpPr/>
              <p:nvPr/>
            </p:nvSpPr>
            <p:spPr>
              <a:xfrm>
                <a:off x="2699792" y="1551904"/>
                <a:ext cx="2791277" cy="15947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̅"/>
                              <m:ctrlP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 −</m:t>
                          </m:r>
                          <m:acc>
                            <m:accPr>
                              <m:chr m:val="̅"/>
                              <m:ctrlP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 −(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40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Sup>
                                    <m:sSubSupPr>
                                      <m:ctrlPr>
                                        <a:rPr lang="en-US" sz="2400" b="0" i="1" smtClean="0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  <m:sup>
                                      <m:r>
                                        <a:rPr lang="en-US" sz="2400" i="1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Sup>
                                    <m:sSubSupPr>
                                      <m:ctrlPr>
                                        <a:rPr lang="en-US" sz="2400" i="1" smtClean="0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  <m:sup>
                                      <m:r>
                                        <a:rPr lang="en-US" sz="2400" i="1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rad>
                        </m:den>
                      </m:f>
                    </m:oMath>
                  </m:oMathPara>
                </a14:m>
                <a:endParaRPr lang="ru-RU" sz="2400" dirty="0">
                  <a:solidFill>
                    <a:srgbClr val="28506A"/>
                  </a:solidFill>
                </a:endParaRPr>
              </a:p>
            </p:txBody>
          </p:sp>
        </mc:Choice>
        <mc:Fallback xmlns="">
          <p:sp>
            <p:nvSpPr>
              <p:cNvPr id="9" name="Прямоугольник 2">
                <a:extLst>
                  <a:ext uri="{FF2B5EF4-FFF2-40B4-BE49-F238E27FC236}">
                    <a16:creationId xmlns:a16="http://schemas.microsoft.com/office/drawing/2014/main" id="{9B4282F4-3C4D-CC48-BE5F-2F009FE95E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9792" y="1551904"/>
                <a:ext cx="2791277" cy="1594796"/>
              </a:xfrm>
              <a:prstGeom prst="rect">
                <a:avLst/>
              </a:prstGeom>
              <a:blipFill>
                <a:blip r:embed="rId3"/>
                <a:stretch>
                  <a:fillRect t="-160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23068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380A25D-AD5C-7545-8C3F-D45A05EA8E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773" y="2578537"/>
            <a:ext cx="6070600" cy="78740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599FA6B-61D1-CA49-AB55-06E85967B1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727022">
            <a:off x="660165" y="1461382"/>
            <a:ext cx="1625600" cy="16256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wrap="square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06A"/>
                </a:solidFill>
                <a:latin typeface="+mn-lt"/>
                <a:ea typeface="+mn-ea"/>
                <a:cs typeface="+mn-cs"/>
              </a:rPr>
              <a:t>Зачем нужны доверительные интервалы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Объект 5">
                <a:extLst>
                  <a:ext uri="{FF2B5EF4-FFF2-40B4-BE49-F238E27FC236}">
                    <a16:creationId xmlns:a16="http://schemas.microsoft.com/office/drawing/2014/main" id="{06D4533D-0E18-9846-91B6-C249CD14B5D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9552" y="692696"/>
                <a:ext cx="8136904" cy="1336709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r>
                  <a:rPr lang="ru-RU" sz="2400" dirty="0">
                    <a:solidFill>
                      <a:srgbClr val="373737"/>
                    </a:solidFill>
                  </a:rPr>
                  <a:t>Надо измерить длину скрепки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anose="020B0503030403020204"/>
                  </a:rPr>
                  <a:t>.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Её длина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</a:rPr>
                      <m:t>7</m:t>
                    </m:r>
                  </m:oMath>
                </a14:m>
                <a:r>
                  <a:rPr lang="en-US" sz="2400" dirty="0">
                    <a:solidFill>
                      <a:srgbClr val="28506A"/>
                    </a:solidFill>
                    <a:latin typeface="Myriad Pro" panose="020B0503030403020204"/>
                  </a:rPr>
                  <a:t> </a:t>
                </a:r>
                <a:r>
                  <a:rPr lang="ru-RU" sz="2400" dirty="0">
                    <a:solidFill>
                      <a:srgbClr val="28506A"/>
                    </a:solidFill>
                  </a:rPr>
                  <a:t>см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anose="020B0503030403020204"/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но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anose="020B0503030403020204"/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мы не знаем наверняка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anose="020B0503030403020204"/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так как деления на линейке недостаточно точны</a:t>
                </a:r>
              </a:p>
            </p:txBody>
          </p:sp>
        </mc:Choice>
        <mc:Fallback xmlns="">
          <p:sp>
            <p:nvSpPr>
              <p:cNvPr id="8" name="Объект 5">
                <a:extLst>
                  <a:ext uri="{FF2B5EF4-FFF2-40B4-BE49-F238E27FC236}">
                    <a16:creationId xmlns:a16="http://schemas.microsoft.com/office/drawing/2014/main" id="{06D4533D-0E18-9846-91B6-C249CD14B5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692696"/>
                <a:ext cx="8136904" cy="1336709"/>
              </a:xfrm>
              <a:prstGeom prst="rect">
                <a:avLst/>
              </a:prstGeom>
              <a:blipFill>
                <a:blip r:embed="rId5"/>
                <a:stretch>
                  <a:fillRect l="-2340" t="-6667" r="-2652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Объект 5">
                <a:extLst>
                  <a:ext uri="{FF2B5EF4-FFF2-40B4-BE49-F238E27FC236}">
                    <a16:creationId xmlns:a16="http://schemas.microsoft.com/office/drawing/2014/main" id="{72EB1754-3C0B-604B-8E2B-DE562FE52F2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9552" y="3933056"/>
                <a:ext cx="8049159" cy="2326922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06A"/>
                  </a:buClr>
                </a:pPr>
                <a:r>
                  <a:rPr lang="ru-RU" sz="2400" dirty="0">
                    <a:solidFill>
                      <a:srgbClr val="373737"/>
                    </a:solidFill>
                  </a:rPr>
                  <a:t>Измерение делается с точностью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anose="020B0503030403020204"/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которую допускает линейка</a:t>
                </a: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06A"/>
                  </a:buClr>
                </a:pPr>
                <a:r>
                  <a:rPr lang="ru-RU" sz="2400" dirty="0">
                    <a:solidFill>
                      <a:srgbClr val="373737"/>
                    </a:solidFill>
                  </a:rPr>
                  <a:t>Длина скрепки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</a:rPr>
                      <m:t>7</m:t>
                    </m:r>
                    <m:r>
                      <a:rPr lang="en-US" sz="2400" i="1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</a:rPr>
                      <m:t>±</m:t>
                    </m:r>
                    <m:r>
                      <a:rPr lang="en-US" sz="2400" i="1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2400" i="1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400" i="1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ru-RU" sz="2400" dirty="0">
                    <a:solidFill>
                      <a:srgbClr val="28506A"/>
                    </a:solidFill>
                  </a:rPr>
                  <a:t> см </a:t>
                </a:r>
                <a:endParaRPr lang="ru-RU" sz="2400" dirty="0">
                  <a:solidFill>
                    <a:srgbClr val="373737"/>
                  </a:solidFill>
                </a:endParaRP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06A"/>
                  </a:buClr>
                </a:pPr>
                <a:r>
                  <a:rPr lang="ru-RU" sz="2400" dirty="0">
                    <a:solidFill>
                      <a:srgbClr val="373737"/>
                    </a:solidFill>
                  </a:rPr>
                  <a:t>При дальнейших расчётах мы должны учитывать погрешность измерения</a:t>
                </a:r>
              </a:p>
            </p:txBody>
          </p:sp>
        </mc:Choice>
        <mc:Fallback xmlns="">
          <p:sp>
            <p:nvSpPr>
              <p:cNvPr id="10" name="Объект 5">
                <a:extLst>
                  <a:ext uri="{FF2B5EF4-FFF2-40B4-BE49-F238E27FC236}">
                    <a16:creationId xmlns:a16="http://schemas.microsoft.com/office/drawing/2014/main" id="{72EB1754-3C0B-604B-8E2B-DE562FE52F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3933056"/>
                <a:ext cx="8049159" cy="2326922"/>
              </a:xfrm>
              <a:prstGeom prst="rect">
                <a:avLst/>
              </a:prstGeom>
              <a:blipFill>
                <a:blip r:embed="rId6"/>
                <a:stretch>
                  <a:fillRect l="-2208" t="-3825" b="-6557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08534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7" name="applause.wav"/>
          </p:stSnd>
        </p:sndAc>
      </p:transition>
    </mc:Fallback>
  </mc:AlternateContent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wrap="square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06A"/>
                </a:solidFill>
                <a:latin typeface="+mn-lt"/>
                <a:ea typeface="+mn-ea"/>
                <a:cs typeface="+mn-cs"/>
              </a:rPr>
              <a:t>Проблема </a:t>
            </a:r>
            <a:r>
              <a:rPr lang="ru-RU" sz="3200" b="1" dirty="0" err="1">
                <a:solidFill>
                  <a:srgbClr val="28506A"/>
                </a:solidFill>
                <a:latin typeface="+mn-lt"/>
                <a:ea typeface="+mn-ea"/>
                <a:cs typeface="+mn-cs"/>
              </a:rPr>
              <a:t>Беренца</a:t>
            </a:r>
            <a:r>
              <a:rPr lang="ru-RU" sz="3200" b="1" dirty="0">
                <a:solidFill>
                  <a:srgbClr val="28506A"/>
                </a:solidFill>
                <a:latin typeface="+mn-lt"/>
                <a:ea typeface="+mn-ea"/>
                <a:cs typeface="+mn-cs"/>
              </a:rPr>
              <a:t>-Фишера</a:t>
            </a:r>
          </a:p>
        </p:txBody>
      </p:sp>
      <p:sp>
        <p:nvSpPr>
          <p:cNvPr id="15" name="Объект 5"/>
          <p:cNvSpPr txBox="1">
            <a:spLocks/>
          </p:cNvSpPr>
          <p:nvPr/>
        </p:nvSpPr>
        <p:spPr>
          <a:xfrm>
            <a:off x="539552" y="3356992"/>
            <a:ext cx="8352488" cy="309634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endParaRPr lang="ru-RU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Объект 5">
                <a:extLst>
                  <a:ext uri="{FF2B5EF4-FFF2-40B4-BE49-F238E27FC236}">
                    <a16:creationId xmlns:a16="http://schemas.microsoft.com/office/drawing/2014/main" id="{2602C501-6DCB-AD4C-A6A6-853DD6B21D4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9552" y="692696"/>
                <a:ext cx="8280480" cy="4613400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Clr>
                    <a:srgbClr val="0059A9"/>
                  </a:buClr>
                  <a:buNone/>
                </a:pPr>
                <a:r>
                  <a:rPr lang="ru-RU" sz="2400" dirty="0">
                    <a:solidFill>
                      <a:srgbClr val="373737"/>
                    </a:solidFill>
                  </a:rPr>
                  <a:t>Не существует точного распределения для статистики</a:t>
                </a: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</a:pPr>
                <a:endParaRPr lang="ru-RU" sz="2400" dirty="0">
                  <a:solidFill>
                    <a:srgbClr val="373737"/>
                  </a:solidFill>
                </a:endParaRP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</a:pPr>
                <a:endParaRPr lang="ru-RU" sz="2400" dirty="0">
                  <a:solidFill>
                    <a:srgbClr val="373737"/>
                  </a:solidFill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r>
                  <a:rPr lang="ru-RU" sz="2400" dirty="0">
                    <a:solidFill>
                      <a:srgbClr val="373737"/>
                    </a:solidFill>
                  </a:rPr>
                  <a:t/>
                </a:r>
                <a:br>
                  <a:rPr lang="ru-RU" sz="2400" dirty="0">
                    <a:solidFill>
                      <a:srgbClr val="373737"/>
                    </a:solidFill>
                  </a:rPr>
                </a:br>
                <a:endParaRPr lang="ru-RU" sz="2400" dirty="0">
                  <a:solidFill>
                    <a:srgbClr val="373737"/>
                  </a:solidFill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Clr>
                    <a:srgbClr val="0059A9"/>
                  </a:buClr>
                  <a:buNone/>
                </a:pPr>
                <a:r>
                  <a:rPr lang="ru-RU" sz="2400" dirty="0">
                    <a:solidFill>
                      <a:srgbClr val="373737"/>
                    </a:solidFill>
                  </a:rPr>
                  <a:t>Невозможно точно сравнить средние двух независимых выборок</a:t>
                </a:r>
                <a:r>
                  <a:rPr lang="en-US" sz="2400" dirty="0">
                    <a:solidFill>
                      <a:srgbClr val="373737"/>
                    </a:solidFill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дисперсии которых неизвестны</a:t>
                </a:r>
                <a:r>
                  <a:rPr lang="en-US" sz="2400" dirty="0">
                    <a:solidFill>
                      <a:srgbClr val="373737"/>
                    </a:solidFill>
                  </a:rPr>
                  <a:t>. </a:t>
                </a:r>
                <a:endParaRPr lang="ru-RU" sz="2400" dirty="0">
                  <a:solidFill>
                    <a:srgbClr val="373737"/>
                  </a:solidFill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Clr>
                    <a:srgbClr val="0059A9"/>
                  </a:buClr>
                  <a:buNone/>
                </a:pPr>
                <a:r>
                  <a:rPr lang="ru-RU" sz="2400" dirty="0">
                    <a:solidFill>
                      <a:srgbClr val="373737"/>
                    </a:solidFill>
                  </a:rPr>
                  <a:t>Аппроксимация с предыдущего слайда хорошо работает</a:t>
                </a:r>
                <a:r>
                  <a:rPr lang="en-US" sz="2400" dirty="0">
                    <a:solidFill>
                      <a:srgbClr val="373737"/>
                    </a:solidFill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если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ru-RU" sz="2400" dirty="0">
                    <a:solidFill>
                      <a:srgbClr val="28506A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либо знак неравенства между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ru-RU" sz="2400" dirty="0">
                    <a:solidFill>
                      <a:srgbClr val="5C5B5C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и</a:t>
                </a:r>
                <a:r>
                  <a:rPr lang="ru-RU" sz="2400" dirty="0">
                    <a:solidFill>
                      <a:srgbClr val="5C5B5C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54748B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такой </a:t>
                </a:r>
                <a:br>
                  <a:rPr lang="ru-RU" sz="2400" dirty="0">
                    <a:solidFill>
                      <a:srgbClr val="373737"/>
                    </a:solidFill>
                  </a:rPr>
                </a:br>
                <a:r>
                  <a:rPr lang="ru-RU" sz="2400" dirty="0">
                    <a:solidFill>
                      <a:srgbClr val="373737"/>
                    </a:solidFill>
                  </a:rPr>
                  <a:t>же как между</a:t>
                </a:r>
                <a:r>
                  <a:rPr lang="ru-RU" sz="2400" dirty="0">
                    <a:solidFill>
                      <a:srgbClr val="5C5B5C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ru-RU" sz="2400" dirty="0">
                    <a:solidFill>
                      <a:srgbClr val="28506A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и</a:t>
                </a:r>
                <a:r>
                  <a:rPr lang="ru-RU" sz="2400" dirty="0">
                    <a:solidFill>
                      <a:srgbClr val="5C5B5C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28506A"/>
                    </a:solidFill>
                  </a:rPr>
                  <a:t> </a:t>
                </a:r>
                <a:endParaRPr lang="ru-RU" sz="2400" dirty="0">
                  <a:solidFill>
                    <a:srgbClr val="5C5B5C"/>
                  </a:solidFill>
                </a:endParaRPr>
              </a:p>
            </p:txBody>
          </p:sp>
        </mc:Choice>
        <mc:Fallback xmlns="">
          <p:sp>
            <p:nvSpPr>
              <p:cNvPr id="17" name="Объект 5">
                <a:extLst>
                  <a:ext uri="{FF2B5EF4-FFF2-40B4-BE49-F238E27FC236}">
                    <a16:creationId xmlns:a16="http://schemas.microsoft.com/office/drawing/2014/main" id="{2602C501-6DCB-AD4C-A6A6-853DD6B21D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692696"/>
                <a:ext cx="8280480" cy="4613400"/>
              </a:xfrm>
              <a:prstGeom prst="rect">
                <a:avLst/>
              </a:prstGeom>
              <a:blipFill>
                <a:blip r:embed="rId3"/>
                <a:stretch>
                  <a:fillRect l="-2301" t="-1928" b="-9091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BFACC471-F862-424E-924E-50DC03F80D54}"/>
                  </a:ext>
                </a:extLst>
              </p:cNvPr>
              <p:cNvSpPr/>
              <p:nvPr/>
            </p:nvSpPr>
            <p:spPr>
              <a:xfrm>
                <a:off x="2699792" y="1551904"/>
                <a:ext cx="2791277" cy="15947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̅"/>
                              <m:ctrlP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 −</m:t>
                          </m:r>
                          <m:acc>
                            <m:accPr>
                              <m:chr m:val="̅"/>
                              <m:ctrlP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 −(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40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Sup>
                                    <m:sSubSupPr>
                                      <m:ctrlPr>
                                        <a:rPr lang="en-US" sz="2400" b="0" i="1" smtClean="0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  <m:sup>
                                      <m:r>
                                        <a:rPr lang="en-US" sz="2400" i="1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Sup>
                                    <m:sSubSupPr>
                                      <m:ctrlPr>
                                        <a:rPr lang="en-US" sz="2400" i="1" smtClean="0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  <m:sup>
                                      <m:r>
                                        <a:rPr lang="en-US" sz="2400" i="1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rad>
                        </m:den>
                      </m:f>
                    </m:oMath>
                  </m:oMathPara>
                </a14:m>
                <a:endParaRPr lang="ru-RU" sz="2400" dirty="0">
                  <a:solidFill>
                    <a:srgbClr val="28506A"/>
                  </a:solidFill>
                </a:endParaRPr>
              </a:p>
            </p:txBody>
          </p:sp>
        </mc:Choice>
        <mc:Fallback xmlns="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BFACC471-F862-424E-924E-50DC03F80D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9792" y="1551904"/>
                <a:ext cx="2791277" cy="1594796"/>
              </a:xfrm>
              <a:prstGeom prst="rect">
                <a:avLst/>
              </a:prstGeom>
              <a:blipFill>
                <a:blip r:embed="rId4"/>
                <a:stretch>
                  <a:fillRect t="-160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7537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wrap="square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06A"/>
                </a:solidFill>
                <a:latin typeface="+mn-lt"/>
                <a:ea typeface="+mn-ea"/>
                <a:cs typeface="+mn-cs"/>
              </a:rPr>
              <a:t>Пример 1</a:t>
            </a:r>
            <a:r>
              <a:rPr lang="en-US" sz="3200" b="1" dirty="0">
                <a:solidFill>
                  <a:srgbClr val="28506A"/>
                </a:solidFill>
                <a:latin typeface="+mn-lt"/>
                <a:ea typeface="+mn-ea"/>
                <a:cs typeface="+mn-cs"/>
              </a:rPr>
              <a:t> </a:t>
            </a:r>
            <a:endParaRPr lang="ru-RU" sz="3200" b="1" dirty="0">
              <a:solidFill>
                <a:srgbClr val="28506A"/>
              </a:solidFill>
              <a:latin typeface="+mn-lt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Объект 5">
                <a:extLst>
                  <a:ext uri="{FF2B5EF4-FFF2-40B4-BE49-F238E27FC236}">
                    <a16:creationId xmlns:a16="http://schemas.microsoft.com/office/drawing/2014/main" id="{FB2CE027-1841-1545-B161-4D92332B5E2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9552" y="692696"/>
                <a:ext cx="7992888" cy="2058431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Clr>
                    <a:srgbClr val="0059A9"/>
                  </a:buClr>
                  <a:buNone/>
                </a:pPr>
                <a:r>
                  <a:rPr lang="ru-RU" sz="2400" dirty="0">
                    <a:solidFill>
                      <a:srgbClr val="373737"/>
                    </a:solidFill>
                  </a:rPr>
                  <a:t>Измерили зарплаты мужчин</a:t>
                </a:r>
                <a:r>
                  <a:rPr lang="en-US" sz="2400" dirty="0">
                    <a:solidFill>
                      <a:srgbClr val="373737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и женщин</a:t>
                </a:r>
                <a:r>
                  <a:rPr lang="en-US" sz="2400" dirty="0">
                    <a:solidFill>
                      <a:srgbClr val="373737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в тысячах рублей</a:t>
                </a:r>
                <a:r>
                  <a:rPr lang="en-US" sz="2400" dirty="0">
                    <a:solidFill>
                      <a:srgbClr val="373737"/>
                    </a:solidFill>
                  </a:rPr>
                  <a:t>: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400" i="1" dirty="0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dirty="0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sz="2400" b="0" i="1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=43,</m:t>
                    </m:r>
                  </m:oMath>
                </a14:m>
                <a:r>
                  <a:rPr lang="ru-RU" sz="2400" dirty="0">
                    <a:solidFill>
                      <a:srgbClr val="28506A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=5.1,</m:t>
                    </m:r>
                  </m:oMath>
                </a14:m>
                <a:r>
                  <a:rPr lang="ru-RU" sz="2400" dirty="0">
                    <a:solidFill>
                      <a:srgbClr val="28506A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400" b="0" i="1" dirty="0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dirty="0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sz="2400" i="1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37,</m:t>
                    </m:r>
                  </m:oMath>
                </a14:m>
                <a:r>
                  <a:rPr lang="ru-RU" sz="2400" dirty="0">
                    <a:solidFill>
                      <a:srgbClr val="28506A"/>
                    </a:solidFill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sz="2400" i="1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11</m:t>
                    </m:r>
                    <m:r>
                      <a:rPr lang="en-US" sz="2400" i="1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2400" b="0" i="1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7</m:t>
                    </m:r>
                  </m:oMath>
                </a14:m>
                <a:r>
                  <a:rPr lang="en-US" sz="2400" dirty="0">
                    <a:solidFill>
                      <a:srgbClr val="373737"/>
                    </a:solidFill>
                  </a:rPr>
                  <a:t>.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В обеих выборках было по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10</m:t>
                    </m:r>
                  </m:oMath>
                </a14:m>
                <a:r>
                  <a:rPr lang="en-US" sz="2400" dirty="0">
                    <a:solidFill>
                      <a:srgbClr val="373737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наблюдений</a:t>
                </a:r>
                <a:r>
                  <a:rPr lang="en-US" sz="2400" dirty="0">
                    <a:solidFill>
                      <a:srgbClr val="373737"/>
                    </a:solidFill>
                  </a:rPr>
                  <a:t>.</a:t>
                </a:r>
                <a:endParaRPr lang="en-US" sz="2400" dirty="0">
                  <a:solidFill>
                    <a:srgbClr val="5C5B5C"/>
                  </a:solidFill>
                </a:endParaRPr>
              </a:p>
            </p:txBody>
          </p:sp>
        </mc:Choice>
        <mc:Fallback xmlns="">
          <p:sp>
            <p:nvSpPr>
              <p:cNvPr id="4" name="Объект 5">
                <a:extLst>
                  <a:ext uri="{FF2B5EF4-FFF2-40B4-BE49-F238E27FC236}">
                    <a16:creationId xmlns:a16="http://schemas.microsoft.com/office/drawing/2014/main" id="{FB2CE027-1841-1545-B161-4D92332B5E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692696"/>
                <a:ext cx="7992888" cy="2058431"/>
              </a:xfrm>
              <a:prstGeom prst="rect">
                <a:avLst/>
              </a:prstGeom>
              <a:blipFill>
                <a:blip r:embed="rId3"/>
                <a:stretch>
                  <a:fillRect l="-2381" t="-4321" r="-2857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78058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wrap="square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06A"/>
                </a:solidFill>
                <a:latin typeface="+mn-lt"/>
                <a:ea typeface="+mn-ea"/>
                <a:cs typeface="+mn-cs"/>
              </a:rPr>
              <a:t>Пример 1</a:t>
            </a:r>
            <a:r>
              <a:rPr lang="en-US" sz="3200" b="1" dirty="0">
                <a:solidFill>
                  <a:srgbClr val="28506A"/>
                </a:solidFill>
                <a:latin typeface="+mn-lt"/>
                <a:ea typeface="+mn-ea"/>
                <a:cs typeface="+mn-cs"/>
              </a:rPr>
              <a:t> </a:t>
            </a:r>
            <a:endParaRPr lang="ru-RU" sz="3200" b="1" dirty="0">
              <a:solidFill>
                <a:srgbClr val="28506A"/>
              </a:solidFill>
              <a:latin typeface="+mn-lt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Объект 5">
                <a:extLst>
                  <a:ext uri="{FF2B5EF4-FFF2-40B4-BE49-F238E27FC236}">
                    <a16:creationId xmlns:a16="http://schemas.microsoft.com/office/drawing/2014/main" id="{401A0594-561B-D34F-95AA-D298D714CFD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9552" y="692696"/>
                <a:ext cx="7992888" cy="2058431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Clr>
                    <a:srgbClr val="0059A9"/>
                  </a:buClr>
                  <a:buNone/>
                </a:pPr>
                <a:r>
                  <a:rPr lang="ru-RU" sz="2400" dirty="0">
                    <a:solidFill>
                      <a:srgbClr val="373737"/>
                    </a:solidFill>
                  </a:rPr>
                  <a:t>Измерили зарплаты мужчин</a:t>
                </a:r>
                <a:r>
                  <a:rPr lang="en-US" sz="2400" dirty="0">
                    <a:solidFill>
                      <a:srgbClr val="373737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и женщин</a:t>
                </a:r>
                <a:r>
                  <a:rPr lang="en-US" sz="2400" dirty="0">
                    <a:solidFill>
                      <a:srgbClr val="373737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в тысячах рублей</a:t>
                </a:r>
                <a:r>
                  <a:rPr lang="en-US" sz="2400" dirty="0">
                    <a:solidFill>
                      <a:srgbClr val="373737"/>
                    </a:solidFill>
                  </a:rPr>
                  <a:t>: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400" i="1" dirty="0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dirty="0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sz="2400" b="0" i="1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43</m:t>
                    </m:r>
                    <m:r>
                      <a:rPr lang="en-US" sz="2400" b="0" i="1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ru-RU" sz="2400" dirty="0">
                    <a:solidFill>
                      <a:srgbClr val="28506A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</m:t>
                    </m:r>
                    <m:r>
                      <a:rPr lang="en-US" sz="2400" b="0" i="1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2400" b="0" i="1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sz="2400" b="0" i="1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ru-RU" sz="2400" dirty="0">
                    <a:solidFill>
                      <a:srgbClr val="28506A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400" b="0" i="1" dirty="0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dirty="0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sz="2400" i="1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37</m:t>
                    </m:r>
                    <m:r>
                      <a:rPr lang="en-US" sz="2400" b="0" i="1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ru-RU" sz="2400" dirty="0">
                    <a:solidFill>
                      <a:srgbClr val="28506A"/>
                    </a:solidFill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sz="2400" i="1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11</m:t>
                    </m:r>
                    <m:r>
                      <a:rPr lang="en-US" sz="2400" i="1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2400" b="0" i="1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7</m:t>
                    </m:r>
                  </m:oMath>
                </a14:m>
                <a:r>
                  <a:rPr lang="en-US" sz="2400" dirty="0">
                    <a:solidFill>
                      <a:srgbClr val="373737"/>
                    </a:solidFill>
                  </a:rPr>
                  <a:t>.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В обеих выборках было по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10</m:t>
                    </m:r>
                  </m:oMath>
                </a14:m>
                <a:r>
                  <a:rPr lang="en-US" sz="2400" dirty="0">
                    <a:solidFill>
                      <a:srgbClr val="373737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наблюдений</a:t>
                </a:r>
                <a:r>
                  <a:rPr lang="en-US" sz="2400" dirty="0">
                    <a:solidFill>
                      <a:srgbClr val="373737"/>
                    </a:solidFill>
                  </a:rPr>
                  <a:t>.</a:t>
                </a:r>
                <a:endParaRPr lang="en-US" sz="2400" dirty="0">
                  <a:solidFill>
                    <a:srgbClr val="5C5B5C"/>
                  </a:solidFill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Clr>
                    <a:srgbClr val="0059A9"/>
                  </a:buClr>
                  <a:buNone/>
                </a:pPr>
                <a:r>
                  <a:rPr lang="ru-RU" sz="2400" dirty="0">
                    <a:solidFill>
                      <a:srgbClr val="373737"/>
                    </a:solidFill>
                  </a:rPr>
                  <a:t>Из переписи известно</a:t>
                </a:r>
                <a:r>
                  <a:rPr lang="en-US" sz="2400" dirty="0">
                    <a:solidFill>
                      <a:srgbClr val="373737"/>
                    </a:solidFill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что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sz="2400" i="1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</m:t>
                    </m:r>
                    <m:r>
                      <a:rPr lang="en-US" sz="2400" b="0" i="1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2400" b="0" i="1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en-US" sz="2400" i="1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ru-RU" sz="2400" dirty="0">
                    <a:solidFill>
                      <a:srgbClr val="28506A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sz="2400" i="1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12</m:t>
                    </m:r>
                  </m:oMath>
                </a14:m>
                <a:endParaRPr lang="en-US" sz="2400" dirty="0">
                  <a:solidFill>
                    <a:srgbClr val="5C5B5C"/>
                  </a:solidFill>
                </a:endParaRPr>
              </a:p>
            </p:txBody>
          </p:sp>
        </mc:Choice>
        <mc:Fallback xmlns="">
          <p:sp>
            <p:nvSpPr>
              <p:cNvPr id="4" name="Объект 5">
                <a:extLst>
                  <a:ext uri="{FF2B5EF4-FFF2-40B4-BE49-F238E27FC236}">
                    <a16:creationId xmlns:a16="http://schemas.microsoft.com/office/drawing/2014/main" id="{401A0594-561B-D34F-95AA-D298D714CF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692696"/>
                <a:ext cx="7992888" cy="2058431"/>
              </a:xfrm>
              <a:prstGeom prst="rect">
                <a:avLst/>
              </a:prstGeom>
              <a:blipFill>
                <a:blip r:embed="rId3"/>
                <a:stretch>
                  <a:fillRect l="-2381" t="-4321" r="-2857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07007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AE6B50D-75A9-6842-849E-C1DD943941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7137" y="2671461"/>
            <a:ext cx="7029725" cy="3470927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wrap="square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06A"/>
                </a:solidFill>
                <a:latin typeface="+mn-lt"/>
                <a:ea typeface="+mn-ea"/>
                <a:cs typeface="+mn-cs"/>
              </a:rPr>
              <a:t>Пример 1</a:t>
            </a:r>
            <a:r>
              <a:rPr lang="en-US" sz="3200" b="1" dirty="0">
                <a:solidFill>
                  <a:srgbClr val="28506A"/>
                </a:solidFill>
                <a:latin typeface="+mn-lt"/>
                <a:ea typeface="+mn-ea"/>
                <a:cs typeface="+mn-cs"/>
              </a:rPr>
              <a:t> </a:t>
            </a:r>
            <a:endParaRPr lang="ru-RU" sz="3200" b="1" dirty="0">
              <a:solidFill>
                <a:srgbClr val="28506A"/>
              </a:solidFill>
              <a:latin typeface="+mn-lt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Объект 5">
                <a:extLst>
                  <a:ext uri="{FF2B5EF4-FFF2-40B4-BE49-F238E27FC236}">
                    <a16:creationId xmlns:a16="http://schemas.microsoft.com/office/drawing/2014/main" id="{2088060D-5D02-394A-9127-31F8BAF1411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9552" y="692696"/>
                <a:ext cx="7992888" cy="2058431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Clr>
                    <a:srgbClr val="0059A9"/>
                  </a:buClr>
                  <a:buNone/>
                </a:pPr>
                <a:r>
                  <a:rPr lang="ru-RU" sz="2400" dirty="0">
                    <a:solidFill>
                      <a:srgbClr val="373737"/>
                    </a:solidFill>
                  </a:rPr>
                  <a:t>Измерили зарплаты мужчин</a:t>
                </a:r>
                <a:r>
                  <a:rPr lang="en-US" sz="2400" dirty="0">
                    <a:solidFill>
                      <a:srgbClr val="373737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и женщин</a:t>
                </a:r>
                <a:r>
                  <a:rPr lang="en-US" sz="2400" dirty="0">
                    <a:solidFill>
                      <a:srgbClr val="373737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в тысячах рублей</a:t>
                </a:r>
                <a:r>
                  <a:rPr lang="en-US" sz="2400" dirty="0">
                    <a:solidFill>
                      <a:srgbClr val="373737"/>
                    </a:solidFill>
                  </a:rPr>
                  <a:t>: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400" i="1" dirty="0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dirty="0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sz="2400" b="0" i="1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43</m:t>
                    </m:r>
                    <m:r>
                      <a:rPr lang="en-US" sz="2400" b="0" i="1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ru-RU" sz="2400" dirty="0">
                    <a:solidFill>
                      <a:srgbClr val="28506A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</m:t>
                    </m:r>
                    <m:r>
                      <a:rPr lang="en-US" sz="2400" b="0" i="1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2400" b="0" i="1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sz="2400" b="0" i="1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ru-RU" sz="2400" dirty="0">
                    <a:solidFill>
                      <a:srgbClr val="28506A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400" b="0" i="1" dirty="0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dirty="0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sz="2400" i="1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37</m:t>
                    </m:r>
                    <m:r>
                      <a:rPr lang="en-US" sz="2400" b="0" i="1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ru-RU" sz="2400" dirty="0">
                    <a:solidFill>
                      <a:srgbClr val="28506A"/>
                    </a:solidFill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sz="2400" i="1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11</m:t>
                    </m:r>
                    <m:r>
                      <a:rPr lang="en-US" sz="2400" i="1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2400" b="0" i="1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7</m:t>
                    </m:r>
                  </m:oMath>
                </a14:m>
                <a:r>
                  <a:rPr lang="en-US" sz="2400" dirty="0">
                    <a:solidFill>
                      <a:srgbClr val="373737"/>
                    </a:solidFill>
                  </a:rPr>
                  <a:t>.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В обеих выборках было по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10</m:t>
                    </m:r>
                  </m:oMath>
                </a14:m>
                <a:r>
                  <a:rPr lang="en-US" sz="2400" dirty="0">
                    <a:solidFill>
                      <a:srgbClr val="373737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наблюдений</a:t>
                </a:r>
                <a:r>
                  <a:rPr lang="en-US" sz="2400" dirty="0">
                    <a:solidFill>
                      <a:srgbClr val="373737"/>
                    </a:solidFill>
                  </a:rPr>
                  <a:t>.</a:t>
                </a:r>
                <a:endParaRPr lang="en-US" sz="2400" dirty="0">
                  <a:solidFill>
                    <a:srgbClr val="5C5B5C"/>
                  </a:solidFill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Clr>
                    <a:srgbClr val="0059A9"/>
                  </a:buClr>
                  <a:buNone/>
                </a:pPr>
                <a:r>
                  <a:rPr lang="ru-RU" sz="2400" dirty="0">
                    <a:solidFill>
                      <a:srgbClr val="373737"/>
                    </a:solidFill>
                  </a:rPr>
                  <a:t>Из переписи известно</a:t>
                </a:r>
                <a:r>
                  <a:rPr lang="en-US" sz="2400" dirty="0">
                    <a:solidFill>
                      <a:srgbClr val="373737"/>
                    </a:solidFill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что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sz="2400" i="1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</m:t>
                    </m:r>
                    <m:r>
                      <a:rPr lang="en-US" sz="2400" b="0" i="1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2400" b="0" i="1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en-US" sz="2400" i="1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ru-RU" sz="2400" dirty="0">
                    <a:solidFill>
                      <a:srgbClr val="28506A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sz="2400" i="1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12</m:t>
                    </m:r>
                  </m:oMath>
                </a14:m>
                <a:endParaRPr lang="en-US" sz="2400" dirty="0">
                  <a:solidFill>
                    <a:srgbClr val="5C5B5C"/>
                  </a:solidFill>
                </a:endParaRPr>
              </a:p>
            </p:txBody>
          </p:sp>
        </mc:Choice>
        <mc:Fallback xmlns="">
          <p:sp>
            <p:nvSpPr>
              <p:cNvPr id="4" name="Объект 5">
                <a:extLst>
                  <a:ext uri="{FF2B5EF4-FFF2-40B4-BE49-F238E27FC236}">
                    <a16:creationId xmlns:a16="http://schemas.microsoft.com/office/drawing/2014/main" id="{2088060D-5D02-394A-9127-31F8BAF141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692696"/>
                <a:ext cx="7992888" cy="2058431"/>
              </a:xfrm>
              <a:prstGeom prst="rect">
                <a:avLst/>
              </a:prstGeom>
              <a:blipFill>
                <a:blip r:embed="rId4"/>
                <a:stretch>
                  <a:fillRect l="-2381" t="-4321" r="-2857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19659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wrap="square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06A"/>
                </a:solidFill>
                <a:latin typeface="+mn-lt"/>
                <a:ea typeface="+mn-ea"/>
                <a:cs typeface="+mn-cs"/>
              </a:rPr>
              <a:t>Пример 1</a:t>
            </a:r>
            <a:r>
              <a:rPr lang="en-US" sz="3200" b="1" dirty="0">
                <a:solidFill>
                  <a:srgbClr val="28506A"/>
                </a:solidFill>
                <a:latin typeface="+mn-lt"/>
                <a:ea typeface="+mn-ea"/>
                <a:cs typeface="+mn-cs"/>
              </a:rPr>
              <a:t> </a:t>
            </a:r>
            <a:endParaRPr lang="ru-RU" sz="3200" b="1" dirty="0">
              <a:solidFill>
                <a:srgbClr val="28506A"/>
              </a:solidFill>
              <a:latin typeface="+mn-lt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737A007A-6966-EE4D-95F6-AFA06CED698A}"/>
                  </a:ext>
                </a:extLst>
              </p:cNvPr>
              <p:cNvSpPr/>
              <p:nvPr/>
            </p:nvSpPr>
            <p:spPr>
              <a:xfrm>
                <a:off x="648000" y="1044000"/>
                <a:ext cx="2895473" cy="10016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00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20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̅"/>
                          <m:ctrlPr>
                            <a:rPr lang="en-US" sz="20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sz="20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±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0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0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num>
                            <m:den>
                              <m:r>
                                <a:rPr lang="en-US" sz="20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b>
                      </m:sSub>
                      <m:r>
                        <a:rPr lang="en-US" sz="2000" i="1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ad>
                        <m:radPr>
                          <m:degHide m:val="on"/>
                          <m:ctrlPr>
                            <a:rPr lang="en-US" sz="200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20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US" sz="2000" b="0" i="1" smtClean="0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  <m:sup>
                                  <m:r>
                                    <a:rPr lang="en-US" sz="2000" b="0" i="1" smtClean="0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num>
                            <m:den>
                              <m:sSub>
                                <m:sSubPr>
                                  <m:ctrlPr>
                                    <a:rPr lang="en-US" sz="2000" b="0" i="1" smtClean="0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den>
                          </m:f>
                          <m:r>
                            <a:rPr lang="en-US" sz="20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0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US" sz="2000" b="0" i="1" smtClean="0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  <m:sup>
                                  <m:r>
                                    <a:rPr lang="en-US" sz="2000" b="0" i="1" smtClean="0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num>
                            <m:den>
                              <m:sSub>
                                <m:sSubPr>
                                  <m:ctrlPr>
                                    <a:rPr lang="en-US" sz="2000" b="0" i="1" smtClean="0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den>
                          </m:f>
                        </m:e>
                      </m:rad>
                    </m:oMath>
                  </m:oMathPara>
                </a14:m>
                <a:endParaRPr lang="en-US" sz="20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737A007A-6966-EE4D-95F6-AFA06CED69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000" y="1044000"/>
                <a:ext cx="2895473" cy="100168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2B6A9CA5-F9E7-9542-A9DC-17E4CAFD802C}"/>
                  </a:ext>
                </a:extLst>
              </p:cNvPr>
              <p:cNvSpPr/>
              <p:nvPr/>
            </p:nvSpPr>
            <p:spPr>
              <a:xfrm>
                <a:off x="467544" y="2391002"/>
                <a:ext cx="2911245" cy="10016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000" i="1" smtClean="0">
                              <a:solidFill>
                                <a:srgbClr val="1F788D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i="1">
                              <a:solidFill>
                                <a:srgbClr val="1F788D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2000" b="0" i="1" smtClean="0">
                          <a:solidFill>
                            <a:srgbClr val="1F788D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̅"/>
                          <m:ctrlPr>
                            <a:rPr lang="en-US" sz="2000" b="0" i="1" smtClean="0">
                              <a:solidFill>
                                <a:srgbClr val="1F788D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solidFill>
                                <a:srgbClr val="1F788D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sz="2000" b="0" i="1" smtClean="0">
                          <a:solidFill>
                            <a:srgbClr val="1F788D"/>
                          </a:solidFill>
                          <a:latin typeface="Cambria Math" panose="02040503050406030204" pitchFamily="18" charset="0"/>
                        </a:rPr>
                        <m:t>±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rgbClr val="1F788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1F788D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1F788D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000" i="1">
                              <a:solidFill>
                                <a:srgbClr val="1F788D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000" i="1">
                                  <a:solidFill>
                                    <a:srgbClr val="1F788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solidFill>
                                    <a:srgbClr val="1F788D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num>
                            <m:den>
                              <m:r>
                                <a:rPr lang="en-US" sz="2000" i="1">
                                  <a:solidFill>
                                    <a:srgbClr val="1F788D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b>
                      </m:sSub>
                      <m:r>
                        <a:rPr lang="en-US" sz="2000" i="1">
                          <a:solidFill>
                            <a:srgbClr val="1F788D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ad>
                        <m:radPr>
                          <m:degHide m:val="on"/>
                          <m:ctrlPr>
                            <a:rPr lang="en-US" sz="2000" i="1" smtClean="0">
                              <a:solidFill>
                                <a:srgbClr val="1F788D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2000" b="0" i="1" smtClean="0">
                                  <a:solidFill>
                                    <a:srgbClr val="1F788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US" sz="2000" b="0" i="1" smtClean="0">
                                      <a:solidFill>
                                        <a:srgbClr val="1F788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1F788D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solidFill>
                                        <a:srgbClr val="1F788D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  <m:sup>
                                  <m:r>
                                    <a:rPr lang="en-US" sz="2000" b="0" i="1" smtClean="0">
                                      <a:solidFill>
                                        <a:srgbClr val="1F788D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num>
                            <m:den>
                              <m:sSub>
                                <m:sSubPr>
                                  <m:ctrlPr>
                                    <a:rPr lang="en-US" sz="2000" b="0" i="1" smtClean="0">
                                      <a:solidFill>
                                        <a:srgbClr val="1F788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1F788D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solidFill>
                                        <a:srgbClr val="1F788D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den>
                          </m:f>
                          <m:r>
                            <a:rPr lang="en-US" sz="2000" b="0" i="1" smtClean="0">
                              <a:solidFill>
                                <a:srgbClr val="1F788D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000" b="0" i="1" smtClean="0">
                                  <a:solidFill>
                                    <a:srgbClr val="1F788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US" sz="2000" b="0" i="1" smtClean="0">
                                      <a:solidFill>
                                        <a:srgbClr val="1F788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1F788D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solidFill>
                                        <a:srgbClr val="1F788D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  <m:sup>
                                  <m:r>
                                    <a:rPr lang="en-US" sz="2000" b="0" i="1" smtClean="0">
                                      <a:solidFill>
                                        <a:srgbClr val="1F788D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num>
                            <m:den>
                              <m:sSub>
                                <m:sSubPr>
                                  <m:ctrlPr>
                                    <a:rPr lang="en-US" sz="2000" b="0" i="1" smtClean="0">
                                      <a:solidFill>
                                        <a:srgbClr val="1F788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1F788D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solidFill>
                                        <a:srgbClr val="1F788D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den>
                          </m:f>
                        </m:e>
                      </m:rad>
                    </m:oMath>
                  </m:oMathPara>
                </a14:m>
                <a:endParaRPr lang="en-US" sz="2000" dirty="0">
                  <a:solidFill>
                    <a:srgbClr val="1F788D"/>
                  </a:solidFill>
                </a:endParaRPr>
              </a:p>
            </p:txBody>
          </p:sp>
        </mc:Choice>
        <mc:Fallback xmlns="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2B6A9CA5-F9E7-9542-A9DC-17E4CAFD80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44" y="2391002"/>
                <a:ext cx="2911245" cy="100168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899A82D8-A3AF-4D45-A65F-00178531DED1}"/>
                  </a:ext>
                </a:extLst>
              </p:cNvPr>
              <p:cNvSpPr/>
              <p:nvPr/>
            </p:nvSpPr>
            <p:spPr>
              <a:xfrm>
                <a:off x="460459" y="3789040"/>
                <a:ext cx="4401333" cy="10016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000" i="1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i="1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2000" b="0" i="1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̅"/>
                          <m:ctrlPr>
                            <a:rPr lang="en-US" sz="2000" b="0" i="1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sz="2000" b="0" i="1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±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b="0" i="1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sz="2000" b="0" i="1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US" sz="2000" b="0" i="1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000" b="0" i="1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000" i="1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000" i="1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num>
                            <m:den>
                              <m:r>
                                <a:rPr lang="en-US" sz="2000" i="1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b>
                      </m:sSub>
                      <m:r>
                        <a:rPr lang="en-US" sz="2000" i="1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ad>
                        <m:radPr>
                          <m:degHide m:val="on"/>
                          <m:ctrlPr>
                            <a:rPr lang="en-US" sz="2000" i="1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2000" b="0" i="1" smtClean="0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000" b="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sSub>
                                <m:sSubPr>
                                  <m:ctrlPr>
                                    <a:rPr lang="en-US" sz="2000" b="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den>
                          </m:f>
                          <m:r>
                            <a:rPr lang="en-US" sz="2000" b="0" i="1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000" b="0" i="1" smtClean="0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000" b="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sSub>
                                <m:sSubPr>
                                  <m:ctrlPr>
                                    <a:rPr lang="en-US" sz="2000" b="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den>
                          </m:f>
                        </m:e>
                      </m:rad>
                    </m:oMath>
                  </m:oMathPara>
                </a14:m>
                <a:endParaRPr lang="en-US" sz="2000" dirty="0">
                  <a:solidFill>
                    <a:schemeClr val="accent4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899A82D8-A3AF-4D45-A65F-00178531DE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459" y="3789040"/>
                <a:ext cx="4401333" cy="100168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127974D9-5627-3A48-A46A-62ACA7F8EB69}"/>
                  </a:ext>
                </a:extLst>
              </p:cNvPr>
              <p:cNvSpPr/>
              <p:nvPr/>
            </p:nvSpPr>
            <p:spPr>
              <a:xfrm>
                <a:off x="481608" y="5313158"/>
                <a:ext cx="3228255" cy="10016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000" i="1" smtClean="0">
                              <a:solidFill>
                                <a:srgbClr val="416F2E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i="1">
                              <a:solidFill>
                                <a:srgbClr val="416F2E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2000" b="0" i="1" smtClean="0">
                          <a:solidFill>
                            <a:srgbClr val="416F2E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̅"/>
                          <m:ctrlPr>
                            <a:rPr lang="en-US" sz="2000" b="0" i="1" smtClean="0">
                              <a:solidFill>
                                <a:srgbClr val="416F2E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solidFill>
                                <a:srgbClr val="416F2E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sz="2000" b="0" i="1" smtClean="0">
                          <a:solidFill>
                            <a:srgbClr val="416F2E"/>
                          </a:solidFill>
                          <a:latin typeface="Cambria Math" panose="02040503050406030204" pitchFamily="18" charset="0"/>
                        </a:rPr>
                        <m:t>±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rgbClr val="416F2E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416F2E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b="0" i="1" smtClean="0">
                              <a:solidFill>
                                <a:srgbClr val="416F2E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solidFill>
                                <a:srgbClr val="416F2E"/>
                              </a:solidFill>
                              <a:latin typeface="Cambria Math" panose="02040503050406030204" pitchFamily="18" charset="0"/>
                            </a:rPr>
                            <m:t>𝜈</m:t>
                          </m:r>
                          <m:r>
                            <a:rPr lang="en-US" sz="2000" b="0" i="1" smtClean="0">
                              <a:solidFill>
                                <a:srgbClr val="416F2E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416F2E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000" i="1">
                              <a:solidFill>
                                <a:srgbClr val="416F2E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000" i="1">
                                  <a:solidFill>
                                    <a:srgbClr val="416F2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solidFill>
                                    <a:srgbClr val="416F2E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num>
                            <m:den>
                              <m:r>
                                <a:rPr lang="en-US" sz="2000" i="1">
                                  <a:solidFill>
                                    <a:srgbClr val="416F2E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b>
                      </m:sSub>
                      <m:r>
                        <a:rPr lang="en-US" sz="2000" i="1">
                          <a:solidFill>
                            <a:srgbClr val="416F2E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ad>
                        <m:radPr>
                          <m:degHide m:val="on"/>
                          <m:ctrlPr>
                            <a:rPr lang="en-US" sz="2000" i="1" smtClean="0">
                              <a:solidFill>
                                <a:srgbClr val="416F2E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2000" b="0" i="1" smtClean="0">
                                  <a:solidFill>
                                    <a:srgbClr val="416F2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US" sz="2000" b="0" i="1" smtClean="0">
                                      <a:solidFill>
                                        <a:srgbClr val="416F2E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416F2E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solidFill>
                                        <a:srgbClr val="416F2E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  <m:sup>
                                  <m:r>
                                    <a:rPr lang="en-US" sz="2000" b="0" i="1" smtClean="0">
                                      <a:solidFill>
                                        <a:srgbClr val="416F2E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num>
                            <m:den>
                              <m:sSub>
                                <m:sSubPr>
                                  <m:ctrlPr>
                                    <a:rPr lang="en-US" sz="2000" b="0" i="1" smtClean="0">
                                      <a:solidFill>
                                        <a:srgbClr val="416F2E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416F2E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solidFill>
                                        <a:srgbClr val="416F2E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den>
                          </m:f>
                          <m:r>
                            <a:rPr lang="en-US" sz="2000" b="0" i="1" smtClean="0">
                              <a:solidFill>
                                <a:srgbClr val="416F2E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000" b="0" i="1" smtClean="0">
                                  <a:solidFill>
                                    <a:srgbClr val="416F2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US" sz="2000" b="0" i="1" smtClean="0">
                                      <a:solidFill>
                                        <a:srgbClr val="416F2E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416F2E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solidFill>
                                        <a:srgbClr val="416F2E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  <m:sup>
                                  <m:r>
                                    <a:rPr lang="en-US" sz="2000" b="0" i="1" smtClean="0">
                                      <a:solidFill>
                                        <a:srgbClr val="416F2E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num>
                            <m:den>
                              <m:sSub>
                                <m:sSubPr>
                                  <m:ctrlPr>
                                    <a:rPr lang="en-US" sz="2000" b="0" i="1" smtClean="0">
                                      <a:solidFill>
                                        <a:srgbClr val="416F2E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416F2E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solidFill>
                                        <a:srgbClr val="416F2E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den>
                          </m:f>
                        </m:e>
                      </m:rad>
                    </m:oMath>
                  </m:oMathPara>
                </a14:m>
                <a:endParaRPr lang="en-US" sz="2000" dirty="0">
                  <a:solidFill>
                    <a:srgbClr val="416F2E"/>
                  </a:solidFill>
                </a:endParaRPr>
              </a:p>
            </p:txBody>
          </p:sp>
        </mc:Choice>
        <mc:Fallback xmlns="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127974D9-5627-3A48-A46A-62ACA7F8EB6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608" y="5313158"/>
                <a:ext cx="3228255" cy="100168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A7B76B03-D170-CD49-8F0B-09C5A1BF865A}"/>
                  </a:ext>
                </a:extLst>
              </p:cNvPr>
              <p:cNvSpPr/>
              <p:nvPr/>
            </p:nvSpPr>
            <p:spPr>
              <a:xfrm>
                <a:off x="4968000" y="1044000"/>
                <a:ext cx="3458191" cy="10016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43</m:t>
                      </m:r>
                      <m:r>
                        <a:rPr lang="en-US" sz="20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0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37</m:t>
                      </m:r>
                      <m:r>
                        <a:rPr lang="en-US" sz="20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±</m:t>
                      </m:r>
                      <m:r>
                        <a:rPr lang="en-US" sz="20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0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0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96</m:t>
                      </m:r>
                      <m:r>
                        <a:rPr lang="en-US" sz="2000" i="1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ad>
                        <m:radPr>
                          <m:degHide m:val="on"/>
                          <m:ctrlPr>
                            <a:rPr lang="en-US" sz="200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20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000" b="0" i="1" smtClean="0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  <m:r>
                                    <a:rPr lang="en-US" sz="2000" b="0" i="1" smtClean="0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  <m:r>
                                    <a:rPr lang="en-US" sz="2000" b="0" i="1" smtClean="0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0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den>
                          </m:f>
                          <m:r>
                            <a:rPr lang="en-US" sz="20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0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000" b="0" i="1" smtClean="0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0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en-US" sz="20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A7B76B03-D170-CD49-8F0B-09C5A1BF86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8000" y="1044000"/>
                <a:ext cx="3458191" cy="100168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76155B79-0F9C-2745-9C44-4BB85F538455}"/>
                  </a:ext>
                </a:extLst>
              </p:cNvPr>
              <p:cNvSpPr/>
              <p:nvPr/>
            </p:nvSpPr>
            <p:spPr>
              <a:xfrm>
                <a:off x="5402863" y="3795468"/>
                <a:ext cx="3023328" cy="10016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43</m:t>
                      </m:r>
                      <m:r>
                        <a:rPr lang="en-US" sz="2000" b="0" i="1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000" b="0" i="1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37</m:t>
                      </m:r>
                      <m:r>
                        <a:rPr lang="en-US" sz="2000" b="0" i="1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±</m:t>
                      </m:r>
                      <m:r>
                        <a:rPr lang="en-US" sz="2000" i="1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000" b="0" i="1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000" b="0" i="1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sz="2000" i="1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ad>
                        <m:radPr>
                          <m:degHide m:val="on"/>
                          <m:ctrlPr>
                            <a:rPr lang="en-US" sz="2000" i="1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2000" b="0" i="1" smtClean="0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81</m:t>
                              </m:r>
                            </m:num>
                            <m:den>
                              <m:r>
                                <a:rPr lang="en-US" sz="2000" b="0" i="1" smtClean="0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den>
                          </m:f>
                          <m:r>
                            <a:rPr lang="en-US" sz="2000" b="0" i="1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000" b="0" i="1" smtClean="0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81</m:t>
                              </m:r>
                            </m:num>
                            <m:den>
                              <m:r>
                                <a:rPr lang="en-US" sz="2000" b="0" i="1" smtClean="0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en-US" sz="2000" dirty="0">
                  <a:solidFill>
                    <a:schemeClr val="accent4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76155B79-0F9C-2745-9C44-4BB85F5384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2863" y="3795468"/>
                <a:ext cx="3023328" cy="100168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740B8CE9-4652-CC40-B9BD-88D96DC15AA4}"/>
                  </a:ext>
                </a:extLst>
              </p:cNvPr>
              <p:cNvSpPr/>
              <p:nvPr/>
            </p:nvSpPr>
            <p:spPr>
              <a:xfrm>
                <a:off x="4968000" y="5334581"/>
                <a:ext cx="3458191" cy="10016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416F2E"/>
                          </a:solidFill>
                          <a:latin typeface="Cambria Math" panose="02040503050406030204" pitchFamily="18" charset="0"/>
                        </a:rPr>
                        <m:t>43</m:t>
                      </m:r>
                      <m:r>
                        <a:rPr lang="en-US" sz="2000" b="0" i="1" smtClean="0">
                          <a:solidFill>
                            <a:srgbClr val="416F2E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000" b="0" i="1" smtClean="0">
                          <a:solidFill>
                            <a:srgbClr val="416F2E"/>
                          </a:solidFill>
                          <a:latin typeface="Cambria Math" panose="02040503050406030204" pitchFamily="18" charset="0"/>
                        </a:rPr>
                        <m:t>37</m:t>
                      </m:r>
                      <m:r>
                        <a:rPr lang="en-US" sz="2000" b="0" i="1" smtClean="0">
                          <a:solidFill>
                            <a:srgbClr val="416F2E"/>
                          </a:solidFill>
                          <a:latin typeface="Cambria Math" panose="02040503050406030204" pitchFamily="18" charset="0"/>
                        </a:rPr>
                        <m:t>±</m:t>
                      </m:r>
                      <m:r>
                        <a:rPr lang="en-US" sz="2000" i="1" smtClean="0">
                          <a:solidFill>
                            <a:srgbClr val="416F2E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000" b="0" i="1" smtClean="0">
                          <a:solidFill>
                            <a:srgbClr val="416F2E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000" b="0" i="1" smtClean="0">
                          <a:solidFill>
                            <a:srgbClr val="416F2E"/>
                          </a:solidFill>
                          <a:latin typeface="Cambria Math" panose="02040503050406030204" pitchFamily="18" charset="0"/>
                        </a:rPr>
                        <m:t>51</m:t>
                      </m:r>
                      <m:r>
                        <a:rPr lang="en-US" sz="2000" i="1">
                          <a:solidFill>
                            <a:srgbClr val="416F2E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ad>
                        <m:radPr>
                          <m:degHide m:val="on"/>
                          <m:ctrlPr>
                            <a:rPr lang="en-US" sz="2000" i="1" smtClean="0">
                              <a:solidFill>
                                <a:srgbClr val="416F2E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2000" b="0" i="1" smtClean="0">
                                  <a:solidFill>
                                    <a:srgbClr val="416F2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000" b="0" i="1" smtClean="0">
                                      <a:solidFill>
                                        <a:srgbClr val="416F2E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416F2E"/>
                                      </a:solidFill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  <m:r>
                                    <a:rPr lang="en-US" sz="2000" b="0" i="1" smtClean="0">
                                      <a:solidFill>
                                        <a:srgbClr val="416F2E"/>
                                      </a:solidFill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  <m:r>
                                    <a:rPr lang="en-US" sz="2000" b="0" i="1" smtClean="0">
                                      <a:solidFill>
                                        <a:srgbClr val="416F2E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solidFill>
                                        <a:srgbClr val="416F2E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000" b="0" i="1" smtClean="0">
                                  <a:solidFill>
                                    <a:srgbClr val="416F2E"/>
                                  </a:solidFill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den>
                          </m:f>
                          <m:r>
                            <a:rPr lang="en-US" sz="2000" b="0" i="1" smtClean="0">
                              <a:solidFill>
                                <a:srgbClr val="416F2E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000" b="0" i="1" smtClean="0">
                                  <a:solidFill>
                                    <a:srgbClr val="416F2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000" b="0" i="1" smtClean="0">
                                      <a:solidFill>
                                        <a:srgbClr val="416F2E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416F2E"/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solidFill>
                                        <a:srgbClr val="416F2E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000" b="0" i="1" smtClean="0">
                                  <a:solidFill>
                                    <a:srgbClr val="416F2E"/>
                                  </a:solidFill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en-US" sz="2000" dirty="0">
                  <a:solidFill>
                    <a:srgbClr val="416F2E"/>
                  </a:solidFill>
                </a:endParaRPr>
              </a:p>
            </p:txBody>
          </p:sp>
        </mc:Choice>
        <mc:Fallback xmlns="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740B8CE9-4652-CC40-B9BD-88D96DC15A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8000" y="5334581"/>
                <a:ext cx="3458191" cy="100168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61DF2F48-0B31-1A49-9A70-8B6AEAC9493A}"/>
                  </a:ext>
                </a:extLst>
              </p:cNvPr>
              <p:cNvSpPr/>
              <p:nvPr/>
            </p:nvSpPr>
            <p:spPr>
              <a:xfrm>
                <a:off x="4968000" y="2391038"/>
                <a:ext cx="3458191" cy="10016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1F788D"/>
                          </a:solidFill>
                          <a:latin typeface="Cambria Math" panose="02040503050406030204" pitchFamily="18" charset="0"/>
                        </a:rPr>
                        <m:t>43</m:t>
                      </m:r>
                      <m:r>
                        <a:rPr lang="en-US" sz="2000" b="0" i="1" smtClean="0">
                          <a:solidFill>
                            <a:srgbClr val="1F788D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000" b="0" i="1" smtClean="0">
                          <a:solidFill>
                            <a:srgbClr val="1F788D"/>
                          </a:solidFill>
                          <a:latin typeface="Cambria Math" panose="02040503050406030204" pitchFamily="18" charset="0"/>
                        </a:rPr>
                        <m:t>37</m:t>
                      </m:r>
                      <m:r>
                        <a:rPr lang="en-US" sz="2000" b="0" i="1" smtClean="0">
                          <a:solidFill>
                            <a:srgbClr val="1F788D"/>
                          </a:solidFill>
                          <a:latin typeface="Cambria Math" panose="02040503050406030204" pitchFamily="18" charset="0"/>
                        </a:rPr>
                        <m:t>±</m:t>
                      </m:r>
                      <m:r>
                        <a:rPr lang="en-US" sz="2000" i="1" smtClean="0">
                          <a:solidFill>
                            <a:srgbClr val="1F788D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000" b="0" i="1" smtClean="0">
                          <a:solidFill>
                            <a:srgbClr val="1F788D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000" b="0" i="1" smtClean="0">
                          <a:solidFill>
                            <a:srgbClr val="1F788D"/>
                          </a:solidFill>
                          <a:latin typeface="Cambria Math" panose="02040503050406030204" pitchFamily="18" charset="0"/>
                        </a:rPr>
                        <m:t>96</m:t>
                      </m:r>
                      <m:r>
                        <a:rPr lang="en-US" sz="2000" i="1">
                          <a:solidFill>
                            <a:srgbClr val="1F788D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ad>
                        <m:radPr>
                          <m:degHide m:val="on"/>
                          <m:ctrlPr>
                            <a:rPr lang="en-US" sz="2000" i="1" smtClean="0">
                              <a:solidFill>
                                <a:srgbClr val="1F788D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2000" b="0" i="1" smtClean="0">
                                  <a:solidFill>
                                    <a:srgbClr val="1F788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000" b="0" i="1" smtClean="0">
                                      <a:solidFill>
                                        <a:srgbClr val="1F788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1F788D"/>
                                      </a:solidFill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  <m:r>
                                    <a:rPr lang="en-US" sz="2000" b="0" i="1" smtClean="0">
                                      <a:solidFill>
                                        <a:srgbClr val="1F788D"/>
                                      </a:solidFill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  <m:r>
                                    <a:rPr lang="en-US" sz="2000" b="0" i="1" smtClean="0">
                                      <a:solidFill>
                                        <a:srgbClr val="1F788D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solidFill>
                                        <a:srgbClr val="1F788D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000" b="0" i="1" smtClean="0">
                                  <a:solidFill>
                                    <a:srgbClr val="1F788D"/>
                                  </a:solidFill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den>
                          </m:f>
                          <m:r>
                            <a:rPr lang="en-US" sz="2000" b="0" i="1" smtClean="0">
                              <a:solidFill>
                                <a:srgbClr val="1F788D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000" b="0" i="1" smtClean="0">
                                  <a:solidFill>
                                    <a:srgbClr val="1F788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000" b="0" i="1" smtClean="0">
                                      <a:solidFill>
                                        <a:srgbClr val="1F788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1F788D"/>
                                      </a:solidFill>
                                      <a:latin typeface="Cambria Math" panose="02040503050406030204" pitchFamily="18" charset="0"/>
                                    </a:rPr>
                                    <m:t>12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solidFill>
                                        <a:srgbClr val="1F788D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000" b="0" i="1" smtClean="0">
                                  <a:solidFill>
                                    <a:srgbClr val="1F788D"/>
                                  </a:solidFill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en-US" sz="2000" dirty="0">
                  <a:solidFill>
                    <a:srgbClr val="1F788D"/>
                  </a:solidFill>
                </a:endParaRPr>
              </a:p>
            </p:txBody>
          </p:sp>
        </mc:Choice>
        <mc:Fallback xmlns="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61DF2F48-0B31-1A49-9A70-8B6AEAC949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8000" y="2391038"/>
                <a:ext cx="3458191" cy="100168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EA083622-F649-4297-88E3-778313E18E9F}"/>
              </a:ext>
            </a:extLst>
          </p:cNvPr>
          <p:cNvSpPr/>
          <p:nvPr/>
        </p:nvSpPr>
        <p:spPr>
          <a:xfrm>
            <a:off x="539552" y="4931876"/>
            <a:ext cx="5267468" cy="36933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>
              <a:spcAft>
                <a:spcPts val="1800"/>
              </a:spcAft>
            </a:pPr>
            <a:r>
              <a:rPr lang="ru-RU" sz="2400" b="1" dirty="0">
                <a:solidFill>
                  <a:srgbClr val="373737"/>
                </a:solidFill>
                <a:latin typeface="Myriad Pro" pitchFamily="34" charset="0"/>
              </a:rPr>
              <a:t>Неизвестны</a:t>
            </a:r>
            <a:r>
              <a:rPr lang="en-US" sz="2400" b="1" dirty="0">
                <a:solidFill>
                  <a:srgbClr val="373737"/>
                </a:solidFill>
                <a:latin typeface="Myriad Pro" pitchFamily="34" charset="0"/>
              </a:rPr>
              <a:t>, </a:t>
            </a:r>
            <a:r>
              <a:rPr lang="ru-RU" sz="2400" b="1" dirty="0">
                <a:solidFill>
                  <a:srgbClr val="373737"/>
                </a:solidFill>
                <a:latin typeface="Myriad Pro" pitchFamily="34" charset="0"/>
              </a:rPr>
              <a:t>не равны (примерный)</a:t>
            </a:r>
            <a:r>
              <a:rPr lang="en-US" sz="2400" b="1" dirty="0">
                <a:solidFill>
                  <a:srgbClr val="373737"/>
                </a:solidFill>
                <a:latin typeface="Myriad Pro" pitchFamily="34" charset="0"/>
              </a:rPr>
              <a:t>:</a:t>
            </a:r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E4848635-B76C-4482-85BD-009DEBB87DAF}"/>
              </a:ext>
            </a:extLst>
          </p:cNvPr>
          <p:cNvSpPr/>
          <p:nvPr/>
        </p:nvSpPr>
        <p:spPr>
          <a:xfrm>
            <a:off x="539552" y="3392950"/>
            <a:ext cx="4243149" cy="36933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>
              <a:spcAft>
                <a:spcPts val="1800"/>
              </a:spcAft>
            </a:pPr>
            <a:r>
              <a:rPr lang="ru-RU" sz="2400" b="1" dirty="0">
                <a:solidFill>
                  <a:srgbClr val="373737"/>
                </a:solidFill>
                <a:latin typeface="Myriad Pro" pitchFamily="34" charset="0"/>
              </a:rPr>
              <a:t>Неизвестны</a:t>
            </a:r>
            <a:r>
              <a:rPr lang="en-US" sz="2400" b="1" dirty="0">
                <a:solidFill>
                  <a:srgbClr val="373737"/>
                </a:solidFill>
                <a:latin typeface="Myriad Pro" pitchFamily="34" charset="0"/>
              </a:rPr>
              <a:t>,</a:t>
            </a:r>
            <a:r>
              <a:rPr lang="ru-RU" sz="2400" b="1" dirty="0">
                <a:solidFill>
                  <a:srgbClr val="373737"/>
                </a:solidFill>
                <a:latin typeface="Myriad Pro" pitchFamily="34" charset="0"/>
              </a:rPr>
              <a:t> равны (точный)</a:t>
            </a:r>
            <a:r>
              <a:rPr lang="en-US" sz="2400" b="1" dirty="0">
                <a:solidFill>
                  <a:srgbClr val="373737"/>
                </a:solidFill>
                <a:latin typeface="Myriad Pro" pitchFamily="34" charset="0"/>
              </a:rPr>
              <a:t>:</a:t>
            </a:r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8140D8B3-0655-45E1-9BAC-682F0F38D1B8}"/>
              </a:ext>
            </a:extLst>
          </p:cNvPr>
          <p:cNvSpPr/>
          <p:nvPr/>
        </p:nvSpPr>
        <p:spPr>
          <a:xfrm>
            <a:off x="539552" y="2062952"/>
            <a:ext cx="2821285" cy="36933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>
              <a:spcAft>
                <a:spcPts val="1800"/>
              </a:spcAft>
            </a:pPr>
            <a:r>
              <a:rPr lang="ru-RU" sz="2400" b="1" dirty="0">
                <a:solidFill>
                  <a:srgbClr val="373737"/>
                </a:solidFill>
                <a:latin typeface="Myriad Pro" pitchFamily="34" charset="0"/>
              </a:rPr>
              <a:t>Известны (точный)</a:t>
            </a:r>
            <a:r>
              <a:rPr lang="en-US" sz="2400" b="1" dirty="0">
                <a:solidFill>
                  <a:srgbClr val="373737"/>
                </a:solidFill>
                <a:latin typeface="Myriad Pro" pitchFamily="34" charset="0"/>
              </a:rPr>
              <a:t>:</a:t>
            </a:r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45A6CA80-AA07-44DD-A9F5-82083327633A}"/>
              </a:ext>
            </a:extLst>
          </p:cNvPr>
          <p:cNvSpPr/>
          <p:nvPr/>
        </p:nvSpPr>
        <p:spPr>
          <a:xfrm>
            <a:off x="539552" y="692696"/>
            <a:ext cx="3932167" cy="36933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>
              <a:spcAft>
                <a:spcPts val="1800"/>
              </a:spcAft>
            </a:pPr>
            <a:r>
              <a:rPr lang="ru-RU" sz="2400" b="1" dirty="0">
                <a:solidFill>
                  <a:srgbClr val="373737"/>
                </a:solidFill>
                <a:latin typeface="Myriad Pro" pitchFamily="34" charset="0"/>
              </a:rPr>
              <a:t>Неизвестны (асимптотика)</a:t>
            </a:r>
            <a:r>
              <a:rPr lang="en-US" sz="2400" b="1" dirty="0">
                <a:solidFill>
                  <a:srgbClr val="373737"/>
                </a:solidFill>
                <a:latin typeface="Myriad Pro" pitchFamily="34" charset="0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1414249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11" name="applause.wav"/>
          </p:stSnd>
        </p:sndAc>
      </p:transition>
    </mc:Fallback>
  </mc:AlternateContent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wrap="square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06A"/>
                </a:solidFill>
                <a:latin typeface="+mn-lt"/>
                <a:ea typeface="+mn-ea"/>
                <a:cs typeface="+mn-cs"/>
              </a:rPr>
              <a:t>Разность средних (зависимые выборки)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4">
                <a:extLst>
                  <a:ext uri="{FF2B5EF4-FFF2-40B4-BE49-F238E27FC236}">
                    <a16:creationId xmlns:a16="http://schemas.microsoft.com/office/drawing/2014/main" id="{1945FA6E-B4AC-2D49-9A44-343C7CE237C1}"/>
                  </a:ext>
                </a:extLst>
              </p:cNvPr>
              <p:cNvSpPr/>
              <p:nvPr/>
            </p:nvSpPr>
            <p:spPr>
              <a:xfrm>
                <a:off x="1296000" y="1332000"/>
                <a:ext cx="3537059" cy="6924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…,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𝑖𝑖𝑑</m:t>
                      </m:r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Sup>
                        <m:sSubSupPr>
                          <m:ctrlP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06A"/>
                  </a:solidFill>
                </a:endParaRPr>
              </a:p>
            </p:txBody>
          </p:sp>
        </mc:Choice>
        <mc:Fallback xmlns="">
          <p:sp>
            <p:nvSpPr>
              <p:cNvPr id="9" name="Прямоугольник 4">
                <a:extLst>
                  <a:ext uri="{FF2B5EF4-FFF2-40B4-BE49-F238E27FC236}">
                    <a16:creationId xmlns:a16="http://schemas.microsoft.com/office/drawing/2014/main" id="{1945FA6E-B4AC-2D49-9A44-343C7CE237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6000" y="1332000"/>
                <a:ext cx="3537059" cy="6924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8">
                <a:extLst>
                  <a:ext uri="{FF2B5EF4-FFF2-40B4-BE49-F238E27FC236}">
                    <a16:creationId xmlns:a16="http://schemas.microsoft.com/office/drawing/2014/main" id="{FF3EE5AD-7912-E040-9145-2CF5B2539C7B}"/>
                  </a:ext>
                </a:extLst>
              </p:cNvPr>
              <p:cNvSpPr/>
              <p:nvPr/>
            </p:nvSpPr>
            <p:spPr>
              <a:xfrm>
                <a:off x="4945360" y="1313693"/>
                <a:ext cx="3446585" cy="729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…,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𝑖𝑖𝑑</m:t>
                      </m:r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Sup>
                        <m:sSubSupPr>
                          <m:ctrlP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06A"/>
                  </a:solidFill>
                </a:endParaRPr>
              </a:p>
            </p:txBody>
          </p:sp>
        </mc:Choice>
        <mc:Fallback xmlns="">
          <p:sp>
            <p:nvSpPr>
              <p:cNvPr id="10" name="Прямоугольник 8">
                <a:extLst>
                  <a:ext uri="{FF2B5EF4-FFF2-40B4-BE49-F238E27FC236}">
                    <a16:creationId xmlns:a16="http://schemas.microsoft.com/office/drawing/2014/main" id="{FF3EE5AD-7912-E040-9145-2CF5B2539C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5360" y="1313693"/>
                <a:ext cx="3446585" cy="729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Объект 5">
            <a:extLst>
              <a:ext uri="{FF2B5EF4-FFF2-40B4-BE49-F238E27FC236}">
                <a16:creationId xmlns:a16="http://schemas.microsoft.com/office/drawing/2014/main" id="{78EBA037-DE1C-3C4F-B3AC-ACD65D2DE43D}"/>
              </a:ext>
            </a:extLst>
          </p:cNvPr>
          <p:cNvSpPr txBox="1">
            <a:spLocks/>
          </p:cNvSpPr>
          <p:nvPr/>
        </p:nvSpPr>
        <p:spPr>
          <a:xfrm>
            <a:off x="539552" y="692696"/>
            <a:ext cx="7167949" cy="45766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373737"/>
                </a:solidFill>
              </a:rPr>
              <a:t>Выборки зависят друг от друга</a:t>
            </a:r>
            <a:r>
              <a:rPr lang="en-US" sz="2400" b="1" dirty="0">
                <a:solidFill>
                  <a:srgbClr val="373737"/>
                </a:solidFill>
              </a:rPr>
              <a:t>:</a:t>
            </a:r>
            <a:endParaRPr lang="ru-RU" sz="2400" b="1" dirty="0">
              <a:solidFill>
                <a:srgbClr val="37373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6788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wrap="square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06A"/>
                </a:solidFill>
                <a:latin typeface="+mn-lt"/>
                <a:ea typeface="+mn-ea"/>
                <a:cs typeface="+mn-cs"/>
              </a:rPr>
              <a:t>Разность средних (зависимые выборки)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4">
                <a:extLst>
                  <a:ext uri="{FF2B5EF4-FFF2-40B4-BE49-F238E27FC236}">
                    <a16:creationId xmlns:a16="http://schemas.microsoft.com/office/drawing/2014/main" id="{D6DFED0A-F323-2541-96A1-06306F06944D}"/>
                  </a:ext>
                </a:extLst>
              </p:cNvPr>
              <p:cNvSpPr/>
              <p:nvPr/>
            </p:nvSpPr>
            <p:spPr>
              <a:xfrm>
                <a:off x="1296000" y="1332000"/>
                <a:ext cx="3537059" cy="6924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…,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𝑖𝑖𝑑</m:t>
                      </m:r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Sup>
                        <m:sSubSupPr>
                          <m:ctrlP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06A"/>
                  </a:solidFill>
                </a:endParaRPr>
              </a:p>
            </p:txBody>
          </p:sp>
        </mc:Choice>
        <mc:Fallback xmlns="">
          <p:sp>
            <p:nvSpPr>
              <p:cNvPr id="9" name="Прямоугольник 4">
                <a:extLst>
                  <a:ext uri="{FF2B5EF4-FFF2-40B4-BE49-F238E27FC236}">
                    <a16:creationId xmlns:a16="http://schemas.microsoft.com/office/drawing/2014/main" id="{D6DFED0A-F323-2541-96A1-06306F0694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6000" y="1332000"/>
                <a:ext cx="3537059" cy="6924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8">
                <a:extLst>
                  <a:ext uri="{FF2B5EF4-FFF2-40B4-BE49-F238E27FC236}">
                    <a16:creationId xmlns:a16="http://schemas.microsoft.com/office/drawing/2014/main" id="{B2535135-D400-3E46-A24F-32C9DB196BD0}"/>
                  </a:ext>
                </a:extLst>
              </p:cNvPr>
              <p:cNvSpPr/>
              <p:nvPr/>
            </p:nvSpPr>
            <p:spPr>
              <a:xfrm>
                <a:off x="4945360" y="1313693"/>
                <a:ext cx="3446585" cy="729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…,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𝑖𝑖𝑑</m:t>
                      </m:r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Sup>
                        <m:sSubSupPr>
                          <m:ctrlP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06A"/>
                  </a:solidFill>
                </a:endParaRPr>
              </a:p>
            </p:txBody>
          </p:sp>
        </mc:Choice>
        <mc:Fallback xmlns="">
          <p:sp>
            <p:nvSpPr>
              <p:cNvPr id="10" name="Прямоугольник 8">
                <a:extLst>
                  <a:ext uri="{FF2B5EF4-FFF2-40B4-BE49-F238E27FC236}">
                    <a16:creationId xmlns:a16="http://schemas.microsoft.com/office/drawing/2014/main" id="{B2535135-D400-3E46-A24F-32C9DB196B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5360" y="1313693"/>
                <a:ext cx="3446585" cy="729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Объект 5">
            <a:extLst>
              <a:ext uri="{FF2B5EF4-FFF2-40B4-BE49-F238E27FC236}">
                <a16:creationId xmlns:a16="http://schemas.microsoft.com/office/drawing/2014/main" id="{1A41B488-D0F7-2343-A79C-BA6F0A228AF9}"/>
              </a:ext>
            </a:extLst>
          </p:cNvPr>
          <p:cNvSpPr txBox="1">
            <a:spLocks/>
          </p:cNvSpPr>
          <p:nvPr/>
        </p:nvSpPr>
        <p:spPr>
          <a:xfrm>
            <a:off x="539552" y="692696"/>
            <a:ext cx="7167949" cy="45766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373737"/>
                </a:solidFill>
              </a:rPr>
              <a:t>Выборки зависят друг от друга</a:t>
            </a:r>
            <a:r>
              <a:rPr lang="en-US" sz="2400" b="1" dirty="0">
                <a:solidFill>
                  <a:srgbClr val="373737"/>
                </a:solidFill>
              </a:rPr>
              <a:t>:</a:t>
            </a:r>
            <a:endParaRPr lang="ru-RU" sz="2400" b="1" dirty="0">
              <a:solidFill>
                <a:srgbClr val="373737"/>
              </a:solidFill>
            </a:endParaRPr>
          </a:p>
        </p:txBody>
      </p:sp>
      <p:sp>
        <p:nvSpPr>
          <p:cNvPr id="14" name="Объект 5">
            <a:extLst>
              <a:ext uri="{FF2B5EF4-FFF2-40B4-BE49-F238E27FC236}">
                <a16:creationId xmlns:a16="http://schemas.microsoft.com/office/drawing/2014/main" id="{E6F135CE-D642-0A46-8A6A-8C2B94BC4928}"/>
              </a:ext>
            </a:extLst>
          </p:cNvPr>
          <p:cNvSpPr txBox="1">
            <a:spLocks/>
          </p:cNvSpPr>
          <p:nvPr/>
        </p:nvSpPr>
        <p:spPr>
          <a:xfrm>
            <a:off x="539552" y="2160000"/>
            <a:ext cx="8335917" cy="410604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06A"/>
              </a:buClr>
            </a:pPr>
            <a:r>
              <a:rPr lang="ru-RU" sz="2400" dirty="0">
                <a:solidFill>
                  <a:srgbClr val="373737"/>
                </a:solidFill>
              </a:rPr>
              <a:t>Измерения делаются на одних и тех же объектах</a:t>
            </a:r>
            <a:endParaRPr lang="en-US" sz="2400" dirty="0">
              <a:solidFill>
                <a:srgbClr val="373737"/>
              </a:solidFill>
            </a:endParaRPr>
          </a:p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28506A"/>
              </a:buClr>
              <a:buNone/>
            </a:pPr>
            <a:endParaRPr lang="en-US" sz="2400" dirty="0">
              <a:solidFill>
                <a:srgbClr val="373737"/>
              </a:solidFill>
            </a:endParaRPr>
          </a:p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28506A"/>
              </a:buClr>
              <a:buNone/>
            </a:pPr>
            <a:endParaRPr lang="ru-RU" sz="2400" dirty="0">
              <a:solidFill>
                <a:srgbClr val="37373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3319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wrap="square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06A"/>
                </a:solidFill>
                <a:latin typeface="+mn-lt"/>
                <a:ea typeface="+mn-ea"/>
                <a:cs typeface="+mn-cs"/>
              </a:rPr>
              <a:t>Разность средних (зависимые выборки)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4">
                <a:extLst>
                  <a:ext uri="{FF2B5EF4-FFF2-40B4-BE49-F238E27FC236}">
                    <a16:creationId xmlns:a16="http://schemas.microsoft.com/office/drawing/2014/main" id="{3DD9FFCF-2C53-8747-B345-371059A426C4}"/>
                  </a:ext>
                </a:extLst>
              </p:cNvPr>
              <p:cNvSpPr/>
              <p:nvPr/>
            </p:nvSpPr>
            <p:spPr>
              <a:xfrm>
                <a:off x="1296000" y="1332000"/>
                <a:ext cx="3537059" cy="6924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…,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𝑖𝑖𝑑</m:t>
                      </m:r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Sup>
                        <m:sSubSupPr>
                          <m:ctrlP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06A"/>
                  </a:solidFill>
                </a:endParaRPr>
              </a:p>
            </p:txBody>
          </p:sp>
        </mc:Choice>
        <mc:Fallback xmlns="">
          <p:sp>
            <p:nvSpPr>
              <p:cNvPr id="9" name="Прямоугольник 4">
                <a:extLst>
                  <a:ext uri="{FF2B5EF4-FFF2-40B4-BE49-F238E27FC236}">
                    <a16:creationId xmlns:a16="http://schemas.microsoft.com/office/drawing/2014/main" id="{3DD9FFCF-2C53-8747-B345-371059A426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6000" y="1332000"/>
                <a:ext cx="3537059" cy="6924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8">
                <a:extLst>
                  <a:ext uri="{FF2B5EF4-FFF2-40B4-BE49-F238E27FC236}">
                    <a16:creationId xmlns:a16="http://schemas.microsoft.com/office/drawing/2014/main" id="{45864CEA-527D-9C41-8F0D-53CF61A732A5}"/>
                  </a:ext>
                </a:extLst>
              </p:cNvPr>
              <p:cNvSpPr/>
              <p:nvPr/>
            </p:nvSpPr>
            <p:spPr>
              <a:xfrm>
                <a:off x="4945360" y="1313693"/>
                <a:ext cx="3446585" cy="729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…,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𝑖𝑖𝑑</m:t>
                      </m:r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Sup>
                        <m:sSubSupPr>
                          <m:ctrlP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06A"/>
                  </a:solidFill>
                </a:endParaRPr>
              </a:p>
            </p:txBody>
          </p:sp>
        </mc:Choice>
        <mc:Fallback xmlns="">
          <p:sp>
            <p:nvSpPr>
              <p:cNvPr id="10" name="Прямоугольник 8">
                <a:extLst>
                  <a:ext uri="{FF2B5EF4-FFF2-40B4-BE49-F238E27FC236}">
                    <a16:creationId xmlns:a16="http://schemas.microsoft.com/office/drawing/2014/main" id="{45864CEA-527D-9C41-8F0D-53CF61A732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5360" y="1313693"/>
                <a:ext cx="3446585" cy="729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Объект 5">
            <a:extLst>
              <a:ext uri="{FF2B5EF4-FFF2-40B4-BE49-F238E27FC236}">
                <a16:creationId xmlns:a16="http://schemas.microsoft.com/office/drawing/2014/main" id="{3608C62E-D5BC-0C4D-848D-D7F5D3071579}"/>
              </a:ext>
            </a:extLst>
          </p:cNvPr>
          <p:cNvSpPr txBox="1">
            <a:spLocks/>
          </p:cNvSpPr>
          <p:nvPr/>
        </p:nvSpPr>
        <p:spPr>
          <a:xfrm>
            <a:off x="539552" y="692696"/>
            <a:ext cx="7167949" cy="45766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373737"/>
                </a:solidFill>
              </a:rPr>
              <a:t>Выборки зависят друг от друга</a:t>
            </a:r>
            <a:r>
              <a:rPr lang="en-US" sz="2400" b="1" dirty="0">
                <a:solidFill>
                  <a:srgbClr val="373737"/>
                </a:solidFill>
              </a:rPr>
              <a:t>:</a:t>
            </a:r>
            <a:endParaRPr lang="ru-RU" sz="2400" b="1" dirty="0">
              <a:solidFill>
                <a:srgbClr val="373737"/>
              </a:solidFill>
            </a:endParaRPr>
          </a:p>
        </p:txBody>
      </p:sp>
      <p:sp>
        <p:nvSpPr>
          <p:cNvPr id="16" name="Объект 5">
            <a:extLst>
              <a:ext uri="{FF2B5EF4-FFF2-40B4-BE49-F238E27FC236}">
                <a16:creationId xmlns:a16="http://schemas.microsoft.com/office/drawing/2014/main" id="{58520155-1363-3F4A-B9A6-847E4687A217}"/>
              </a:ext>
            </a:extLst>
          </p:cNvPr>
          <p:cNvSpPr txBox="1">
            <a:spLocks/>
          </p:cNvSpPr>
          <p:nvPr/>
        </p:nvSpPr>
        <p:spPr>
          <a:xfrm>
            <a:off x="539552" y="2160000"/>
            <a:ext cx="8335917" cy="410604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06A"/>
              </a:buClr>
            </a:pPr>
            <a:r>
              <a:rPr lang="ru-RU" sz="2400" dirty="0">
                <a:solidFill>
                  <a:srgbClr val="373737"/>
                </a:solidFill>
              </a:rPr>
              <a:t>Измерения делаются на одних и тех же объектах</a:t>
            </a:r>
            <a:endParaRPr lang="en-US" sz="2400" dirty="0">
              <a:solidFill>
                <a:srgbClr val="373737"/>
              </a:solidFill>
            </a:endParaRP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06A"/>
              </a:buClr>
            </a:pPr>
            <a:r>
              <a:rPr lang="ru-RU" sz="2400" dirty="0">
                <a:solidFill>
                  <a:srgbClr val="373737"/>
                </a:solidFill>
              </a:rPr>
              <a:t>Можем посмотреть прирост на отдельных объектах</a:t>
            </a:r>
            <a:endParaRPr lang="en-US" sz="2400" dirty="0">
              <a:solidFill>
                <a:srgbClr val="373737"/>
              </a:solidFill>
            </a:endParaRP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06A"/>
              </a:buClr>
            </a:pPr>
            <a:endParaRPr lang="en-US" sz="2400" dirty="0">
              <a:solidFill>
                <a:srgbClr val="373737"/>
              </a:solidFill>
            </a:endParaRPr>
          </a:p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28506A"/>
              </a:buClr>
              <a:buNone/>
            </a:pPr>
            <a:endParaRPr lang="ru-RU" sz="2400" dirty="0">
              <a:solidFill>
                <a:srgbClr val="373737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Прямоугольник 15">
                <a:extLst>
                  <a:ext uri="{FF2B5EF4-FFF2-40B4-BE49-F238E27FC236}">
                    <a16:creationId xmlns:a16="http://schemas.microsoft.com/office/drawing/2014/main" id="{E50E2E60-4275-B844-A946-2A7167425083}"/>
                  </a:ext>
                </a:extLst>
              </p:cNvPr>
              <p:cNvSpPr/>
              <p:nvPr/>
            </p:nvSpPr>
            <p:spPr>
              <a:xfrm>
                <a:off x="6020804" y="3284984"/>
                <a:ext cx="2219710" cy="6924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̅"/>
                          <m:ctrlP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−</m:t>
                          </m:r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ru-RU" sz="2400" dirty="0">
                  <a:solidFill>
                    <a:srgbClr val="28506A"/>
                  </a:solidFill>
                </a:endParaRPr>
              </a:p>
            </p:txBody>
          </p:sp>
        </mc:Choice>
        <mc:Fallback xmlns="">
          <p:sp>
            <p:nvSpPr>
              <p:cNvPr id="19" name="Прямоугольник 15">
                <a:extLst>
                  <a:ext uri="{FF2B5EF4-FFF2-40B4-BE49-F238E27FC236}">
                    <a16:creationId xmlns:a16="http://schemas.microsoft.com/office/drawing/2014/main" id="{E50E2E60-4275-B844-A946-2A71674250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0804" y="3284984"/>
                <a:ext cx="2219710" cy="692497"/>
              </a:xfrm>
              <a:prstGeom prst="rect">
                <a:avLst/>
              </a:prstGeom>
              <a:blipFill>
                <a:blip r:embed="rId5"/>
                <a:stretch>
                  <a:fillRect r="-114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53AADC2D-B1C3-F34A-85D3-3938C3E38159}"/>
                  </a:ext>
                </a:extLst>
              </p:cNvPr>
              <p:cNvSpPr/>
              <p:nvPr/>
            </p:nvSpPr>
            <p:spPr>
              <a:xfrm>
                <a:off x="1296000" y="3284985"/>
                <a:ext cx="1815497" cy="6924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06A"/>
                  </a:solidFill>
                </a:endParaRPr>
              </a:p>
            </p:txBody>
          </p:sp>
        </mc:Choice>
        <mc:Fallback xmlns="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53AADC2D-B1C3-F34A-85D3-3938C3E381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6000" y="3284985"/>
                <a:ext cx="1815497" cy="69249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88012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7" name="applause.wav"/>
          </p:stSnd>
        </p:sndAc>
      </p:transition>
    </mc:Fallback>
  </mc:AlternateContent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wrap="square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06A"/>
                </a:solidFill>
                <a:latin typeface="+mn-lt"/>
                <a:ea typeface="+mn-ea"/>
                <a:cs typeface="+mn-cs"/>
              </a:rPr>
              <a:t>Разность средних (зависимые выборки)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22C9E4C6-27C6-A84C-A072-F91312D7D867}"/>
                  </a:ext>
                </a:extLst>
              </p:cNvPr>
              <p:cNvSpPr/>
              <p:nvPr/>
            </p:nvSpPr>
            <p:spPr>
              <a:xfrm>
                <a:off x="1296000" y="1332000"/>
                <a:ext cx="3537059" cy="6924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…,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𝑖𝑖𝑑</m:t>
                      </m:r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Sup>
                        <m:sSubSupPr>
                          <m:ctrlP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06A"/>
                  </a:solidFill>
                </a:endParaRPr>
              </a:p>
            </p:txBody>
          </p:sp>
        </mc:Choice>
        <mc:Fallback xmlns="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22C9E4C6-27C6-A84C-A072-F91312D7D8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6000" y="1332000"/>
                <a:ext cx="3537059" cy="6924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B7CD77E6-597B-D342-B629-0D0FBAB5A3CD}"/>
                  </a:ext>
                </a:extLst>
              </p:cNvPr>
              <p:cNvSpPr/>
              <p:nvPr/>
            </p:nvSpPr>
            <p:spPr>
              <a:xfrm>
                <a:off x="4945360" y="1313693"/>
                <a:ext cx="3446585" cy="729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…,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𝑖𝑖𝑑</m:t>
                      </m:r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Sup>
                        <m:sSubSupPr>
                          <m:ctrlP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06A"/>
                  </a:solidFill>
                </a:endParaRPr>
              </a:p>
            </p:txBody>
          </p:sp>
        </mc:Choice>
        <mc:Fallback xmlns="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B7CD77E6-597B-D342-B629-0D0FBAB5A3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5360" y="1313693"/>
                <a:ext cx="3446585" cy="729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Объект 5">
            <a:extLst>
              <a:ext uri="{FF2B5EF4-FFF2-40B4-BE49-F238E27FC236}">
                <a16:creationId xmlns:a16="http://schemas.microsoft.com/office/drawing/2014/main" id="{5A74341F-009F-CA46-ACE7-AABAF2ED97E6}"/>
              </a:ext>
            </a:extLst>
          </p:cNvPr>
          <p:cNvSpPr txBox="1">
            <a:spLocks/>
          </p:cNvSpPr>
          <p:nvPr/>
        </p:nvSpPr>
        <p:spPr>
          <a:xfrm>
            <a:off x="539552" y="692696"/>
            <a:ext cx="7167949" cy="45766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373737"/>
                </a:solidFill>
              </a:rPr>
              <a:t>Выборки зависят друг от друга</a:t>
            </a:r>
            <a:r>
              <a:rPr lang="en-US" sz="2400" b="1" dirty="0">
                <a:solidFill>
                  <a:srgbClr val="373737"/>
                </a:solidFill>
              </a:rPr>
              <a:t>:</a:t>
            </a:r>
            <a:endParaRPr lang="ru-RU" sz="2400" b="1" dirty="0">
              <a:solidFill>
                <a:srgbClr val="373737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BFACC471-F862-424E-924E-50DC03F80D54}"/>
                  </a:ext>
                </a:extLst>
              </p:cNvPr>
              <p:cNvSpPr/>
              <p:nvPr/>
            </p:nvSpPr>
            <p:spPr>
              <a:xfrm>
                <a:off x="2843808" y="4975721"/>
                <a:ext cx="3380220" cy="11005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sz="2400" b="0" i="1" smtClean="0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ru-RU" sz="2400" dirty="0">
                  <a:solidFill>
                    <a:srgbClr val="28506A"/>
                  </a:solidFill>
                </a:endParaRPr>
              </a:p>
            </p:txBody>
          </p:sp>
        </mc:Choice>
        <mc:Fallback xmlns="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BFACC471-F862-424E-924E-50DC03F80D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3808" y="4975721"/>
                <a:ext cx="3380220" cy="1100558"/>
              </a:xfrm>
              <a:prstGeom prst="rect">
                <a:avLst/>
              </a:prstGeom>
              <a:blipFill>
                <a:blip r:embed="rId5"/>
                <a:stretch>
                  <a:fillRect t="-106897" b="-163218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Объект 5">
            <a:extLst>
              <a:ext uri="{FF2B5EF4-FFF2-40B4-BE49-F238E27FC236}">
                <a16:creationId xmlns:a16="http://schemas.microsoft.com/office/drawing/2014/main" id="{624ABF7C-4A26-A849-A820-0EA2D4FC5D83}"/>
              </a:ext>
            </a:extLst>
          </p:cNvPr>
          <p:cNvSpPr txBox="1">
            <a:spLocks/>
          </p:cNvSpPr>
          <p:nvPr/>
        </p:nvSpPr>
        <p:spPr>
          <a:xfrm>
            <a:off x="539552" y="2160000"/>
            <a:ext cx="8335917" cy="410604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06A"/>
              </a:buClr>
            </a:pPr>
            <a:r>
              <a:rPr lang="ru-RU" sz="2400" dirty="0">
                <a:solidFill>
                  <a:srgbClr val="373737"/>
                </a:solidFill>
              </a:rPr>
              <a:t>Измерения делаются на одних и тех же объектах</a:t>
            </a:r>
            <a:endParaRPr lang="en-US" sz="2400" dirty="0">
              <a:solidFill>
                <a:srgbClr val="373737"/>
              </a:solidFill>
            </a:endParaRP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06A"/>
              </a:buClr>
            </a:pPr>
            <a:r>
              <a:rPr lang="ru-RU" sz="2400" dirty="0">
                <a:solidFill>
                  <a:srgbClr val="373737"/>
                </a:solidFill>
              </a:rPr>
              <a:t>Можем посмотреть прирост на отдельных объектах</a:t>
            </a:r>
            <a:endParaRPr lang="en-US" sz="2400" dirty="0">
              <a:solidFill>
                <a:srgbClr val="373737"/>
              </a:solidFill>
            </a:endParaRP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06A"/>
              </a:buClr>
            </a:pPr>
            <a:endParaRPr lang="en-US" sz="2400" dirty="0">
              <a:solidFill>
                <a:srgbClr val="373737"/>
              </a:solidFill>
            </a:endParaRP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06A"/>
              </a:buClr>
            </a:pPr>
            <a:r>
              <a:rPr lang="ru-RU" sz="2400" dirty="0">
                <a:solidFill>
                  <a:srgbClr val="373737"/>
                </a:solidFill>
              </a:rPr>
              <a:t>Получаем ситуацию с распределением </a:t>
            </a:r>
            <a:r>
              <a:rPr lang="en-US" sz="2400" dirty="0">
                <a:solidFill>
                  <a:srgbClr val="373737"/>
                </a:solidFill>
              </a:rPr>
              <a:t>C</a:t>
            </a:r>
            <a:r>
              <a:rPr lang="ru-RU" sz="2400" dirty="0" err="1">
                <a:solidFill>
                  <a:srgbClr val="373737"/>
                </a:solidFill>
              </a:rPr>
              <a:t>тьюдента</a:t>
            </a:r>
            <a:r>
              <a:rPr lang="en-US" sz="2400" dirty="0">
                <a:solidFill>
                  <a:srgbClr val="373737"/>
                </a:solidFill>
              </a:rPr>
              <a:t>, </a:t>
            </a:r>
            <a:r>
              <a:rPr lang="ru-RU" sz="2400" dirty="0">
                <a:solidFill>
                  <a:srgbClr val="373737"/>
                </a:solidFill>
              </a:rPr>
              <a:t>дисперсию считаем по формуле</a:t>
            </a:r>
            <a:r>
              <a:rPr lang="en-US" sz="2400" dirty="0">
                <a:solidFill>
                  <a:srgbClr val="373737"/>
                </a:solidFill>
              </a:rPr>
              <a:t>:</a:t>
            </a:r>
            <a:endParaRPr lang="ru-RU" sz="2400" dirty="0">
              <a:solidFill>
                <a:srgbClr val="373737"/>
              </a:solidFill>
            </a:endParaRPr>
          </a:p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28506A"/>
              </a:buClr>
              <a:buNone/>
            </a:pPr>
            <a:endParaRPr lang="ru-RU" sz="2400" dirty="0">
              <a:solidFill>
                <a:srgbClr val="373737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9A5AAC43-E3BD-3B40-BBD4-E78D55EECD04}"/>
                  </a:ext>
                </a:extLst>
              </p:cNvPr>
              <p:cNvSpPr/>
              <p:nvPr/>
            </p:nvSpPr>
            <p:spPr>
              <a:xfrm>
                <a:off x="6020804" y="3284984"/>
                <a:ext cx="2219710" cy="6924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̅"/>
                          <m:ctrlP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−</m:t>
                          </m:r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ru-RU" sz="2400" dirty="0">
                  <a:solidFill>
                    <a:srgbClr val="28506A"/>
                  </a:solidFill>
                </a:endParaRPr>
              </a:p>
            </p:txBody>
          </p:sp>
        </mc:Choice>
        <mc:Fallback xmlns="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9A5AAC43-E3BD-3B40-BBD4-E78D55EECD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0804" y="3284984"/>
                <a:ext cx="2219710" cy="692497"/>
              </a:xfrm>
              <a:prstGeom prst="rect">
                <a:avLst/>
              </a:prstGeom>
              <a:blipFill>
                <a:blip r:embed="rId6"/>
                <a:stretch>
                  <a:fillRect r="-114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952E8CCF-FF73-FC4B-BAFA-EF7390095D6C}"/>
                  </a:ext>
                </a:extLst>
              </p:cNvPr>
              <p:cNvSpPr/>
              <p:nvPr/>
            </p:nvSpPr>
            <p:spPr>
              <a:xfrm>
                <a:off x="1296000" y="3284985"/>
                <a:ext cx="1815497" cy="6924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06A"/>
                  </a:solidFill>
                </a:endParaRPr>
              </a:p>
            </p:txBody>
          </p:sp>
        </mc:Choice>
        <mc:Fallback xmlns="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952E8CCF-FF73-FC4B-BAFA-EF7390095D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6000" y="3284985"/>
                <a:ext cx="1815497" cy="69249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10942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8" name="applause.wav"/>
          </p:stSnd>
        </p:sndAc>
      </p:transition>
    </mc:Fallback>
  </mc:AlternateContent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wrap="square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06A"/>
                </a:solidFill>
                <a:latin typeface="+mn-lt"/>
                <a:ea typeface="+mn-ea"/>
                <a:cs typeface="+mn-cs"/>
              </a:rPr>
              <a:t>Пример 2</a:t>
            </a:r>
            <a:r>
              <a:rPr lang="en-US" sz="3200" b="1" dirty="0">
                <a:solidFill>
                  <a:srgbClr val="28506A"/>
                </a:solidFill>
                <a:latin typeface="+mn-lt"/>
                <a:ea typeface="+mn-ea"/>
                <a:cs typeface="+mn-cs"/>
              </a:rPr>
              <a:t> </a:t>
            </a:r>
            <a:endParaRPr lang="ru-RU" sz="3200" b="1" dirty="0">
              <a:solidFill>
                <a:srgbClr val="28506A"/>
              </a:solidFill>
              <a:latin typeface="+mn-lt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Объект 5">
                <a:extLst>
                  <a:ext uri="{FF2B5EF4-FFF2-40B4-BE49-F238E27FC236}">
                    <a16:creationId xmlns:a16="http://schemas.microsoft.com/office/drawing/2014/main" id="{656D6CCC-E650-B54B-8D68-10533C39E25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9552" y="692696"/>
                <a:ext cx="7992888" cy="978311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Clr>
                    <a:srgbClr val="0059A9"/>
                  </a:buClr>
                  <a:buNone/>
                </a:pPr>
                <a:r>
                  <a:rPr lang="ru-RU" sz="2400" dirty="0">
                    <a:solidFill>
                      <a:srgbClr val="373737"/>
                    </a:solidFill>
                  </a:rPr>
                  <a:t>Измерили зарплаты в </a:t>
                </a:r>
                <a14:m>
                  <m:oMath xmlns:m="http://schemas.openxmlformats.org/officeDocument/2006/math">
                    <m:r>
                      <a:rPr lang="ru-RU" sz="2400" i="1" dirty="0" smtClean="0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2020</m:t>
                    </m:r>
                  </m:oMath>
                </a14:m>
                <a:r>
                  <a:rPr lang="ru-RU" sz="2400" dirty="0">
                    <a:solidFill>
                      <a:srgbClr val="373737"/>
                    </a:solidFill>
                  </a:rPr>
                  <a:t> и </a:t>
                </a:r>
                <a14:m>
                  <m:oMath xmlns:m="http://schemas.openxmlformats.org/officeDocument/2006/math">
                    <m:r>
                      <a:rPr lang="ru-RU" sz="2400" i="1" dirty="0" smtClean="0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2021</m:t>
                    </m:r>
                  </m:oMath>
                </a14:m>
                <a:r>
                  <a:rPr lang="ru-RU" sz="2400" dirty="0">
                    <a:solidFill>
                      <a:srgbClr val="373737"/>
                    </a:solidFill>
                  </a:rPr>
                  <a:t> годах</a:t>
                </a:r>
                <a:r>
                  <a:rPr lang="en-US" sz="2400" dirty="0">
                    <a:solidFill>
                      <a:srgbClr val="373737"/>
                    </a:solidFill>
                  </a:rPr>
                  <a:t>.</a:t>
                </a:r>
                <a:r>
                  <a:rPr lang="ru-RU" sz="2400" dirty="0">
                    <a:solidFill>
                      <a:srgbClr val="373737"/>
                    </a:solidFill>
                  </a:rPr>
                  <a:t> </a:t>
                </a:r>
                <a:br>
                  <a:rPr lang="ru-RU" sz="2400" dirty="0">
                    <a:solidFill>
                      <a:srgbClr val="373737"/>
                    </a:solidFill>
                  </a:rPr>
                </a:br>
                <a:r>
                  <a:rPr lang="ru-RU" sz="2400" dirty="0">
                    <a:solidFill>
                      <a:srgbClr val="373737"/>
                    </a:solidFill>
                  </a:rPr>
                  <a:t>Измеряли для одних и тех же людей</a:t>
                </a:r>
                <a:r>
                  <a:rPr lang="en-US" sz="2400" dirty="0">
                    <a:solidFill>
                      <a:srgbClr val="373737"/>
                    </a:solidFill>
                  </a:rPr>
                  <a:t>.</a:t>
                </a:r>
                <a:endParaRPr lang="ru-RU" sz="2400" dirty="0">
                  <a:solidFill>
                    <a:srgbClr val="373737"/>
                  </a:solidFill>
                </a:endParaRPr>
              </a:p>
            </p:txBody>
          </p:sp>
        </mc:Choice>
        <mc:Fallback xmlns="">
          <p:sp>
            <p:nvSpPr>
              <p:cNvPr id="7" name="Объект 5">
                <a:extLst>
                  <a:ext uri="{FF2B5EF4-FFF2-40B4-BE49-F238E27FC236}">
                    <a16:creationId xmlns:a16="http://schemas.microsoft.com/office/drawing/2014/main" id="{656D6CCC-E650-B54B-8D68-10533C39E2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692696"/>
                <a:ext cx="7992888" cy="978311"/>
              </a:xfrm>
              <a:prstGeom prst="rect">
                <a:avLst/>
              </a:prstGeom>
              <a:blipFill>
                <a:blip r:embed="rId3"/>
                <a:stretch>
                  <a:fillRect l="-2381" t="-9091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Таблица 6">
                <a:extLst>
                  <a:ext uri="{FF2B5EF4-FFF2-40B4-BE49-F238E27FC236}">
                    <a16:creationId xmlns:a16="http://schemas.microsoft.com/office/drawing/2014/main" id="{E6ED9B59-06AA-854F-A3AF-FB05855E7E9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57536256"/>
                  </p:ext>
                </p:extLst>
              </p:nvPr>
            </p:nvGraphicFramePr>
            <p:xfrm>
              <a:off x="852006" y="1631998"/>
              <a:ext cx="4503210" cy="13716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065479">
                      <a:extLst>
                        <a:ext uri="{9D8B030D-6E8A-4147-A177-3AD203B41FA5}">
                          <a16:colId xmlns:a16="http://schemas.microsoft.com/office/drawing/2014/main" val="2434464991"/>
                        </a:ext>
                      </a:extLst>
                    </a:gridCol>
                    <a:gridCol w="626181">
                      <a:extLst>
                        <a:ext uri="{9D8B030D-6E8A-4147-A177-3AD203B41FA5}">
                          <a16:colId xmlns:a16="http://schemas.microsoft.com/office/drawing/2014/main" val="2397102775"/>
                        </a:ext>
                      </a:extLst>
                    </a:gridCol>
                    <a:gridCol w="776873">
                      <a:extLst>
                        <a:ext uri="{9D8B030D-6E8A-4147-A177-3AD203B41FA5}">
                          <a16:colId xmlns:a16="http://schemas.microsoft.com/office/drawing/2014/main" val="1643356824"/>
                        </a:ext>
                      </a:extLst>
                    </a:gridCol>
                    <a:gridCol w="704453">
                      <a:extLst>
                        <a:ext uri="{9D8B030D-6E8A-4147-A177-3AD203B41FA5}">
                          <a16:colId xmlns:a16="http://schemas.microsoft.com/office/drawing/2014/main" val="3741325402"/>
                        </a:ext>
                      </a:extLst>
                    </a:gridCol>
                    <a:gridCol w="737228">
                      <a:extLst>
                        <a:ext uri="{9D8B030D-6E8A-4147-A177-3AD203B41FA5}">
                          <a16:colId xmlns:a16="http://schemas.microsoft.com/office/drawing/2014/main" val="233325600"/>
                        </a:ext>
                      </a:extLst>
                    </a:gridCol>
                    <a:gridCol w="592996">
                      <a:extLst>
                        <a:ext uri="{9D8B030D-6E8A-4147-A177-3AD203B41FA5}">
                          <a16:colId xmlns:a16="http://schemas.microsoft.com/office/drawing/2014/main" val="4179439634"/>
                        </a:ext>
                      </a:extLst>
                    </a:gridCol>
                  </a:tblGrid>
                  <a:tr h="387704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06A"/>
                                    </a:solidFill>
                                    <a:latin typeface="Cambria Math" panose="02040503050406030204" pitchFamily="18" charset="0"/>
                                  </a:rPr>
                                  <m:t>2020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06A"/>
                            </a:solidFill>
                          </a:endParaRPr>
                        </a:p>
                      </a:txBody>
                      <a:tcPr>
                        <a:lnL>
                          <a:noFill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06A"/>
                                    </a:solidFill>
                                    <a:latin typeface="Cambria Math" panose="02040503050406030204" pitchFamily="18" charset="0"/>
                                  </a:rPr>
                                  <m:t>50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0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06A"/>
                                    </a:solidFill>
                                    <a:latin typeface="Cambria Math" panose="02040503050406030204" pitchFamily="18" charset="0"/>
                                  </a:rPr>
                                  <m:t>40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0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06A"/>
                                    </a:solidFill>
                                    <a:latin typeface="Cambria Math" panose="02040503050406030204" pitchFamily="18" charset="0"/>
                                  </a:rPr>
                                  <m:t>45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0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06A"/>
                                    </a:solidFill>
                                    <a:latin typeface="Cambria Math" panose="02040503050406030204" pitchFamily="18" charset="0"/>
                                  </a:rPr>
                                  <m:t>45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0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06A"/>
                                    </a:solidFill>
                                    <a:latin typeface="Cambria Math" panose="02040503050406030204" pitchFamily="18" charset="0"/>
                                  </a:rPr>
                                  <m:t>35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0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568299883"/>
                      </a:ext>
                    </a:extLst>
                  </a:tr>
                  <a:tr h="387704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06A"/>
                                    </a:solidFill>
                                    <a:latin typeface="Cambria Math" panose="02040503050406030204" pitchFamily="18" charset="0"/>
                                  </a:rPr>
                                  <m:t>2021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06A"/>
                            </a:solidFill>
                          </a:endParaRPr>
                        </a:p>
                      </a:txBody>
                      <a:tcPr>
                        <a:lnL>
                          <a:noFill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06A"/>
                                    </a:solidFill>
                                    <a:latin typeface="Cambria Math" panose="02040503050406030204" pitchFamily="18" charset="0"/>
                                  </a:rPr>
                                  <m:t>60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0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06A"/>
                                    </a:solidFill>
                                    <a:latin typeface="Cambria Math" panose="02040503050406030204" pitchFamily="18" charset="0"/>
                                  </a:rPr>
                                  <m:t>30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0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06A"/>
                                    </a:solidFill>
                                    <a:latin typeface="Cambria Math" panose="02040503050406030204" pitchFamily="18" charset="0"/>
                                  </a:rPr>
                                  <m:t>30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0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06A"/>
                                    </a:solidFill>
                                    <a:latin typeface="Cambria Math" panose="02040503050406030204" pitchFamily="18" charset="0"/>
                                  </a:rPr>
                                  <m:t>35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0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06A"/>
                                    </a:solidFill>
                                    <a:latin typeface="Cambria Math" panose="02040503050406030204" pitchFamily="18" charset="0"/>
                                  </a:rPr>
                                  <m:t>30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0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407444262"/>
                      </a:ext>
                    </a:extLst>
                  </a:tr>
                  <a:tr h="387704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rgbClr val="2850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2850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2850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06A"/>
                            </a:solidFill>
                          </a:endParaRPr>
                        </a:p>
                      </a:txBody>
                      <a:tcPr>
                        <a:lnL>
                          <a:noFill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06A"/>
                                    </a:solidFill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0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06A"/>
                                    </a:solidFill>
                                    <a:latin typeface="Cambria Math" panose="02040503050406030204" pitchFamily="18" charset="0"/>
                                  </a:rPr>
                                  <m:t>−10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0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06A"/>
                                    </a:solidFill>
                                    <a:latin typeface="Cambria Math" panose="02040503050406030204" pitchFamily="18" charset="0"/>
                                  </a:rPr>
                                  <m:t>−15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0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06A"/>
                                    </a:solidFill>
                                    <a:latin typeface="Cambria Math" panose="02040503050406030204" pitchFamily="18" charset="0"/>
                                  </a:rPr>
                                  <m:t>−10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0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06A"/>
                                    </a:solidFill>
                                    <a:latin typeface="Cambria Math" panose="02040503050406030204" pitchFamily="18" charset="0"/>
                                  </a:rPr>
                                  <m:t>−5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0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66445247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Таблица 6">
                <a:extLst>
                  <a:ext uri="{FF2B5EF4-FFF2-40B4-BE49-F238E27FC236}">
                    <a16:creationId xmlns:a16="http://schemas.microsoft.com/office/drawing/2014/main" id="{E6ED9B59-06AA-854F-A3AF-FB05855E7E9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57536256"/>
                  </p:ext>
                </p:extLst>
              </p:nvPr>
            </p:nvGraphicFramePr>
            <p:xfrm>
              <a:off x="852006" y="1631998"/>
              <a:ext cx="4503210" cy="13716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065479">
                      <a:extLst>
                        <a:ext uri="{9D8B030D-6E8A-4147-A177-3AD203B41FA5}">
                          <a16:colId xmlns:a16="http://schemas.microsoft.com/office/drawing/2014/main" val="2434464991"/>
                        </a:ext>
                      </a:extLst>
                    </a:gridCol>
                    <a:gridCol w="626181">
                      <a:extLst>
                        <a:ext uri="{9D8B030D-6E8A-4147-A177-3AD203B41FA5}">
                          <a16:colId xmlns:a16="http://schemas.microsoft.com/office/drawing/2014/main" val="2397102775"/>
                        </a:ext>
                      </a:extLst>
                    </a:gridCol>
                    <a:gridCol w="776873">
                      <a:extLst>
                        <a:ext uri="{9D8B030D-6E8A-4147-A177-3AD203B41FA5}">
                          <a16:colId xmlns:a16="http://schemas.microsoft.com/office/drawing/2014/main" val="1643356824"/>
                        </a:ext>
                      </a:extLst>
                    </a:gridCol>
                    <a:gridCol w="704453">
                      <a:extLst>
                        <a:ext uri="{9D8B030D-6E8A-4147-A177-3AD203B41FA5}">
                          <a16:colId xmlns:a16="http://schemas.microsoft.com/office/drawing/2014/main" val="3741325402"/>
                        </a:ext>
                      </a:extLst>
                    </a:gridCol>
                    <a:gridCol w="737228">
                      <a:extLst>
                        <a:ext uri="{9D8B030D-6E8A-4147-A177-3AD203B41FA5}">
                          <a16:colId xmlns:a16="http://schemas.microsoft.com/office/drawing/2014/main" val="233325600"/>
                        </a:ext>
                      </a:extLst>
                    </a:gridCol>
                    <a:gridCol w="592996">
                      <a:extLst>
                        <a:ext uri="{9D8B030D-6E8A-4147-A177-3AD203B41FA5}">
                          <a16:colId xmlns:a16="http://schemas.microsoft.com/office/drawing/2014/main" val="4179439634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RU"/>
                        </a:p>
                      </a:txBody>
                      <a:tcPr>
                        <a:lnL>
                          <a:noFill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190" r="-322619" b="-20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73469" r="-453061" b="-20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16129" r="-258065" b="-20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356364" r="-190909" b="-20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432759" r="-81034" b="-20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657447" b="-20555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68299883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RU"/>
                        </a:p>
                      </a:txBody>
                      <a:tcPr>
                        <a:lnL>
                          <a:noFill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190" t="-97297" r="-322619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73469" t="-97297" r="-453061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16129" t="-97297" r="-258065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356364" t="-97297" r="-190909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432759" t="-97297" r="-81034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657447" t="-97297" b="-1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0744426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RU"/>
                        </a:p>
                      </a:txBody>
                      <a:tcPr>
                        <a:lnL>
                          <a:noFill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190" t="-202778" r="-322619" b="-2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73469" t="-202778" r="-453061" b="-2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16129" t="-202778" r="-258065" b="-2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356364" t="-202778" r="-190909" b="-2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432759" t="-202778" r="-81034" b="-2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657447" t="-202778" b="-277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64452475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141671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wrap="square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06A"/>
                </a:solidFill>
                <a:latin typeface="+mn-lt"/>
                <a:ea typeface="+mn-ea"/>
                <a:cs typeface="+mn-cs"/>
              </a:rPr>
              <a:t>Предсказательный интервал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Объект 5">
                <a:extLst>
                  <a:ext uri="{FF2B5EF4-FFF2-40B4-BE49-F238E27FC236}">
                    <a16:creationId xmlns:a16="http://schemas.microsoft.com/office/drawing/2014/main" id="{EFFECEFE-730D-2943-8C4F-6F571D32F23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9552" y="692696"/>
                <a:ext cx="7776864" cy="3645104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06A"/>
                  </a:buClr>
                </a:pPr>
                <a:r>
                  <a:rPr lang="ru-RU" sz="2400" dirty="0">
                    <a:solidFill>
                      <a:srgbClr val="373737"/>
                    </a:solidFill>
                  </a:rPr>
                  <a:t>Случайная величина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r>
                      <a:rPr lang="en-US" sz="2400" b="0" i="1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∼</m:t>
                    </m:r>
                    <m:r>
                      <a:rPr lang="en-US" sz="2400" b="0" i="1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2400" dirty="0">
                    <a:solidFill>
                      <a:srgbClr val="28506A"/>
                    </a:solidFill>
                  </a:rPr>
                  <a:t> </a:t>
                </a: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Clr>
                    <a:srgbClr val="0059A9"/>
                  </a:buClr>
                  <a:buNone/>
                </a:pPr>
                <a:endParaRPr lang="ru-RU" sz="2400" dirty="0">
                  <a:solidFill>
                    <a:srgbClr val="5C5B5C"/>
                  </a:solidFill>
                </a:endParaRPr>
              </a:p>
            </p:txBody>
          </p:sp>
        </mc:Choice>
        <mc:Fallback xmlns="">
          <p:sp>
            <p:nvSpPr>
              <p:cNvPr id="5" name="Объект 5">
                <a:extLst>
                  <a:ext uri="{FF2B5EF4-FFF2-40B4-BE49-F238E27FC236}">
                    <a16:creationId xmlns:a16="http://schemas.microsoft.com/office/drawing/2014/main" id="{EFFECEFE-730D-2943-8C4F-6F571D32F2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692696"/>
                <a:ext cx="7776864" cy="3645104"/>
              </a:xfrm>
              <a:prstGeom prst="rect">
                <a:avLst/>
              </a:prstGeom>
              <a:blipFill>
                <a:blip r:embed="rId3"/>
                <a:stretch>
                  <a:fillRect l="-2288" t="-243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21210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wrap="square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06A"/>
                </a:solidFill>
                <a:latin typeface="+mn-lt"/>
                <a:ea typeface="+mn-ea"/>
                <a:cs typeface="+mn-cs"/>
              </a:rPr>
              <a:t>Пример 2</a:t>
            </a:r>
            <a:r>
              <a:rPr lang="en-US" sz="3200" b="1" dirty="0">
                <a:solidFill>
                  <a:srgbClr val="28506A"/>
                </a:solidFill>
                <a:latin typeface="+mn-lt"/>
                <a:ea typeface="+mn-ea"/>
                <a:cs typeface="+mn-cs"/>
              </a:rPr>
              <a:t> </a:t>
            </a:r>
            <a:endParaRPr lang="ru-RU" sz="3200" b="1" dirty="0">
              <a:solidFill>
                <a:srgbClr val="28506A"/>
              </a:solidFill>
              <a:latin typeface="+mn-lt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Объект 5">
                <a:extLst>
                  <a:ext uri="{FF2B5EF4-FFF2-40B4-BE49-F238E27FC236}">
                    <a16:creationId xmlns:a16="http://schemas.microsoft.com/office/drawing/2014/main" id="{32B35B09-9D82-0842-9229-668F3FF994A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9552" y="692696"/>
                <a:ext cx="7992888" cy="978311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Clr>
                    <a:srgbClr val="0059A9"/>
                  </a:buClr>
                  <a:buNone/>
                </a:pPr>
                <a:r>
                  <a:rPr lang="ru-RU" sz="2400" dirty="0">
                    <a:solidFill>
                      <a:srgbClr val="373737"/>
                    </a:solidFill>
                  </a:rPr>
                  <a:t>Измерили зарплаты в </a:t>
                </a:r>
                <a14:m>
                  <m:oMath xmlns:m="http://schemas.openxmlformats.org/officeDocument/2006/math">
                    <m:r>
                      <a:rPr lang="ru-RU" sz="2400" i="1" dirty="0" smtClean="0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2020</m:t>
                    </m:r>
                  </m:oMath>
                </a14:m>
                <a:r>
                  <a:rPr lang="ru-RU" sz="2400" dirty="0">
                    <a:solidFill>
                      <a:srgbClr val="373737"/>
                    </a:solidFill>
                  </a:rPr>
                  <a:t> и </a:t>
                </a:r>
                <a14:m>
                  <m:oMath xmlns:m="http://schemas.openxmlformats.org/officeDocument/2006/math">
                    <m:r>
                      <a:rPr lang="ru-RU" sz="2400" i="1" dirty="0" smtClean="0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2021</m:t>
                    </m:r>
                  </m:oMath>
                </a14:m>
                <a:r>
                  <a:rPr lang="ru-RU" sz="2400" dirty="0">
                    <a:solidFill>
                      <a:srgbClr val="373737"/>
                    </a:solidFill>
                  </a:rPr>
                  <a:t> годах</a:t>
                </a:r>
                <a:r>
                  <a:rPr lang="en-US" sz="2400" dirty="0">
                    <a:solidFill>
                      <a:srgbClr val="373737"/>
                    </a:solidFill>
                  </a:rPr>
                  <a:t>.</a:t>
                </a:r>
                <a:r>
                  <a:rPr lang="ru-RU" sz="2400" dirty="0">
                    <a:solidFill>
                      <a:srgbClr val="373737"/>
                    </a:solidFill>
                  </a:rPr>
                  <a:t> </a:t>
                </a:r>
                <a:br>
                  <a:rPr lang="ru-RU" sz="2400" dirty="0">
                    <a:solidFill>
                      <a:srgbClr val="373737"/>
                    </a:solidFill>
                  </a:rPr>
                </a:br>
                <a:r>
                  <a:rPr lang="ru-RU" sz="2400" dirty="0">
                    <a:solidFill>
                      <a:srgbClr val="373737"/>
                    </a:solidFill>
                  </a:rPr>
                  <a:t>Измеряли для одних и тех же людей</a:t>
                </a:r>
                <a:r>
                  <a:rPr lang="en-US" sz="2400" dirty="0">
                    <a:solidFill>
                      <a:srgbClr val="373737"/>
                    </a:solidFill>
                  </a:rPr>
                  <a:t>.</a:t>
                </a:r>
                <a:endParaRPr lang="ru-RU" sz="2400" dirty="0">
                  <a:solidFill>
                    <a:srgbClr val="373737"/>
                  </a:solidFill>
                </a:endParaRPr>
              </a:p>
            </p:txBody>
          </p:sp>
        </mc:Choice>
        <mc:Fallback xmlns="">
          <p:sp>
            <p:nvSpPr>
              <p:cNvPr id="7" name="Объект 5">
                <a:extLst>
                  <a:ext uri="{FF2B5EF4-FFF2-40B4-BE49-F238E27FC236}">
                    <a16:creationId xmlns:a16="http://schemas.microsoft.com/office/drawing/2014/main" id="{32B35B09-9D82-0842-9229-668F3FF994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692696"/>
                <a:ext cx="7992888" cy="978311"/>
              </a:xfrm>
              <a:prstGeom prst="rect">
                <a:avLst/>
              </a:prstGeom>
              <a:blipFill>
                <a:blip r:embed="rId3"/>
                <a:stretch>
                  <a:fillRect l="-2381" t="-9091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Таблица 6">
                <a:extLst>
                  <a:ext uri="{FF2B5EF4-FFF2-40B4-BE49-F238E27FC236}">
                    <a16:creationId xmlns:a16="http://schemas.microsoft.com/office/drawing/2014/main" id="{5674D240-621B-6044-81D2-1FFF5BC31E9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4933978"/>
                  </p:ext>
                </p:extLst>
              </p:nvPr>
            </p:nvGraphicFramePr>
            <p:xfrm>
              <a:off x="852006" y="1631998"/>
              <a:ext cx="4503210" cy="13716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065479">
                      <a:extLst>
                        <a:ext uri="{9D8B030D-6E8A-4147-A177-3AD203B41FA5}">
                          <a16:colId xmlns:a16="http://schemas.microsoft.com/office/drawing/2014/main" val="2434464991"/>
                        </a:ext>
                      </a:extLst>
                    </a:gridCol>
                    <a:gridCol w="626181">
                      <a:extLst>
                        <a:ext uri="{9D8B030D-6E8A-4147-A177-3AD203B41FA5}">
                          <a16:colId xmlns:a16="http://schemas.microsoft.com/office/drawing/2014/main" val="2397102775"/>
                        </a:ext>
                      </a:extLst>
                    </a:gridCol>
                    <a:gridCol w="776873">
                      <a:extLst>
                        <a:ext uri="{9D8B030D-6E8A-4147-A177-3AD203B41FA5}">
                          <a16:colId xmlns:a16="http://schemas.microsoft.com/office/drawing/2014/main" val="1643356824"/>
                        </a:ext>
                      </a:extLst>
                    </a:gridCol>
                    <a:gridCol w="704453">
                      <a:extLst>
                        <a:ext uri="{9D8B030D-6E8A-4147-A177-3AD203B41FA5}">
                          <a16:colId xmlns:a16="http://schemas.microsoft.com/office/drawing/2014/main" val="3741325402"/>
                        </a:ext>
                      </a:extLst>
                    </a:gridCol>
                    <a:gridCol w="737228">
                      <a:extLst>
                        <a:ext uri="{9D8B030D-6E8A-4147-A177-3AD203B41FA5}">
                          <a16:colId xmlns:a16="http://schemas.microsoft.com/office/drawing/2014/main" val="233325600"/>
                        </a:ext>
                      </a:extLst>
                    </a:gridCol>
                    <a:gridCol w="592996">
                      <a:extLst>
                        <a:ext uri="{9D8B030D-6E8A-4147-A177-3AD203B41FA5}">
                          <a16:colId xmlns:a16="http://schemas.microsoft.com/office/drawing/2014/main" val="4179439634"/>
                        </a:ext>
                      </a:extLst>
                    </a:gridCol>
                  </a:tblGrid>
                  <a:tr h="387704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06A"/>
                                    </a:solidFill>
                                    <a:latin typeface="Cambria Math" panose="02040503050406030204" pitchFamily="18" charset="0"/>
                                  </a:rPr>
                                  <m:t>2020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06A"/>
                            </a:solidFill>
                          </a:endParaRPr>
                        </a:p>
                      </a:txBody>
                      <a:tcPr>
                        <a:lnL>
                          <a:noFill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06A"/>
                                    </a:solidFill>
                                    <a:latin typeface="Cambria Math" panose="02040503050406030204" pitchFamily="18" charset="0"/>
                                  </a:rPr>
                                  <m:t>50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0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06A"/>
                                    </a:solidFill>
                                    <a:latin typeface="Cambria Math" panose="02040503050406030204" pitchFamily="18" charset="0"/>
                                  </a:rPr>
                                  <m:t>40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0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06A"/>
                                    </a:solidFill>
                                    <a:latin typeface="Cambria Math" panose="02040503050406030204" pitchFamily="18" charset="0"/>
                                  </a:rPr>
                                  <m:t>45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0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06A"/>
                                    </a:solidFill>
                                    <a:latin typeface="Cambria Math" panose="02040503050406030204" pitchFamily="18" charset="0"/>
                                  </a:rPr>
                                  <m:t>45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0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06A"/>
                                    </a:solidFill>
                                    <a:latin typeface="Cambria Math" panose="02040503050406030204" pitchFamily="18" charset="0"/>
                                  </a:rPr>
                                  <m:t>35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0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568299883"/>
                      </a:ext>
                    </a:extLst>
                  </a:tr>
                  <a:tr h="387704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06A"/>
                                    </a:solidFill>
                                    <a:latin typeface="Cambria Math" panose="02040503050406030204" pitchFamily="18" charset="0"/>
                                  </a:rPr>
                                  <m:t>2021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06A"/>
                            </a:solidFill>
                          </a:endParaRPr>
                        </a:p>
                      </a:txBody>
                      <a:tcPr>
                        <a:lnL>
                          <a:noFill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06A"/>
                                    </a:solidFill>
                                    <a:latin typeface="Cambria Math" panose="02040503050406030204" pitchFamily="18" charset="0"/>
                                  </a:rPr>
                                  <m:t>60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0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06A"/>
                                    </a:solidFill>
                                    <a:latin typeface="Cambria Math" panose="02040503050406030204" pitchFamily="18" charset="0"/>
                                  </a:rPr>
                                  <m:t>30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0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06A"/>
                                    </a:solidFill>
                                    <a:latin typeface="Cambria Math" panose="02040503050406030204" pitchFamily="18" charset="0"/>
                                  </a:rPr>
                                  <m:t>30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0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06A"/>
                                    </a:solidFill>
                                    <a:latin typeface="Cambria Math" panose="02040503050406030204" pitchFamily="18" charset="0"/>
                                  </a:rPr>
                                  <m:t>35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0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06A"/>
                                    </a:solidFill>
                                    <a:latin typeface="Cambria Math" panose="02040503050406030204" pitchFamily="18" charset="0"/>
                                  </a:rPr>
                                  <m:t>30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0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407444262"/>
                      </a:ext>
                    </a:extLst>
                  </a:tr>
                  <a:tr h="387704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rgbClr val="2850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2850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2850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06A"/>
                            </a:solidFill>
                          </a:endParaRPr>
                        </a:p>
                      </a:txBody>
                      <a:tcPr>
                        <a:lnL>
                          <a:noFill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06A"/>
                                    </a:solidFill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0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06A"/>
                                    </a:solidFill>
                                    <a:latin typeface="Cambria Math" panose="02040503050406030204" pitchFamily="18" charset="0"/>
                                  </a:rPr>
                                  <m:t>−10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0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06A"/>
                                    </a:solidFill>
                                    <a:latin typeface="Cambria Math" panose="02040503050406030204" pitchFamily="18" charset="0"/>
                                  </a:rPr>
                                  <m:t>−15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0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06A"/>
                                    </a:solidFill>
                                    <a:latin typeface="Cambria Math" panose="02040503050406030204" pitchFamily="18" charset="0"/>
                                  </a:rPr>
                                  <m:t>−10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0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06A"/>
                                    </a:solidFill>
                                    <a:latin typeface="Cambria Math" panose="02040503050406030204" pitchFamily="18" charset="0"/>
                                  </a:rPr>
                                  <m:t>−5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0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66445247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Таблица 6">
                <a:extLst>
                  <a:ext uri="{FF2B5EF4-FFF2-40B4-BE49-F238E27FC236}">
                    <a16:creationId xmlns:a16="http://schemas.microsoft.com/office/drawing/2014/main" id="{5674D240-621B-6044-81D2-1FFF5BC31E9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4933978"/>
                  </p:ext>
                </p:extLst>
              </p:nvPr>
            </p:nvGraphicFramePr>
            <p:xfrm>
              <a:off x="852006" y="1631998"/>
              <a:ext cx="4503210" cy="13716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065479">
                      <a:extLst>
                        <a:ext uri="{9D8B030D-6E8A-4147-A177-3AD203B41FA5}">
                          <a16:colId xmlns:a16="http://schemas.microsoft.com/office/drawing/2014/main" val="2434464991"/>
                        </a:ext>
                      </a:extLst>
                    </a:gridCol>
                    <a:gridCol w="626181">
                      <a:extLst>
                        <a:ext uri="{9D8B030D-6E8A-4147-A177-3AD203B41FA5}">
                          <a16:colId xmlns:a16="http://schemas.microsoft.com/office/drawing/2014/main" val="2397102775"/>
                        </a:ext>
                      </a:extLst>
                    </a:gridCol>
                    <a:gridCol w="776873">
                      <a:extLst>
                        <a:ext uri="{9D8B030D-6E8A-4147-A177-3AD203B41FA5}">
                          <a16:colId xmlns:a16="http://schemas.microsoft.com/office/drawing/2014/main" val="1643356824"/>
                        </a:ext>
                      </a:extLst>
                    </a:gridCol>
                    <a:gridCol w="704453">
                      <a:extLst>
                        <a:ext uri="{9D8B030D-6E8A-4147-A177-3AD203B41FA5}">
                          <a16:colId xmlns:a16="http://schemas.microsoft.com/office/drawing/2014/main" val="3741325402"/>
                        </a:ext>
                      </a:extLst>
                    </a:gridCol>
                    <a:gridCol w="737228">
                      <a:extLst>
                        <a:ext uri="{9D8B030D-6E8A-4147-A177-3AD203B41FA5}">
                          <a16:colId xmlns:a16="http://schemas.microsoft.com/office/drawing/2014/main" val="233325600"/>
                        </a:ext>
                      </a:extLst>
                    </a:gridCol>
                    <a:gridCol w="592996">
                      <a:extLst>
                        <a:ext uri="{9D8B030D-6E8A-4147-A177-3AD203B41FA5}">
                          <a16:colId xmlns:a16="http://schemas.microsoft.com/office/drawing/2014/main" val="4179439634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RU"/>
                        </a:p>
                      </a:txBody>
                      <a:tcPr>
                        <a:lnL>
                          <a:noFill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190" r="-322619" b="-20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73469" r="-453061" b="-20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16129" r="-258065" b="-20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356364" r="-190909" b="-20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432759" r="-81034" b="-20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657447" b="-20555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68299883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RU"/>
                        </a:p>
                      </a:txBody>
                      <a:tcPr>
                        <a:lnL>
                          <a:noFill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190" t="-97297" r="-322619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73469" t="-97297" r="-453061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16129" t="-97297" r="-258065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356364" t="-97297" r="-190909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432759" t="-97297" r="-81034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657447" t="-97297" b="-1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0744426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RU"/>
                        </a:p>
                      </a:txBody>
                      <a:tcPr>
                        <a:lnL>
                          <a:noFill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190" t="-202778" r="-322619" b="-2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73469" t="-202778" r="-453061" b="-2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16129" t="-202778" r="-258065" b="-2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356364" t="-202778" r="-190909" b="-2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432759" t="-202778" r="-81034" b="-2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657447" t="-202778" b="-277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6445247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7">
                <a:extLst>
                  <a:ext uri="{FF2B5EF4-FFF2-40B4-BE49-F238E27FC236}">
                    <a16:creationId xmlns:a16="http://schemas.microsoft.com/office/drawing/2014/main" id="{9F54B8D6-5509-D14F-BCB4-EB14C540039C}"/>
                  </a:ext>
                </a:extLst>
              </p:cNvPr>
              <p:cNvSpPr/>
              <p:nvPr/>
            </p:nvSpPr>
            <p:spPr>
              <a:xfrm>
                <a:off x="4377890" y="3332625"/>
                <a:ext cx="4172360" cy="1043555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5−1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sz="2400" b="0" i="1" smtClean="0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=92.5</m:t>
                          </m:r>
                        </m:e>
                      </m:nary>
                    </m:oMath>
                  </m:oMathPara>
                </a14:m>
                <a:endParaRPr lang="ru-RU" sz="2400" dirty="0">
                  <a:solidFill>
                    <a:srgbClr val="28506A"/>
                  </a:solidFill>
                </a:endParaRPr>
              </a:p>
            </p:txBody>
          </p:sp>
        </mc:Choice>
        <mc:Fallback xmlns="">
          <p:sp>
            <p:nvSpPr>
              <p:cNvPr id="9" name="Прямоугольник 7">
                <a:extLst>
                  <a:ext uri="{FF2B5EF4-FFF2-40B4-BE49-F238E27FC236}">
                    <a16:creationId xmlns:a16="http://schemas.microsoft.com/office/drawing/2014/main" id="{9F54B8D6-5509-D14F-BCB4-EB14C54003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7890" y="3332625"/>
                <a:ext cx="4172360" cy="1043555"/>
              </a:xfrm>
              <a:prstGeom prst="rect">
                <a:avLst/>
              </a:prstGeom>
              <a:blipFill>
                <a:blip r:embed="rId5"/>
                <a:stretch>
                  <a:fillRect l="-304" t="-114634" r="-1216" b="-17804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ямоугольник 8">
                <a:extLst>
                  <a:ext uri="{FF2B5EF4-FFF2-40B4-BE49-F238E27FC236}">
                    <a16:creationId xmlns:a16="http://schemas.microsoft.com/office/drawing/2014/main" id="{51BFA766-89E7-4348-AC80-886F5D58D353}"/>
                  </a:ext>
                </a:extLst>
              </p:cNvPr>
              <p:cNvSpPr/>
              <p:nvPr/>
            </p:nvSpPr>
            <p:spPr>
              <a:xfrm>
                <a:off x="1245906" y="3332625"/>
                <a:ext cx="2429576" cy="1043555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=−6</m:t>
                      </m:r>
                    </m:oMath>
                  </m:oMathPara>
                </a14:m>
                <a:endParaRPr lang="ru-RU" sz="2400" dirty="0">
                  <a:solidFill>
                    <a:srgbClr val="28506A"/>
                  </a:solidFill>
                </a:endParaRPr>
              </a:p>
            </p:txBody>
          </p:sp>
        </mc:Choice>
        <mc:Fallback xmlns="">
          <p:sp>
            <p:nvSpPr>
              <p:cNvPr id="14" name="Прямоугольник 8">
                <a:extLst>
                  <a:ext uri="{FF2B5EF4-FFF2-40B4-BE49-F238E27FC236}">
                    <a16:creationId xmlns:a16="http://schemas.microsoft.com/office/drawing/2014/main" id="{51BFA766-89E7-4348-AC80-886F5D58D3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5906" y="3332625"/>
                <a:ext cx="2429576" cy="1043555"/>
              </a:xfrm>
              <a:prstGeom prst="rect">
                <a:avLst/>
              </a:prstGeom>
              <a:blipFill>
                <a:blip r:embed="rId6"/>
                <a:stretch>
                  <a:fillRect l="-13021" t="-114634" r="-2083" b="-17804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35260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7" name="applause.wav"/>
          </p:stSnd>
        </p:sndAc>
      </p:transition>
    </mc:Fallback>
  </mc:AlternateContent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wrap="square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06A"/>
                </a:solidFill>
                <a:latin typeface="+mn-lt"/>
                <a:ea typeface="+mn-ea"/>
                <a:cs typeface="+mn-cs"/>
              </a:rPr>
              <a:t>Пример 2</a:t>
            </a:r>
            <a:r>
              <a:rPr lang="en-US" sz="3200" b="1" dirty="0">
                <a:solidFill>
                  <a:srgbClr val="28506A"/>
                </a:solidFill>
                <a:latin typeface="+mn-lt"/>
                <a:ea typeface="+mn-ea"/>
                <a:cs typeface="+mn-cs"/>
              </a:rPr>
              <a:t> </a:t>
            </a:r>
            <a:endParaRPr lang="ru-RU" sz="3200" b="1" dirty="0">
              <a:solidFill>
                <a:srgbClr val="28506A"/>
              </a:solidFill>
              <a:latin typeface="+mn-lt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Объект 5">
                <a:extLst>
                  <a:ext uri="{FF2B5EF4-FFF2-40B4-BE49-F238E27FC236}">
                    <a16:creationId xmlns:a16="http://schemas.microsoft.com/office/drawing/2014/main" id="{2088060D-5D02-394A-9127-31F8BAF1411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9552" y="692696"/>
                <a:ext cx="7992888" cy="978311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Clr>
                    <a:srgbClr val="0059A9"/>
                  </a:buClr>
                  <a:buNone/>
                </a:pPr>
                <a:r>
                  <a:rPr lang="ru-RU" sz="2400" dirty="0">
                    <a:solidFill>
                      <a:srgbClr val="373737"/>
                    </a:solidFill>
                  </a:rPr>
                  <a:t>Измерили зарплаты в </a:t>
                </a:r>
                <a14:m>
                  <m:oMath xmlns:m="http://schemas.openxmlformats.org/officeDocument/2006/math">
                    <m:r>
                      <a:rPr lang="ru-RU" sz="2400" i="1" dirty="0" smtClean="0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2020</m:t>
                    </m:r>
                  </m:oMath>
                </a14:m>
                <a:r>
                  <a:rPr lang="ru-RU" sz="2400" dirty="0">
                    <a:solidFill>
                      <a:srgbClr val="373737"/>
                    </a:solidFill>
                  </a:rPr>
                  <a:t> и </a:t>
                </a:r>
                <a14:m>
                  <m:oMath xmlns:m="http://schemas.openxmlformats.org/officeDocument/2006/math">
                    <m:r>
                      <a:rPr lang="ru-RU" sz="2400" i="1" dirty="0" smtClean="0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2021</m:t>
                    </m:r>
                  </m:oMath>
                </a14:m>
                <a:r>
                  <a:rPr lang="ru-RU" sz="2400" dirty="0">
                    <a:solidFill>
                      <a:srgbClr val="373737"/>
                    </a:solidFill>
                  </a:rPr>
                  <a:t> годах</a:t>
                </a:r>
                <a:r>
                  <a:rPr lang="en-US" sz="2400" dirty="0">
                    <a:solidFill>
                      <a:srgbClr val="373737"/>
                    </a:solidFill>
                  </a:rPr>
                  <a:t>.</a:t>
                </a:r>
                <a:r>
                  <a:rPr lang="ru-RU" sz="2400" dirty="0">
                    <a:solidFill>
                      <a:srgbClr val="373737"/>
                    </a:solidFill>
                  </a:rPr>
                  <a:t> </a:t>
                </a:r>
                <a:br>
                  <a:rPr lang="ru-RU" sz="2400" dirty="0">
                    <a:solidFill>
                      <a:srgbClr val="373737"/>
                    </a:solidFill>
                  </a:rPr>
                </a:br>
                <a:r>
                  <a:rPr lang="ru-RU" sz="2400" dirty="0">
                    <a:solidFill>
                      <a:srgbClr val="373737"/>
                    </a:solidFill>
                  </a:rPr>
                  <a:t>Измеряли для одних и тех же людей</a:t>
                </a:r>
                <a:r>
                  <a:rPr lang="en-US" sz="2400" dirty="0">
                    <a:solidFill>
                      <a:srgbClr val="373737"/>
                    </a:solidFill>
                  </a:rPr>
                  <a:t>.</a:t>
                </a:r>
                <a:endParaRPr lang="ru-RU" sz="2400" dirty="0">
                  <a:solidFill>
                    <a:srgbClr val="373737"/>
                  </a:solidFill>
                </a:endParaRPr>
              </a:p>
            </p:txBody>
          </p:sp>
        </mc:Choice>
        <mc:Fallback xmlns="">
          <p:sp>
            <p:nvSpPr>
              <p:cNvPr id="4" name="Объект 5">
                <a:extLst>
                  <a:ext uri="{FF2B5EF4-FFF2-40B4-BE49-F238E27FC236}">
                    <a16:creationId xmlns:a16="http://schemas.microsoft.com/office/drawing/2014/main" id="{2088060D-5D02-394A-9127-31F8BAF141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692696"/>
                <a:ext cx="7992888" cy="978311"/>
              </a:xfrm>
              <a:prstGeom prst="rect">
                <a:avLst/>
              </a:prstGeom>
              <a:blipFill>
                <a:blip r:embed="rId3"/>
                <a:stretch>
                  <a:fillRect l="-2381" t="-9091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Таблица 6">
                <a:extLst>
                  <a:ext uri="{FF2B5EF4-FFF2-40B4-BE49-F238E27FC236}">
                    <a16:creationId xmlns:a16="http://schemas.microsoft.com/office/drawing/2014/main" id="{B0C21581-E9C6-C14F-A4FE-89592C20CDF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47942380"/>
                  </p:ext>
                </p:extLst>
              </p:nvPr>
            </p:nvGraphicFramePr>
            <p:xfrm>
              <a:off x="852006" y="1631998"/>
              <a:ext cx="4503210" cy="13716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065479">
                      <a:extLst>
                        <a:ext uri="{9D8B030D-6E8A-4147-A177-3AD203B41FA5}">
                          <a16:colId xmlns:a16="http://schemas.microsoft.com/office/drawing/2014/main" val="2434464991"/>
                        </a:ext>
                      </a:extLst>
                    </a:gridCol>
                    <a:gridCol w="626181">
                      <a:extLst>
                        <a:ext uri="{9D8B030D-6E8A-4147-A177-3AD203B41FA5}">
                          <a16:colId xmlns:a16="http://schemas.microsoft.com/office/drawing/2014/main" val="2397102775"/>
                        </a:ext>
                      </a:extLst>
                    </a:gridCol>
                    <a:gridCol w="776873">
                      <a:extLst>
                        <a:ext uri="{9D8B030D-6E8A-4147-A177-3AD203B41FA5}">
                          <a16:colId xmlns:a16="http://schemas.microsoft.com/office/drawing/2014/main" val="1643356824"/>
                        </a:ext>
                      </a:extLst>
                    </a:gridCol>
                    <a:gridCol w="704453">
                      <a:extLst>
                        <a:ext uri="{9D8B030D-6E8A-4147-A177-3AD203B41FA5}">
                          <a16:colId xmlns:a16="http://schemas.microsoft.com/office/drawing/2014/main" val="3741325402"/>
                        </a:ext>
                      </a:extLst>
                    </a:gridCol>
                    <a:gridCol w="737228">
                      <a:extLst>
                        <a:ext uri="{9D8B030D-6E8A-4147-A177-3AD203B41FA5}">
                          <a16:colId xmlns:a16="http://schemas.microsoft.com/office/drawing/2014/main" val="233325600"/>
                        </a:ext>
                      </a:extLst>
                    </a:gridCol>
                    <a:gridCol w="592996">
                      <a:extLst>
                        <a:ext uri="{9D8B030D-6E8A-4147-A177-3AD203B41FA5}">
                          <a16:colId xmlns:a16="http://schemas.microsoft.com/office/drawing/2014/main" val="4179439634"/>
                        </a:ext>
                      </a:extLst>
                    </a:gridCol>
                  </a:tblGrid>
                  <a:tr h="387704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06A"/>
                                    </a:solidFill>
                                    <a:latin typeface="Cambria Math" panose="02040503050406030204" pitchFamily="18" charset="0"/>
                                  </a:rPr>
                                  <m:t>2020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06A"/>
                            </a:solidFill>
                          </a:endParaRPr>
                        </a:p>
                      </a:txBody>
                      <a:tcPr>
                        <a:lnL>
                          <a:noFill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06A"/>
                                    </a:solidFill>
                                    <a:latin typeface="Cambria Math" panose="02040503050406030204" pitchFamily="18" charset="0"/>
                                  </a:rPr>
                                  <m:t>50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0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06A"/>
                                    </a:solidFill>
                                    <a:latin typeface="Cambria Math" panose="02040503050406030204" pitchFamily="18" charset="0"/>
                                  </a:rPr>
                                  <m:t>40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0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06A"/>
                                    </a:solidFill>
                                    <a:latin typeface="Cambria Math" panose="02040503050406030204" pitchFamily="18" charset="0"/>
                                  </a:rPr>
                                  <m:t>45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0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06A"/>
                                    </a:solidFill>
                                    <a:latin typeface="Cambria Math" panose="02040503050406030204" pitchFamily="18" charset="0"/>
                                  </a:rPr>
                                  <m:t>45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0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06A"/>
                                    </a:solidFill>
                                    <a:latin typeface="Cambria Math" panose="02040503050406030204" pitchFamily="18" charset="0"/>
                                  </a:rPr>
                                  <m:t>35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0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568299883"/>
                      </a:ext>
                    </a:extLst>
                  </a:tr>
                  <a:tr h="387704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06A"/>
                                    </a:solidFill>
                                    <a:latin typeface="Cambria Math" panose="02040503050406030204" pitchFamily="18" charset="0"/>
                                  </a:rPr>
                                  <m:t>2021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06A"/>
                            </a:solidFill>
                          </a:endParaRPr>
                        </a:p>
                      </a:txBody>
                      <a:tcPr>
                        <a:lnL>
                          <a:noFill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06A"/>
                                    </a:solidFill>
                                    <a:latin typeface="Cambria Math" panose="02040503050406030204" pitchFamily="18" charset="0"/>
                                  </a:rPr>
                                  <m:t>60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0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06A"/>
                                    </a:solidFill>
                                    <a:latin typeface="Cambria Math" panose="02040503050406030204" pitchFamily="18" charset="0"/>
                                  </a:rPr>
                                  <m:t>30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0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06A"/>
                                    </a:solidFill>
                                    <a:latin typeface="Cambria Math" panose="02040503050406030204" pitchFamily="18" charset="0"/>
                                  </a:rPr>
                                  <m:t>30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0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06A"/>
                                    </a:solidFill>
                                    <a:latin typeface="Cambria Math" panose="02040503050406030204" pitchFamily="18" charset="0"/>
                                  </a:rPr>
                                  <m:t>35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0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06A"/>
                                    </a:solidFill>
                                    <a:latin typeface="Cambria Math" panose="02040503050406030204" pitchFamily="18" charset="0"/>
                                  </a:rPr>
                                  <m:t>30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0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407444262"/>
                      </a:ext>
                    </a:extLst>
                  </a:tr>
                  <a:tr h="387704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rgbClr val="2850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2850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2850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06A"/>
                            </a:solidFill>
                          </a:endParaRPr>
                        </a:p>
                      </a:txBody>
                      <a:tcPr>
                        <a:lnL>
                          <a:noFill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06A"/>
                                    </a:solidFill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0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06A"/>
                                    </a:solidFill>
                                    <a:latin typeface="Cambria Math" panose="02040503050406030204" pitchFamily="18" charset="0"/>
                                  </a:rPr>
                                  <m:t>−10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0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06A"/>
                                    </a:solidFill>
                                    <a:latin typeface="Cambria Math" panose="02040503050406030204" pitchFamily="18" charset="0"/>
                                  </a:rPr>
                                  <m:t>−15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0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06A"/>
                                    </a:solidFill>
                                    <a:latin typeface="Cambria Math" panose="02040503050406030204" pitchFamily="18" charset="0"/>
                                  </a:rPr>
                                  <m:t>−10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0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06A"/>
                                    </a:solidFill>
                                    <a:latin typeface="Cambria Math" panose="02040503050406030204" pitchFamily="18" charset="0"/>
                                  </a:rPr>
                                  <m:t>−5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0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66445247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Таблица 6">
                <a:extLst>
                  <a:ext uri="{FF2B5EF4-FFF2-40B4-BE49-F238E27FC236}">
                    <a16:creationId xmlns:a16="http://schemas.microsoft.com/office/drawing/2014/main" id="{B0C21581-E9C6-C14F-A4FE-89592C20CDF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47942380"/>
                  </p:ext>
                </p:extLst>
              </p:nvPr>
            </p:nvGraphicFramePr>
            <p:xfrm>
              <a:off x="852006" y="1631998"/>
              <a:ext cx="4503210" cy="13716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065479">
                      <a:extLst>
                        <a:ext uri="{9D8B030D-6E8A-4147-A177-3AD203B41FA5}">
                          <a16:colId xmlns:a16="http://schemas.microsoft.com/office/drawing/2014/main" val="2434464991"/>
                        </a:ext>
                      </a:extLst>
                    </a:gridCol>
                    <a:gridCol w="626181">
                      <a:extLst>
                        <a:ext uri="{9D8B030D-6E8A-4147-A177-3AD203B41FA5}">
                          <a16:colId xmlns:a16="http://schemas.microsoft.com/office/drawing/2014/main" val="2397102775"/>
                        </a:ext>
                      </a:extLst>
                    </a:gridCol>
                    <a:gridCol w="776873">
                      <a:extLst>
                        <a:ext uri="{9D8B030D-6E8A-4147-A177-3AD203B41FA5}">
                          <a16:colId xmlns:a16="http://schemas.microsoft.com/office/drawing/2014/main" val="1643356824"/>
                        </a:ext>
                      </a:extLst>
                    </a:gridCol>
                    <a:gridCol w="704453">
                      <a:extLst>
                        <a:ext uri="{9D8B030D-6E8A-4147-A177-3AD203B41FA5}">
                          <a16:colId xmlns:a16="http://schemas.microsoft.com/office/drawing/2014/main" val="3741325402"/>
                        </a:ext>
                      </a:extLst>
                    </a:gridCol>
                    <a:gridCol w="737228">
                      <a:extLst>
                        <a:ext uri="{9D8B030D-6E8A-4147-A177-3AD203B41FA5}">
                          <a16:colId xmlns:a16="http://schemas.microsoft.com/office/drawing/2014/main" val="233325600"/>
                        </a:ext>
                      </a:extLst>
                    </a:gridCol>
                    <a:gridCol w="592996">
                      <a:extLst>
                        <a:ext uri="{9D8B030D-6E8A-4147-A177-3AD203B41FA5}">
                          <a16:colId xmlns:a16="http://schemas.microsoft.com/office/drawing/2014/main" val="4179439634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RU"/>
                        </a:p>
                      </a:txBody>
                      <a:tcPr>
                        <a:lnL>
                          <a:noFill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190" r="-322619" b="-20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73469" r="-453061" b="-20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16129" r="-258065" b="-20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356364" r="-190909" b="-20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432759" r="-81034" b="-20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657447" b="-20555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68299883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RU"/>
                        </a:p>
                      </a:txBody>
                      <a:tcPr>
                        <a:lnL>
                          <a:noFill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190" t="-97297" r="-322619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73469" t="-97297" r="-453061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16129" t="-97297" r="-258065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356364" t="-97297" r="-190909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432759" t="-97297" r="-81034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657447" t="-97297" b="-1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0744426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RU"/>
                        </a:p>
                      </a:txBody>
                      <a:tcPr>
                        <a:lnL>
                          <a:noFill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190" t="-202778" r="-322619" b="-2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73469" t="-202778" r="-453061" b="-2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16129" t="-202778" r="-258065" b="-2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356364" t="-202778" r="-190909" b="-2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432759" t="-202778" r="-81034" b="-2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657447" t="-202778" b="-277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6445247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6D5E694E-0919-AA43-9789-6C2F36154F87}"/>
                  </a:ext>
                </a:extLst>
              </p:cNvPr>
              <p:cNvSpPr/>
              <p:nvPr/>
            </p:nvSpPr>
            <p:spPr>
              <a:xfrm>
                <a:off x="4377890" y="3332625"/>
                <a:ext cx="4172360" cy="1043555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5−1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sz="2400" b="0" i="1" smtClean="0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=92.5</m:t>
                          </m:r>
                        </m:e>
                      </m:nary>
                    </m:oMath>
                  </m:oMathPara>
                </a14:m>
                <a:endParaRPr lang="ru-RU" sz="2400" dirty="0">
                  <a:solidFill>
                    <a:srgbClr val="28506A"/>
                  </a:solidFill>
                </a:endParaRPr>
              </a:p>
            </p:txBody>
          </p:sp>
        </mc:Choice>
        <mc:Fallback xmlns="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6D5E694E-0919-AA43-9789-6C2F36154F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7890" y="3332625"/>
                <a:ext cx="4172360" cy="1043555"/>
              </a:xfrm>
              <a:prstGeom prst="rect">
                <a:avLst/>
              </a:prstGeom>
              <a:blipFill>
                <a:blip r:embed="rId5"/>
                <a:stretch>
                  <a:fillRect l="-304" t="-114634" r="-1216" b="-17804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832B5F73-1849-8148-8CBA-F3E90F5CDD8D}"/>
                  </a:ext>
                </a:extLst>
              </p:cNvPr>
              <p:cNvSpPr/>
              <p:nvPr/>
            </p:nvSpPr>
            <p:spPr>
              <a:xfrm>
                <a:off x="1245906" y="3332625"/>
                <a:ext cx="2429576" cy="1043555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=−6</m:t>
                      </m:r>
                    </m:oMath>
                  </m:oMathPara>
                </a14:m>
                <a:endParaRPr lang="ru-RU" sz="2400" dirty="0">
                  <a:solidFill>
                    <a:srgbClr val="28506A"/>
                  </a:solidFill>
                </a:endParaRPr>
              </a:p>
            </p:txBody>
          </p:sp>
        </mc:Choice>
        <mc:Fallback xmlns="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832B5F73-1849-8148-8CBA-F3E90F5CDD8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5906" y="3332625"/>
                <a:ext cx="2429576" cy="1043555"/>
              </a:xfrm>
              <a:prstGeom prst="rect">
                <a:avLst/>
              </a:prstGeom>
              <a:blipFill>
                <a:blip r:embed="rId6"/>
                <a:stretch>
                  <a:fillRect l="-13021" t="-114634" r="-2083" b="-17804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C91D30AC-00BB-6141-BDC2-80ECE6130AE5}"/>
                  </a:ext>
                </a:extLst>
              </p:cNvPr>
              <p:cNvSpPr/>
              <p:nvPr/>
            </p:nvSpPr>
            <p:spPr>
              <a:xfrm>
                <a:off x="1432742" y="5265272"/>
                <a:ext cx="1807611" cy="701474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40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±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num>
                            <m:den>
                              <m: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b>
                      </m:sSub>
                      <m:r>
                        <a:rPr lang="en-US" sz="2400" i="1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sz="2400" dirty="0">
                  <a:solidFill>
                    <a:srgbClr val="28506A"/>
                  </a:solidFill>
                </a:endParaRPr>
              </a:p>
            </p:txBody>
          </p:sp>
        </mc:Choice>
        <mc:Fallback xmlns="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C91D30AC-00BB-6141-BDC2-80ECE6130A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2742" y="5265272"/>
                <a:ext cx="1807611" cy="701474"/>
              </a:xfrm>
              <a:prstGeom prst="rect">
                <a:avLst/>
              </a:prstGeom>
              <a:blipFill>
                <a:blip r:embed="rId7"/>
                <a:stretch>
                  <a:fillRect l="-1399" r="-699" b="-5455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69609D86-ECDA-1641-8AC3-25316BEC87EF}"/>
                  </a:ext>
                </a:extLst>
              </p:cNvPr>
              <p:cNvSpPr/>
              <p:nvPr/>
            </p:nvSpPr>
            <p:spPr>
              <a:xfrm>
                <a:off x="4163447" y="5188360"/>
                <a:ext cx="2383538" cy="8552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6±2.78</m:t>
                      </m:r>
                      <m:r>
                        <a:rPr lang="en-US" sz="2400" i="1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9.62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40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sz="2400" dirty="0">
                  <a:solidFill>
                    <a:srgbClr val="28506A"/>
                  </a:solidFill>
                </a:endParaRPr>
              </a:p>
            </p:txBody>
          </p:sp>
        </mc:Choice>
        <mc:Fallback xmlns="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69609D86-ECDA-1641-8AC3-25316BEC87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3447" y="5188360"/>
                <a:ext cx="2383538" cy="855299"/>
              </a:xfrm>
              <a:prstGeom prst="rect">
                <a:avLst/>
              </a:prstGeom>
              <a:blipFill>
                <a:blip r:embed="rId8"/>
                <a:stretch>
                  <a:fillRect b="-597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74607936-C78A-4D43-8011-0802FDEC7E4D}"/>
              </a:ext>
            </a:extLst>
          </p:cNvPr>
          <p:cNvSpPr/>
          <p:nvPr/>
        </p:nvSpPr>
        <p:spPr>
          <a:xfrm>
            <a:off x="539552" y="4643844"/>
            <a:ext cx="4725653" cy="36933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>
              <a:spcAft>
                <a:spcPts val="1800"/>
              </a:spcAft>
            </a:pPr>
            <a:r>
              <a:rPr lang="ru-RU" sz="2400" b="1" dirty="0">
                <a:solidFill>
                  <a:srgbClr val="373737"/>
                </a:solidFill>
                <a:latin typeface="Myriad Pro" pitchFamily="34" charset="0"/>
              </a:rPr>
              <a:t>Точный</a:t>
            </a:r>
            <a:r>
              <a:rPr lang="en-US" sz="2400" b="1" dirty="0">
                <a:solidFill>
                  <a:srgbClr val="373737"/>
                </a:solidFill>
                <a:latin typeface="Myriad Pro" pitchFamily="34" charset="0"/>
              </a:rPr>
              <a:t>, </a:t>
            </a:r>
            <a:r>
              <a:rPr lang="ru-RU" sz="2400" b="1" dirty="0">
                <a:solidFill>
                  <a:srgbClr val="373737"/>
                </a:solidFill>
                <a:latin typeface="Myriad Pro" pitchFamily="34" charset="0"/>
              </a:rPr>
              <a:t>неизвестная дисперсия</a:t>
            </a:r>
            <a:r>
              <a:rPr lang="en-US" sz="2400" b="1" dirty="0">
                <a:solidFill>
                  <a:srgbClr val="373737"/>
                </a:solidFill>
                <a:latin typeface="Myriad Pro" pitchFamily="34" charset="0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2887126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9" name="applause.wav"/>
          </p:stSnd>
        </p:sndAc>
      </p:transition>
    </mc:Fallback>
  </mc:AlternateContent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wrap="square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06A"/>
                </a:solidFill>
                <a:latin typeface="+mn-lt"/>
                <a:ea typeface="+mn-ea"/>
                <a:cs typeface="+mn-cs"/>
              </a:rPr>
              <a:t>Резюме</a:t>
            </a:r>
          </a:p>
        </p:txBody>
      </p:sp>
      <p:sp>
        <p:nvSpPr>
          <p:cNvPr id="4" name="Объект 5">
            <a:extLst>
              <a:ext uri="{FF2B5EF4-FFF2-40B4-BE49-F238E27FC236}">
                <a16:creationId xmlns:a16="http://schemas.microsoft.com/office/drawing/2014/main" id="{72BE48B6-8851-2A45-8852-F3B17AE4344E}"/>
              </a:ext>
            </a:extLst>
          </p:cNvPr>
          <p:cNvSpPr txBox="1">
            <a:spLocks/>
          </p:cNvSpPr>
          <p:nvPr/>
        </p:nvSpPr>
        <p:spPr>
          <a:xfrm>
            <a:off x="539552" y="692696"/>
            <a:ext cx="8424936" cy="344543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None/>
            </a:pPr>
            <a:r>
              <a:rPr lang="ru-RU" sz="2400" dirty="0">
                <a:solidFill>
                  <a:srgbClr val="373737"/>
                </a:solidFill>
              </a:rPr>
              <a:t>В зависимости от того</a:t>
            </a:r>
            <a:r>
              <a:rPr lang="en-US" sz="2400" dirty="0">
                <a:solidFill>
                  <a:srgbClr val="373737"/>
                </a:solidFill>
              </a:rPr>
              <a:t>, </a:t>
            </a:r>
            <a:r>
              <a:rPr lang="ru-RU" sz="2400" dirty="0">
                <a:solidFill>
                  <a:srgbClr val="373737"/>
                </a:solidFill>
              </a:rPr>
              <a:t>что мы знаем о дисперсии</a:t>
            </a:r>
            <a:r>
              <a:rPr lang="en-US" sz="2400" dirty="0">
                <a:solidFill>
                  <a:srgbClr val="373737"/>
                </a:solidFill>
              </a:rPr>
              <a:t>, </a:t>
            </a:r>
            <a:r>
              <a:rPr lang="ru-RU" sz="2400" dirty="0">
                <a:solidFill>
                  <a:srgbClr val="373737"/>
                </a:solidFill>
              </a:rPr>
              <a:t>для разности средних из независимых нормальных выборок </a:t>
            </a:r>
            <a:br>
              <a:rPr lang="ru-RU" sz="2400" dirty="0">
                <a:solidFill>
                  <a:srgbClr val="373737"/>
                </a:solidFill>
              </a:rPr>
            </a:br>
            <a:r>
              <a:rPr lang="ru-RU" sz="2400" dirty="0">
                <a:solidFill>
                  <a:srgbClr val="373737"/>
                </a:solidFill>
              </a:rPr>
              <a:t>мы получаем разные виды доверительных интервалов </a:t>
            </a:r>
          </a:p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None/>
            </a:pPr>
            <a:endParaRPr lang="en-US" sz="2400" dirty="0">
              <a:solidFill>
                <a:srgbClr val="37373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7603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wrap="square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06A"/>
                </a:solidFill>
                <a:latin typeface="+mn-lt"/>
                <a:ea typeface="+mn-ea"/>
                <a:cs typeface="+mn-cs"/>
              </a:rPr>
              <a:t>Резюме</a:t>
            </a:r>
          </a:p>
        </p:txBody>
      </p:sp>
      <p:sp>
        <p:nvSpPr>
          <p:cNvPr id="5" name="Объект 5">
            <a:extLst>
              <a:ext uri="{FF2B5EF4-FFF2-40B4-BE49-F238E27FC236}">
                <a16:creationId xmlns:a16="http://schemas.microsoft.com/office/drawing/2014/main" id="{6051F9E5-9380-2945-B00A-EC834A8E672C}"/>
              </a:ext>
            </a:extLst>
          </p:cNvPr>
          <p:cNvSpPr txBox="1">
            <a:spLocks/>
          </p:cNvSpPr>
          <p:nvPr/>
        </p:nvSpPr>
        <p:spPr>
          <a:xfrm>
            <a:off x="539552" y="692696"/>
            <a:ext cx="8424936" cy="344543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None/>
            </a:pPr>
            <a:r>
              <a:rPr lang="ru-RU" sz="2400" dirty="0">
                <a:solidFill>
                  <a:srgbClr val="373737"/>
                </a:solidFill>
              </a:rPr>
              <a:t>В зависимости от того</a:t>
            </a:r>
            <a:r>
              <a:rPr lang="en-US" sz="2400" dirty="0">
                <a:solidFill>
                  <a:srgbClr val="373737"/>
                </a:solidFill>
              </a:rPr>
              <a:t>, </a:t>
            </a:r>
            <a:r>
              <a:rPr lang="ru-RU" sz="2400" dirty="0">
                <a:solidFill>
                  <a:srgbClr val="373737"/>
                </a:solidFill>
              </a:rPr>
              <a:t>что мы знаем о дисперсии</a:t>
            </a:r>
            <a:r>
              <a:rPr lang="en-US" sz="2400" dirty="0">
                <a:solidFill>
                  <a:srgbClr val="373737"/>
                </a:solidFill>
              </a:rPr>
              <a:t>, </a:t>
            </a:r>
            <a:r>
              <a:rPr lang="ru-RU" sz="2400" dirty="0">
                <a:solidFill>
                  <a:srgbClr val="373737"/>
                </a:solidFill>
              </a:rPr>
              <a:t>для разности средних из независимых нормальных выборок </a:t>
            </a:r>
            <a:br>
              <a:rPr lang="ru-RU" sz="2400" dirty="0">
                <a:solidFill>
                  <a:srgbClr val="373737"/>
                </a:solidFill>
              </a:rPr>
            </a:br>
            <a:r>
              <a:rPr lang="ru-RU" sz="2400" dirty="0">
                <a:solidFill>
                  <a:srgbClr val="373737"/>
                </a:solidFill>
              </a:rPr>
              <a:t>мы получаем разные виды доверительных интервалов </a:t>
            </a:r>
          </a:p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None/>
            </a:pPr>
            <a:r>
              <a:rPr lang="ru-RU" sz="2400" dirty="0">
                <a:solidFill>
                  <a:srgbClr val="373737"/>
                </a:solidFill>
              </a:rPr>
              <a:t>Для средних из зависимых выборок (наблюдаем изменения </a:t>
            </a:r>
            <a:br>
              <a:rPr lang="ru-RU" sz="2400" dirty="0">
                <a:solidFill>
                  <a:srgbClr val="373737"/>
                </a:solidFill>
              </a:rPr>
            </a:br>
            <a:r>
              <a:rPr lang="ru-RU" sz="2400" dirty="0">
                <a:solidFill>
                  <a:srgbClr val="373737"/>
                </a:solidFill>
              </a:rPr>
              <a:t>на одних и тех же объектах) работают те же самые доверительные интервалы</a:t>
            </a:r>
            <a:r>
              <a:rPr lang="en-US" sz="2400" dirty="0">
                <a:solidFill>
                  <a:srgbClr val="373737"/>
                </a:solidFill>
              </a:rPr>
              <a:t>, </a:t>
            </a:r>
            <a:r>
              <a:rPr lang="ru-RU" sz="2400" dirty="0">
                <a:solidFill>
                  <a:srgbClr val="373737"/>
                </a:solidFill>
              </a:rPr>
              <a:t>что и для </a:t>
            </a:r>
            <a:r>
              <a:rPr lang="ru-RU" sz="2400" dirty="0" err="1">
                <a:solidFill>
                  <a:srgbClr val="373737"/>
                </a:solidFill>
              </a:rPr>
              <a:t>одновыборочных</a:t>
            </a:r>
            <a:r>
              <a:rPr lang="ru-RU" sz="2400" dirty="0">
                <a:solidFill>
                  <a:srgbClr val="373737"/>
                </a:solidFill>
              </a:rPr>
              <a:t> средних</a:t>
            </a:r>
            <a:endParaRPr lang="en-US" sz="2400" dirty="0">
              <a:solidFill>
                <a:srgbClr val="373737"/>
              </a:solidFill>
            </a:endParaRPr>
          </a:p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None/>
            </a:pPr>
            <a:endParaRPr lang="en-US" sz="2400" dirty="0">
              <a:solidFill>
                <a:srgbClr val="37373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8502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Заголовок 5">
            <a:extLst>
              <a:ext uri="{FF2B5EF4-FFF2-40B4-BE49-F238E27FC236}">
                <a16:creationId xmlns:a16="http://schemas.microsoft.com/office/drawing/2014/main" id="{279D956E-C171-DF4D-925D-68447802A4B6}"/>
              </a:ext>
            </a:extLst>
          </p:cNvPr>
          <p:cNvSpPr txBox="1">
            <a:spLocks/>
          </p:cNvSpPr>
          <p:nvPr/>
        </p:nvSpPr>
        <p:spPr bwMode="auto">
          <a:xfrm>
            <a:off x="971600" y="116632"/>
            <a:ext cx="8072388" cy="6264696"/>
          </a:xfrm>
          <a:prstGeom prst="rect">
            <a:avLst/>
          </a:prstGeom>
        </p:spPr>
        <p:txBody>
          <a:bodyPr vert="horz" wrap="square" lIns="91440" tIns="45720" rIns="0" bIns="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3200" b="1">
                <a:solidFill>
                  <a:srgbClr val="28506A"/>
                </a:solidFill>
              </a:defRPr>
            </a:lvl1pPr>
          </a:lstStyle>
          <a:p>
            <a:r>
              <a:rPr lang="ru-RU" altLang="ru-RU" dirty="0"/>
              <a:t>Точные доверительные интервалы </a:t>
            </a:r>
            <a:r>
              <a:rPr lang="en-US" altLang="ru-RU" dirty="0"/>
              <a:t/>
            </a:r>
            <a:br>
              <a:rPr lang="en-US" altLang="ru-RU" dirty="0"/>
            </a:br>
            <a:r>
              <a:rPr lang="ru-RU" altLang="ru-RU" dirty="0"/>
              <a:t>для нормальных выборок</a:t>
            </a:r>
            <a:r>
              <a:rPr lang="en-US" altLang="ru-RU" dirty="0"/>
              <a:t>:</a:t>
            </a:r>
            <a:r>
              <a:rPr lang="ru-RU" altLang="ru-RU" dirty="0"/>
              <a:t> дисперсии</a:t>
            </a:r>
          </a:p>
        </p:txBody>
      </p:sp>
    </p:spTree>
    <p:extLst>
      <p:ext uri="{BB962C8B-B14F-4D97-AF65-F5344CB8AC3E}">
        <p14:creationId xmlns:p14="http://schemas.microsoft.com/office/powerpoint/2010/main" val="1006244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wrap="square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06A"/>
                </a:solidFill>
                <a:latin typeface="+mn-lt"/>
                <a:ea typeface="+mn-ea"/>
                <a:cs typeface="+mn-cs"/>
              </a:rPr>
              <a:t>Зачем оценивать интервалы для дисперсий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Объект 5">
                <a:extLst>
                  <a:ext uri="{FF2B5EF4-FFF2-40B4-BE49-F238E27FC236}">
                    <a16:creationId xmlns:a16="http://schemas.microsoft.com/office/drawing/2014/main" id="{409A716E-A970-1147-8635-BB6A96DB488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9552" y="692696"/>
                <a:ext cx="8496944" cy="4312524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Clr>
                    <a:srgbClr val="0059A9"/>
                  </a:buClr>
                  <a:buNone/>
                </a:pPr>
                <a:r>
                  <a:rPr lang="ru-RU" sz="2400" dirty="0">
                    <a:solidFill>
                      <a:srgbClr val="373737"/>
                    </a:solidFill>
                  </a:rPr>
                  <a:t>Станок упаковывает чай по </a:t>
                </a:r>
                <a14:m>
                  <m:oMath xmlns:m="http://schemas.openxmlformats.org/officeDocument/2006/math">
                    <m:r>
                      <a:rPr lang="ru-RU" sz="2400" i="1" dirty="0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</a:rPr>
                      <m:t>100</m:t>
                    </m:r>
                  </m:oMath>
                </a14:m>
                <a:r>
                  <a:rPr lang="ru-RU" sz="2400" dirty="0">
                    <a:solidFill>
                      <a:srgbClr val="28506A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грамм с какой-то </a:t>
                </a:r>
                <a:br>
                  <a:rPr lang="ru-RU" sz="2400" dirty="0">
                    <a:solidFill>
                      <a:srgbClr val="373737"/>
                    </a:solidFill>
                  </a:rPr>
                </a:br>
                <a:r>
                  <a:rPr lang="ru-RU" sz="2400" dirty="0">
                    <a:solidFill>
                      <a:srgbClr val="373737"/>
                    </a:solidFill>
                  </a:rPr>
                  <a:t>заданной дисперсией. Если настройки станка расшатываются </a:t>
                </a:r>
                <a:br>
                  <a:rPr lang="ru-RU" sz="2400" dirty="0">
                    <a:solidFill>
                      <a:srgbClr val="373737"/>
                    </a:solidFill>
                  </a:rPr>
                </a:br>
                <a:r>
                  <a:rPr lang="ru-RU" sz="2400" dirty="0">
                    <a:solidFill>
                      <a:srgbClr val="373737"/>
                    </a:solidFill>
                  </a:rPr>
                  <a:t>и погрешность становится слишком большой, получаем много бракованных партий.</a:t>
                </a:r>
              </a:p>
            </p:txBody>
          </p:sp>
        </mc:Choice>
        <mc:Fallback xmlns="">
          <p:sp>
            <p:nvSpPr>
              <p:cNvPr id="5" name="Объект 5">
                <a:extLst>
                  <a:ext uri="{FF2B5EF4-FFF2-40B4-BE49-F238E27FC236}">
                    <a16:creationId xmlns:a16="http://schemas.microsoft.com/office/drawing/2014/main" id="{409A716E-A970-1147-8635-BB6A96DB48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692696"/>
                <a:ext cx="8496944" cy="4312524"/>
              </a:xfrm>
              <a:prstGeom prst="rect">
                <a:avLst/>
              </a:prstGeom>
              <a:blipFill>
                <a:blip r:embed="rId3"/>
                <a:stretch>
                  <a:fillRect l="-2239" t="-2053" r="-1045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63884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wrap="square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06A"/>
                </a:solidFill>
                <a:latin typeface="+mn-lt"/>
                <a:ea typeface="+mn-ea"/>
                <a:cs typeface="+mn-cs"/>
              </a:rPr>
              <a:t>Зачем оценивать интервалы для дисперсий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5">
                <a:extLst>
                  <a:ext uri="{FF2B5EF4-FFF2-40B4-BE49-F238E27FC236}">
                    <a16:creationId xmlns:a16="http://schemas.microsoft.com/office/drawing/2014/main" id="{AE46F855-7F34-1E41-B8EA-D7774C12FAD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9552" y="692696"/>
                <a:ext cx="8496944" cy="4312524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Clr>
                    <a:srgbClr val="0059A9"/>
                  </a:buClr>
                  <a:buNone/>
                </a:pPr>
                <a:r>
                  <a:rPr lang="ru-RU" sz="2400" dirty="0">
                    <a:solidFill>
                      <a:srgbClr val="373737"/>
                    </a:solidFill>
                  </a:rPr>
                  <a:t>Станок упаковывает чай по </a:t>
                </a:r>
                <a14:m>
                  <m:oMath xmlns:m="http://schemas.openxmlformats.org/officeDocument/2006/math">
                    <m:r>
                      <a:rPr lang="ru-RU" sz="2400" i="1" dirty="0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</a:rPr>
                      <m:t>100</m:t>
                    </m:r>
                  </m:oMath>
                </a14:m>
                <a:r>
                  <a:rPr lang="ru-RU" sz="2400" dirty="0">
                    <a:solidFill>
                      <a:srgbClr val="28506A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грамм с какой-то </a:t>
                </a:r>
                <a:br>
                  <a:rPr lang="ru-RU" sz="2400" dirty="0">
                    <a:solidFill>
                      <a:srgbClr val="373737"/>
                    </a:solidFill>
                  </a:rPr>
                </a:br>
                <a:r>
                  <a:rPr lang="ru-RU" sz="2400" dirty="0">
                    <a:solidFill>
                      <a:srgbClr val="373737"/>
                    </a:solidFill>
                  </a:rPr>
                  <a:t>заданной дисперсией. Если настройки станка расшатываются </a:t>
                </a:r>
                <a:br>
                  <a:rPr lang="ru-RU" sz="2400" dirty="0">
                    <a:solidFill>
                      <a:srgbClr val="373737"/>
                    </a:solidFill>
                  </a:rPr>
                </a:br>
                <a:r>
                  <a:rPr lang="ru-RU" sz="2400" dirty="0">
                    <a:solidFill>
                      <a:srgbClr val="373737"/>
                    </a:solidFill>
                  </a:rPr>
                  <a:t>и погрешность становится слишком большой</a:t>
                </a:r>
                <a:r>
                  <a:rPr lang="en-US" sz="2400" dirty="0">
                    <a:solidFill>
                      <a:srgbClr val="373737"/>
                    </a:solidFill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получаем много бракованных партий.</a:t>
                </a: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Clr>
                    <a:srgbClr val="0059A9"/>
                  </a:buClr>
                  <a:buNone/>
                </a:pPr>
                <a:r>
                  <a:rPr lang="ru-RU" sz="2400" dirty="0">
                    <a:solidFill>
                      <a:srgbClr val="373737"/>
                    </a:solidFill>
                  </a:rPr>
                  <a:t>Любая ценная бумага оценивается через среднюю доходность</a:t>
                </a:r>
                <a:r>
                  <a:rPr lang="en-US" sz="2400" dirty="0">
                    <a:solidFill>
                      <a:srgbClr val="373737"/>
                    </a:solidFill>
                  </a:rPr>
                  <a:t>.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Чем больше риск</a:t>
                </a:r>
                <a:r>
                  <a:rPr lang="en-US" sz="2400" dirty="0">
                    <a:solidFill>
                      <a:srgbClr val="373737"/>
                    </a:solidFill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тем выше доходность</a:t>
                </a:r>
                <a:r>
                  <a:rPr lang="en-US" sz="2400" dirty="0">
                    <a:solidFill>
                      <a:srgbClr val="373737"/>
                    </a:solidFill>
                  </a:rPr>
                  <a:t>.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Инвестору при формировании портфеля важно знать, в каком диапазоне для бумаги могут меняться обе характеристики</a:t>
                </a:r>
                <a:r>
                  <a:rPr lang="en-US" sz="2400" dirty="0">
                    <a:solidFill>
                      <a:srgbClr val="373737"/>
                    </a:solidFill>
                  </a:rPr>
                  <a:t>.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Один из способов посчитать риск – оценка дисперсии</a:t>
                </a:r>
                <a:r>
                  <a:rPr lang="en-US" sz="2400" dirty="0">
                    <a:solidFill>
                      <a:srgbClr val="373737"/>
                    </a:solidFill>
                  </a:rPr>
                  <a:t>.</a:t>
                </a:r>
                <a:endParaRPr lang="ru-RU" sz="2400" dirty="0">
                  <a:solidFill>
                    <a:srgbClr val="373737"/>
                  </a:solidFill>
                </a:endParaRPr>
              </a:p>
            </p:txBody>
          </p:sp>
        </mc:Choice>
        <mc:Fallback xmlns="">
          <p:sp>
            <p:nvSpPr>
              <p:cNvPr id="3" name="Объект 5">
                <a:extLst>
                  <a:ext uri="{FF2B5EF4-FFF2-40B4-BE49-F238E27FC236}">
                    <a16:creationId xmlns:a16="http://schemas.microsoft.com/office/drawing/2014/main" id="{AE46F855-7F34-1E41-B8EA-D7774C12FA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692696"/>
                <a:ext cx="8496944" cy="4312524"/>
              </a:xfrm>
              <a:prstGeom prst="rect">
                <a:avLst/>
              </a:prstGeom>
              <a:blipFill>
                <a:blip r:embed="rId3"/>
                <a:stretch>
                  <a:fillRect l="-2239" t="-2053" r="-1642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29693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06A"/>
                </a:solidFill>
              </a:rPr>
              <a:t>Союзники</a:t>
            </a:r>
            <a:r>
              <a:rPr lang="en-US" sz="3200" b="1" dirty="0">
                <a:solidFill>
                  <a:srgbClr val="28506A"/>
                </a:solidFill>
              </a:rPr>
              <a:t>: </a:t>
            </a:r>
            <a:r>
              <a:rPr lang="ru-RU" sz="3200" b="1" dirty="0">
                <a:solidFill>
                  <a:srgbClr val="28506A"/>
                </a:solidFill>
              </a:rPr>
              <a:t>теорема Фишера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Содержимое 2">
                <a:extLst>
                  <a:ext uri="{FF2B5EF4-FFF2-40B4-BE49-F238E27FC236}">
                    <a16:creationId xmlns:a16="http://schemas.microsoft.com/office/drawing/2014/main" id="{5EBF00CE-A0E8-9747-BF21-66181D05928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9552" y="692696"/>
                <a:ext cx="8604448" cy="4734481"/>
              </a:xfrm>
              <a:prstGeom prst="rect">
                <a:avLst/>
              </a:prstGeom>
            </p:spPr>
            <p:txBody>
              <a:bodyPr lIns="0" tIns="0" rIns="0" bIns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r>
                  <a:rPr lang="ru-RU" sz="2400" b="1" dirty="0">
                    <a:solidFill>
                      <a:srgbClr val="373737"/>
                    </a:solidFill>
                    <a:latin typeface="Myriad Pro" pitchFamily="34" charset="0"/>
                  </a:rPr>
                  <a:t>Теорема</a:t>
                </a:r>
                <a:r>
                  <a:rPr lang="en-US" sz="2400" b="1" dirty="0">
                    <a:solidFill>
                      <a:srgbClr val="373737"/>
                    </a:solidFill>
                    <a:latin typeface="Myriad Pro" pitchFamily="34" charset="0"/>
                  </a:rPr>
                  <a:t>:</a:t>
                </a: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Пусть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400" i="1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∼</m:t>
                    </m:r>
                    <m:r>
                      <a:rPr lang="en-US" sz="2400" i="1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𝑖𝑖𝑑</m:t>
                    </m:r>
                    <m:r>
                      <a:rPr lang="en-US" sz="2400" i="1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i="1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0,1</m:t>
                        </m:r>
                      </m:e>
                    </m:d>
                    <m:r>
                      <a:rPr lang="en-US" sz="2400" b="0" i="0" smtClean="0">
                        <a:solidFill>
                          <a:srgbClr val="37373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sz="2400" dirty="0">
                    <a:solidFill>
                      <a:srgbClr val="373737"/>
                    </a:solidFill>
                    <a:latin typeface="Myriad Pro" pitchFamily="34" charset="0"/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тогда</a:t>
                </a:r>
                <a:endParaRPr lang="ru-RU" sz="2400" dirty="0">
                  <a:solidFill>
                    <a:srgbClr val="5C5B5C"/>
                  </a:solidFill>
                  <a:latin typeface="Myriad Pro" pitchFamily="34" charset="0"/>
                </a:endParaRPr>
              </a:p>
            </p:txBody>
          </p:sp>
        </mc:Choice>
        <mc:Fallback xmlns="">
          <p:sp>
            <p:nvSpPr>
              <p:cNvPr id="5" name="Содержимое 2">
                <a:extLst>
                  <a:ext uri="{FF2B5EF4-FFF2-40B4-BE49-F238E27FC236}">
                    <a16:creationId xmlns:a16="http://schemas.microsoft.com/office/drawing/2014/main" id="{5EBF00CE-A0E8-9747-BF21-66181D0592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692696"/>
                <a:ext cx="8604448" cy="4734481"/>
              </a:xfrm>
              <a:prstGeom prst="rect">
                <a:avLst/>
              </a:prstGeom>
              <a:blipFill>
                <a:blip r:embed="rId4"/>
                <a:stretch>
                  <a:fillRect l="-2212" t="-1877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5828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06A"/>
                </a:solidFill>
              </a:rPr>
              <a:t>Союзники</a:t>
            </a:r>
            <a:r>
              <a:rPr lang="en-US" sz="3200" b="1" dirty="0">
                <a:solidFill>
                  <a:srgbClr val="28506A"/>
                </a:solidFill>
              </a:rPr>
              <a:t>: </a:t>
            </a:r>
            <a:r>
              <a:rPr lang="ru-RU" sz="3200" b="1" dirty="0">
                <a:solidFill>
                  <a:srgbClr val="28506A"/>
                </a:solidFill>
              </a:rPr>
              <a:t>теорема Фишера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Содержимое 2">
                <a:extLst>
                  <a:ext uri="{FF2B5EF4-FFF2-40B4-BE49-F238E27FC236}">
                    <a16:creationId xmlns:a16="http://schemas.microsoft.com/office/drawing/2014/main" id="{3ACE2C3E-40F0-D14E-8C66-E031FEAD378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9552" y="692696"/>
                <a:ext cx="8604448" cy="4734481"/>
              </a:xfrm>
              <a:prstGeom prst="rect">
                <a:avLst/>
              </a:prstGeom>
            </p:spPr>
            <p:txBody>
              <a:bodyPr lIns="0" tIns="0" rIns="0" bIns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r>
                  <a:rPr lang="ru-RU" sz="2400" b="1" dirty="0">
                    <a:solidFill>
                      <a:srgbClr val="373737"/>
                    </a:solidFill>
                    <a:latin typeface="Myriad Pro" pitchFamily="34" charset="0"/>
                  </a:rPr>
                  <a:t>Теорема</a:t>
                </a:r>
                <a:r>
                  <a:rPr lang="en-US" sz="2400" b="1" dirty="0">
                    <a:solidFill>
                      <a:srgbClr val="373737"/>
                    </a:solidFill>
                    <a:latin typeface="Myriad Pro" pitchFamily="34" charset="0"/>
                  </a:rPr>
                  <a:t>:</a:t>
                </a: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Пусть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400" i="1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∼</m:t>
                    </m:r>
                    <m:r>
                      <a:rPr lang="en-US" sz="2400" i="1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𝑖𝑖𝑑</m:t>
                    </m:r>
                    <m:r>
                      <a:rPr lang="en-US" sz="2400" i="1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i="1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sz="2400" b="0" i="0" smtClean="0">
                        <a:solidFill>
                          <a:srgbClr val="37373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sz="2400" dirty="0">
                    <a:solidFill>
                      <a:srgbClr val="373737"/>
                    </a:solidFill>
                    <a:latin typeface="Myriad Pro" pitchFamily="34" charset="0"/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тогда</a:t>
                </a:r>
                <a:endParaRPr lang="ru-RU" sz="2400" dirty="0">
                  <a:solidFill>
                    <a:srgbClr val="5C5B5C"/>
                  </a:solidFill>
                  <a:latin typeface="Myriad Pro" pitchFamily="34" charset="0"/>
                </a:endParaRPr>
              </a:p>
              <a:p>
                <a:pPr marL="457200" indent="-457200">
                  <a:spcBef>
                    <a:spcPts val="0"/>
                  </a:spcBef>
                  <a:spcAft>
                    <a:spcPts val="1800"/>
                  </a:spcAft>
                  <a:buAutoNum type="arabicPeriod"/>
                </a:pP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Выборочное среднее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400" i="1" dirty="0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dirty="0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sz="2400" dirty="0">
                    <a:solidFill>
                      <a:srgbClr val="28506A"/>
                    </a:solidFill>
                    <a:latin typeface="Myriad Pro" pitchFamily="34" charset="0"/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и дисперсия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dirty="0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dirty="0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sz="2400" b="0" i="1" dirty="0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rgbClr val="54748B"/>
                    </a:solidFill>
                    <a:latin typeface="Myriad Pro" pitchFamily="34" charset="0"/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независимы </a:t>
                </a:r>
              </a:p>
            </p:txBody>
          </p:sp>
        </mc:Choice>
        <mc:Fallback xmlns="">
          <p:sp>
            <p:nvSpPr>
              <p:cNvPr id="5" name="Содержимое 2">
                <a:extLst>
                  <a:ext uri="{FF2B5EF4-FFF2-40B4-BE49-F238E27FC236}">
                    <a16:creationId xmlns:a16="http://schemas.microsoft.com/office/drawing/2014/main" id="{3ACE2C3E-40F0-D14E-8C66-E031FEAD37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692696"/>
                <a:ext cx="8604448" cy="4734481"/>
              </a:xfrm>
              <a:prstGeom prst="rect">
                <a:avLst/>
              </a:prstGeom>
              <a:blipFill>
                <a:blip r:embed="rId4"/>
                <a:stretch>
                  <a:fillRect l="-2212" t="-1877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40870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06A"/>
                </a:solidFill>
              </a:rPr>
              <a:t>Союзники</a:t>
            </a:r>
            <a:r>
              <a:rPr lang="en-US" sz="3200" b="1" dirty="0">
                <a:solidFill>
                  <a:srgbClr val="28506A"/>
                </a:solidFill>
              </a:rPr>
              <a:t>: </a:t>
            </a:r>
            <a:r>
              <a:rPr lang="ru-RU" sz="3200" b="1" dirty="0">
                <a:solidFill>
                  <a:srgbClr val="28506A"/>
                </a:solidFill>
              </a:rPr>
              <a:t>теорема Фишера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Содержимое 2">
                <a:extLst>
                  <a:ext uri="{FF2B5EF4-FFF2-40B4-BE49-F238E27FC236}">
                    <a16:creationId xmlns:a16="http://schemas.microsoft.com/office/drawing/2014/main" id="{055369AA-2294-994B-9C16-4666280A129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9552" y="692696"/>
                <a:ext cx="8604448" cy="4734481"/>
              </a:xfrm>
              <a:prstGeom prst="rect">
                <a:avLst/>
              </a:prstGeom>
            </p:spPr>
            <p:txBody>
              <a:bodyPr lIns="0" tIns="0" rIns="0" bIns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r>
                  <a:rPr lang="ru-RU" sz="2400" b="1" dirty="0">
                    <a:solidFill>
                      <a:srgbClr val="373737"/>
                    </a:solidFill>
                    <a:latin typeface="Myriad Pro" pitchFamily="34" charset="0"/>
                  </a:rPr>
                  <a:t>Теорема</a:t>
                </a:r>
                <a:r>
                  <a:rPr lang="en-US" sz="2400" b="1" dirty="0">
                    <a:solidFill>
                      <a:srgbClr val="373737"/>
                    </a:solidFill>
                    <a:latin typeface="Myriad Pro" pitchFamily="34" charset="0"/>
                  </a:rPr>
                  <a:t>:</a:t>
                </a: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Пусть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400" i="1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∼</m:t>
                    </m:r>
                    <m:r>
                      <a:rPr lang="en-US" sz="2400" i="1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𝑖𝑖𝑑</m:t>
                    </m:r>
                    <m:r>
                      <a:rPr lang="en-US" sz="2400" i="1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i="1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sz="2400" b="0" i="0" smtClean="0">
                        <a:solidFill>
                          <a:srgbClr val="37373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sz="2400" dirty="0">
                    <a:solidFill>
                      <a:srgbClr val="373737"/>
                    </a:solidFill>
                    <a:latin typeface="Myriad Pro" pitchFamily="34" charset="0"/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тогда</a:t>
                </a:r>
                <a:endParaRPr lang="ru-RU" sz="2400" dirty="0">
                  <a:solidFill>
                    <a:srgbClr val="5C5B5C"/>
                  </a:solidFill>
                  <a:latin typeface="Myriad Pro" pitchFamily="34" charset="0"/>
                </a:endParaRPr>
              </a:p>
              <a:p>
                <a:pPr marL="457200" indent="-457200">
                  <a:spcBef>
                    <a:spcPts val="0"/>
                  </a:spcBef>
                  <a:spcAft>
                    <a:spcPts val="1800"/>
                  </a:spcAft>
                  <a:buAutoNum type="arabicPeriod"/>
                </a:pP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Выборочное среднее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400" i="1" dirty="0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dirty="0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sz="2400" dirty="0">
                    <a:solidFill>
                      <a:srgbClr val="28506A"/>
                    </a:solidFill>
                    <a:latin typeface="Myriad Pro" pitchFamily="34" charset="0"/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и дисперсия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dirty="0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dirty="0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sz="2400" b="0" i="1" dirty="0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rgbClr val="54748B"/>
                    </a:solidFill>
                    <a:latin typeface="Myriad Pro" pitchFamily="34" charset="0"/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независимы </a:t>
                </a:r>
              </a:p>
              <a:p>
                <a:pPr marL="457200" indent="-457200">
                  <a:spcBef>
                    <a:spcPts val="0"/>
                  </a:spcBef>
                  <a:spcAft>
                    <a:spcPts val="1800"/>
                  </a:spcAft>
                  <a:buClr>
                    <a:srgbClr val="373737"/>
                  </a:buClr>
                  <a:buAutoNum type="arabicPeriod"/>
                </a:pPr>
                <a:r>
                  <a:rPr lang="ru-RU" sz="2400" dirty="0">
                    <a:solidFill>
                      <a:srgbClr val="5C5B5C"/>
                    </a:solidFill>
                    <a:latin typeface="Myriad Pro" pitchFamily="34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ru-RU" sz="2400" b="0" i="1" dirty="0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sz="2400" b="0" i="1" dirty="0" smtClean="0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dirty="0" smtClean="0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2400" b="0" i="1" dirty="0" smtClean="0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400" b="0" i="1" dirty="0" smtClean="0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r>
                          <a:rPr lang="en-US" sz="2400" b="0" i="1" dirty="0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</m:t>
                        </m:r>
                        <m:sSup>
                          <m:sSupPr>
                            <m:ctrlPr>
                              <a:rPr lang="en-US" sz="2400" b="0" i="1" dirty="0" smtClean="0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dirty="0" smtClean="0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sz="2400" b="0" i="1" dirty="0" smtClean="0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sz="2400" b="0" i="1" dirty="0" smtClean="0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dirty="0" smtClean="0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sz="2400" b="0" i="1" dirty="0" smtClean="0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400" dirty="0">
                    <a:solidFill>
                      <a:srgbClr val="28506A"/>
                    </a:solidFill>
                    <a:latin typeface="Myriad Pro" pitchFamily="34" charset="0"/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имеет</a:t>
                </a:r>
                <a:r>
                  <a:rPr lang="en-US" sz="2400" dirty="0">
                    <a:solidFill>
                      <a:srgbClr val="5C5B5C"/>
                    </a:solidFill>
                    <a:latin typeface="Myriad Pro" pitchFamily="34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dirty="0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dirty="0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en-US" sz="2400" i="1" dirty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ru-RU" sz="2400" dirty="0">
                    <a:solidFill>
                      <a:srgbClr val="28506A"/>
                    </a:solidFill>
                    <a:latin typeface="Myriad Pro" pitchFamily="34" charset="0"/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–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itchFamily="34" charset="0"/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распределение с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sz="2400" b="0" i="1" dirty="0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2400" b="0" i="1" dirty="0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2400" dirty="0">
                    <a:solidFill>
                      <a:srgbClr val="5C5B5C"/>
                    </a:solidFill>
                    <a:latin typeface="Myriad Pro" pitchFamily="34" charset="0"/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степенью свободы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itchFamily="34" charset="0"/>
                  </a:rPr>
                  <a:t> </a:t>
                </a:r>
                <a:endParaRPr lang="ru-RU" sz="2400" dirty="0">
                  <a:solidFill>
                    <a:srgbClr val="373737"/>
                  </a:solidFill>
                  <a:latin typeface="Myriad Pro" pitchFamily="34" charset="0"/>
                </a:endParaRPr>
              </a:p>
            </p:txBody>
          </p:sp>
        </mc:Choice>
        <mc:Fallback xmlns="">
          <p:sp>
            <p:nvSpPr>
              <p:cNvPr id="3" name="Содержимое 2">
                <a:extLst>
                  <a:ext uri="{FF2B5EF4-FFF2-40B4-BE49-F238E27FC236}">
                    <a16:creationId xmlns:a16="http://schemas.microsoft.com/office/drawing/2014/main" id="{055369AA-2294-994B-9C16-4666280A12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692696"/>
                <a:ext cx="8604448" cy="4734481"/>
              </a:xfrm>
              <a:prstGeom prst="rect">
                <a:avLst/>
              </a:prstGeom>
              <a:blipFill>
                <a:blip r:embed="rId4"/>
                <a:stretch>
                  <a:fillRect l="-2212" t="-1877" r="-1622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14136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wrap="square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06A"/>
                </a:solidFill>
                <a:latin typeface="+mn-lt"/>
                <a:ea typeface="+mn-ea"/>
                <a:cs typeface="+mn-cs"/>
              </a:rPr>
              <a:t>Предсказательный интервал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Объект 5">
                <a:extLst>
                  <a:ext uri="{FF2B5EF4-FFF2-40B4-BE49-F238E27FC236}">
                    <a16:creationId xmlns:a16="http://schemas.microsoft.com/office/drawing/2014/main" id="{2B26068C-665E-764A-8922-913A56C0EBF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9552" y="692696"/>
                <a:ext cx="7776864" cy="3645104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06A"/>
                  </a:buClr>
                </a:pPr>
                <a:r>
                  <a:rPr lang="ru-RU" sz="2400" dirty="0">
                    <a:solidFill>
                      <a:srgbClr val="373737"/>
                    </a:solidFill>
                  </a:rPr>
                  <a:t>Случайная величина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r>
                      <a:rPr lang="en-US" sz="2400" b="0" i="1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∼</m:t>
                    </m:r>
                    <m:r>
                      <a:rPr lang="en-US" sz="2400" b="0" i="1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2400" dirty="0">
                    <a:solidFill>
                      <a:srgbClr val="28506A"/>
                    </a:solidFill>
                  </a:rPr>
                  <a:t> </a:t>
                </a: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06A"/>
                  </a:buClr>
                </a:pPr>
                <a:r>
                  <a:rPr lang="ru-RU" sz="2400" dirty="0">
                    <a:solidFill>
                      <a:srgbClr val="373737"/>
                    </a:solidFill>
                  </a:rPr>
                  <a:t>Предсказательный интервал порядка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sz="2400" i="1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2400" i="1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2400" dirty="0">
                    <a:solidFill>
                      <a:srgbClr val="5C5B5C"/>
                    </a:solidFill>
                  </a:rPr>
                  <a:t>:</a:t>
                </a:r>
                <a:endParaRPr lang="ru-RU" sz="2400" dirty="0">
                  <a:solidFill>
                    <a:srgbClr val="5C5B5C"/>
                  </a:solidFill>
                </a:endParaRPr>
              </a:p>
              <a:p>
                <a:pPr marL="0" indent="0" algn="ctr">
                  <a:spcBef>
                    <a:spcPts val="0"/>
                  </a:spcBef>
                  <a:spcAft>
                    <a:spcPts val="1800"/>
                  </a:spcAft>
                  <a:buClr>
                    <a:srgbClr val="0059A9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ℙ</m:t>
                      </m:r>
                      <m:d>
                        <m:dPr>
                          <m:ctrlPr>
                            <a:rPr lang="ru-RU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400" b="0" i="1" smtClean="0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≤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−</m:t>
                              </m:r>
                              <m:f>
                                <m:fPr>
                                  <m:ctrlPr>
                                    <a:rPr lang="en-US" sz="2400" b="0" i="1" smtClean="0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b>
                          </m:sSub>
                        </m:e>
                      </m:d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ru-RU" sz="2400" dirty="0">
                  <a:solidFill>
                    <a:srgbClr val="28506A"/>
                  </a:solidFill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Clr>
                    <a:srgbClr val="0059A9"/>
                  </a:buClr>
                  <a:buNone/>
                </a:pPr>
                <a:endParaRPr lang="ru-RU" sz="2400" dirty="0">
                  <a:solidFill>
                    <a:srgbClr val="5C5B5C"/>
                  </a:solidFill>
                </a:endParaRPr>
              </a:p>
            </p:txBody>
          </p:sp>
        </mc:Choice>
        <mc:Fallback xmlns="">
          <p:sp>
            <p:nvSpPr>
              <p:cNvPr id="5" name="Объект 5">
                <a:extLst>
                  <a:ext uri="{FF2B5EF4-FFF2-40B4-BE49-F238E27FC236}">
                    <a16:creationId xmlns:a16="http://schemas.microsoft.com/office/drawing/2014/main" id="{2B26068C-665E-764A-8922-913A56C0EB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692696"/>
                <a:ext cx="7776864" cy="3645104"/>
              </a:xfrm>
              <a:prstGeom prst="rect">
                <a:avLst/>
              </a:prstGeom>
              <a:blipFill>
                <a:blip r:embed="rId3"/>
                <a:stretch>
                  <a:fillRect l="-2288" t="-243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92834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F4B0BD0-44F4-2E4B-B1BC-2A053BEC74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178" y="725898"/>
            <a:ext cx="5186373" cy="3357071"/>
          </a:xfrm>
          <a:prstGeom prst="rect">
            <a:avLst/>
          </a:prstGeom>
        </p:spPr>
      </p:pic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06A"/>
                </a:solidFill>
              </a:rPr>
              <a:t>Распределение Фишера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635042-FB77-2246-A880-150EBF1D6AFA}"/>
              </a:ext>
            </a:extLst>
          </p:cNvPr>
          <p:cNvSpPr txBox="1">
            <a:spLocks/>
          </p:cNvSpPr>
          <p:nvPr/>
        </p:nvSpPr>
        <p:spPr>
          <a:xfrm>
            <a:off x="5796136" y="2592706"/>
            <a:ext cx="3347864" cy="105307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Aft>
                <a:spcPts val="1800"/>
              </a:spcAft>
            </a:pPr>
            <a:r>
              <a:rPr lang="ru-RU" sz="2400" dirty="0">
                <a:solidFill>
                  <a:srgbClr val="373737"/>
                </a:solidFill>
              </a:rPr>
              <a:t>Из-за квадратов принимает только положительные значения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DD1675E3-842F-3943-BEEC-08F92D04F14C}"/>
                  </a:ext>
                </a:extLst>
              </p:cNvPr>
              <p:cNvSpPr/>
              <p:nvPr/>
            </p:nvSpPr>
            <p:spPr>
              <a:xfrm>
                <a:off x="468000" y="4896016"/>
                <a:ext cx="3143152" cy="863378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>
                  <a:spcBef>
                    <a:spcPts val="0"/>
                  </a:spcBef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2400" i="1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ru-RU" sz="2400" dirty="0">
                  <a:solidFill>
                    <a:srgbClr val="28506A"/>
                  </a:solidFill>
                </a:endParaRPr>
              </a:p>
            </p:txBody>
          </p:sp>
        </mc:Choice>
        <mc:Fallback xmlns="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DD1675E3-842F-3943-BEEC-08F92D04F1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000" y="4896016"/>
                <a:ext cx="3143152" cy="863378"/>
              </a:xfrm>
              <a:prstGeom prst="rect">
                <a:avLst/>
              </a:prstGeom>
              <a:blipFill>
                <a:blip r:embed="rId5"/>
                <a:stretch>
                  <a:fillRect l="-3226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BBAD4054-6C16-9646-8AA9-A7D16B33BBAB}"/>
              </a:ext>
            </a:extLst>
          </p:cNvPr>
          <p:cNvSpPr/>
          <p:nvPr/>
        </p:nvSpPr>
        <p:spPr>
          <a:xfrm>
            <a:off x="539552" y="4355812"/>
            <a:ext cx="2664296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spcAft>
                <a:spcPts val="1800"/>
              </a:spcAft>
            </a:pPr>
            <a:r>
              <a:rPr lang="ru-RU" sz="2400" b="1" dirty="0">
                <a:solidFill>
                  <a:srgbClr val="373737"/>
                </a:solidFill>
                <a:latin typeface="Myriad Pro" pitchFamily="34" charset="0"/>
              </a:rPr>
              <a:t>Характеристики</a:t>
            </a:r>
            <a:r>
              <a:rPr lang="en-US" sz="2400" b="1" dirty="0">
                <a:solidFill>
                  <a:srgbClr val="373737"/>
                </a:solidFill>
                <a:latin typeface="Myriad Pro" pitchFamily="34" charset="0"/>
              </a:rPr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35CE9310-50FF-B34D-B022-E38B718649D9}"/>
                  </a:ext>
                </a:extLst>
              </p:cNvPr>
              <p:cNvSpPr/>
              <p:nvPr/>
            </p:nvSpPr>
            <p:spPr>
              <a:xfrm>
                <a:off x="468000" y="5829639"/>
                <a:ext cx="3113353" cy="623697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V</m:t>
                    </m:r>
                    <m:r>
                      <a:rPr lang="en-US" sz="2400" i="1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𝑎𝑟</m:t>
                    </m:r>
                    <m:d>
                      <m:dPr>
                        <m:ctrlP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2400" i="1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d>
                          <m:dPr>
                            <m:ctrlPr>
                              <a:rPr lang="en-US" sz="2400" b="0" i="1" smtClean="0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2400" b="0" i="1" smtClean="0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400" b="0" i="1" smtClean="0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sz="2400" b="0" i="1" smtClean="0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400" b="0" i="1" smtClean="0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num>
                      <m:den>
                        <m:r>
                          <a:rPr lang="en-US" sz="2400" b="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400" b="0" i="1" smtClean="0">
                                    <a:solidFill>
                                      <a:srgbClr val="28506A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solidFill>
                                      <a:srgbClr val="28506A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06A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06A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e>
                          <m:sup>
                            <m:r>
                              <a:rPr lang="en-US" sz="2400" b="0" i="1" smtClean="0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400" b="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sz="2400" b="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  <m:r>
                          <a:rPr lang="en-US" sz="2400" b="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sz="2400" dirty="0">
                    <a:solidFill>
                      <a:srgbClr val="28506A"/>
                    </a:solidFill>
                  </a:rPr>
                  <a:t> </a:t>
                </a:r>
                <a:endParaRPr lang="ru-RU" sz="2400" dirty="0">
                  <a:solidFill>
                    <a:srgbClr val="28506A"/>
                  </a:solidFill>
                </a:endParaRPr>
              </a:p>
            </p:txBody>
          </p:sp>
        </mc:Choice>
        <mc:Fallback xmlns=""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35CE9310-50FF-B34D-B022-E38B718649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000" y="5829639"/>
                <a:ext cx="3113353" cy="623697"/>
              </a:xfrm>
              <a:prstGeom prst="rect">
                <a:avLst/>
              </a:prstGeom>
              <a:blipFill>
                <a:blip r:embed="rId6"/>
                <a:stretch>
                  <a:fillRect l="-3265" b="-1600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46CFFE7A-96AD-0348-BBBA-1BE67A3697D4}"/>
                  </a:ext>
                </a:extLst>
              </p:cNvPr>
              <p:cNvSpPr/>
              <p:nvPr/>
            </p:nvSpPr>
            <p:spPr>
              <a:xfrm>
                <a:off x="5868144" y="720000"/>
                <a:ext cx="2009974" cy="383951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r>
                      <a:rPr lang="en-US" sz="2400" i="1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~</m:t>
                    </m:r>
                    <m:sSubSup>
                      <m:sSubSupPr>
                        <m:ctrlP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400" i="1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</m:t>
                    </m:r>
                    <m:r>
                      <a:rPr lang="en-US" sz="2400" i="1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  <m:r>
                      <a:rPr lang="en-US" sz="2400" i="1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~</m:t>
                    </m:r>
                  </m:oMath>
                </a14:m>
                <a:r>
                  <a:rPr lang="en-US" sz="2400" dirty="0">
                    <a:solidFill>
                      <a:srgbClr val="28506A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  <m:sup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ru-RU" sz="2400" dirty="0">
                  <a:solidFill>
                    <a:srgbClr val="28506A"/>
                  </a:solidFill>
                </a:endParaRPr>
              </a:p>
            </p:txBody>
          </p:sp>
        </mc:Choice>
        <mc:Fallback xmlns="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46CFFE7A-96AD-0348-BBBA-1BE67A3697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8144" y="720000"/>
                <a:ext cx="2009974" cy="383951"/>
              </a:xfrm>
              <a:prstGeom prst="rect">
                <a:avLst/>
              </a:prstGeom>
              <a:blipFill>
                <a:blip r:embed="rId7"/>
                <a:stretch>
                  <a:fillRect l="-5696" t="-6667" b="-36667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B1E577D4-965D-1548-8948-C8B7F7470094}"/>
                  </a:ext>
                </a:extLst>
              </p:cNvPr>
              <p:cNvSpPr/>
              <p:nvPr/>
            </p:nvSpPr>
            <p:spPr>
              <a:xfrm>
                <a:off x="5724128" y="1268760"/>
                <a:ext cx="3097836" cy="12707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sz="240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ra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rad>
                        </m:den>
                      </m:f>
                      <m:r>
                        <a:rPr lang="en-US" sz="2400" i="1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en-US" sz="2400" i="1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2400" i="1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400" i="1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i="1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2400" i="1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06A"/>
                  </a:solidFill>
                </a:endParaRPr>
              </a:p>
            </p:txBody>
          </p:sp>
        </mc:Choice>
        <mc:Fallback xmlns="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B1E577D4-965D-1548-8948-C8B7F74700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4128" y="1268760"/>
                <a:ext cx="3097836" cy="1270797"/>
              </a:xfrm>
              <a:prstGeom prst="rect">
                <a:avLst/>
              </a:prstGeom>
              <a:blipFill>
                <a:blip r:embed="rId8"/>
                <a:stretch>
                  <a:fillRect r="-41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EF6CCA34-C530-3441-87A8-AACB16F2620A}"/>
              </a:ext>
            </a:extLst>
          </p:cNvPr>
          <p:cNvSpPr/>
          <p:nvPr/>
        </p:nvSpPr>
        <p:spPr>
          <a:xfrm>
            <a:off x="5791160" y="4355812"/>
            <a:ext cx="1585370" cy="36933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>
              <a:spcAft>
                <a:spcPts val="1800"/>
              </a:spcAft>
            </a:pPr>
            <a:r>
              <a:rPr lang="ru-RU" sz="2400" b="1" dirty="0">
                <a:solidFill>
                  <a:srgbClr val="373737"/>
                </a:solidFill>
                <a:latin typeface="Myriad Pro" pitchFamily="34" charset="0"/>
              </a:rPr>
              <a:t>Плотность</a:t>
            </a:r>
            <a:r>
              <a:rPr lang="en-US" sz="2400" b="1" dirty="0">
                <a:solidFill>
                  <a:srgbClr val="373737"/>
                </a:solidFill>
                <a:latin typeface="Myriad Pro" pitchFamily="34" charset="0"/>
              </a:rPr>
              <a:t>: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14555D5-879D-564C-A918-63E026518048}"/>
              </a:ext>
            </a:extLst>
          </p:cNvPr>
          <p:cNvSpPr txBox="1"/>
          <p:nvPr/>
        </p:nvSpPr>
        <p:spPr>
          <a:xfrm>
            <a:off x="5796136" y="4984373"/>
            <a:ext cx="2756076" cy="53285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Aft>
                <a:spcPts val="1800"/>
              </a:spcAft>
            </a:pPr>
            <a:r>
              <a:rPr lang="ru-RU" sz="2400" dirty="0">
                <a:solidFill>
                  <a:srgbClr val="373737"/>
                </a:solidFill>
              </a:rPr>
              <a:t>Очень громоздкая</a:t>
            </a:r>
          </a:p>
        </p:txBody>
      </p:sp>
    </p:spTree>
    <p:extLst>
      <p:ext uri="{BB962C8B-B14F-4D97-AF65-F5344CB8AC3E}">
        <p14:creationId xmlns:p14="http://schemas.microsoft.com/office/powerpoint/2010/main" val="4166580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9" name="applause.wav"/>
          </p:stSnd>
        </p:sndAc>
      </p:transition>
    </mc:Fallback>
  </mc:AlternateContent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036496" cy="1196752"/>
          </a:xfrm>
        </p:spPr>
        <p:txBody>
          <a:bodyPr vert="horz" wrap="square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06A"/>
                </a:solidFill>
                <a:latin typeface="+mn-lt"/>
                <a:ea typeface="+mn-ea"/>
                <a:cs typeface="+mn-cs"/>
              </a:rPr>
              <a:t>Доверительные интервалы для нормального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4">
                <a:extLst>
                  <a:ext uri="{FF2B5EF4-FFF2-40B4-BE49-F238E27FC236}">
                    <a16:creationId xmlns:a16="http://schemas.microsoft.com/office/drawing/2014/main" id="{68EE7D71-D55B-704F-BAD6-989555DAE657}"/>
                  </a:ext>
                </a:extLst>
              </p:cNvPr>
              <p:cNvSpPr/>
              <p:nvPr/>
            </p:nvSpPr>
            <p:spPr>
              <a:xfrm>
                <a:off x="2915816" y="908720"/>
                <a:ext cx="3393493" cy="6924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…,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𝑖𝑖𝑑</m:t>
                      </m:r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06A"/>
                  </a:solidFill>
                </a:endParaRPr>
              </a:p>
            </p:txBody>
          </p:sp>
        </mc:Choice>
        <mc:Fallback xmlns="">
          <p:sp>
            <p:nvSpPr>
              <p:cNvPr id="9" name="Прямоугольник 4">
                <a:extLst>
                  <a:ext uri="{FF2B5EF4-FFF2-40B4-BE49-F238E27FC236}">
                    <a16:creationId xmlns:a16="http://schemas.microsoft.com/office/drawing/2014/main" id="{68EE7D71-D55B-704F-BAD6-989555DAE6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5816" y="908720"/>
                <a:ext cx="3393493" cy="6924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Хорошие свойства:…">
                <a:extLst>
                  <a:ext uri="{FF2B5EF4-FFF2-40B4-BE49-F238E27FC236}">
                    <a16:creationId xmlns:a16="http://schemas.microsoft.com/office/drawing/2014/main" id="{6476FF0A-BD74-7146-8B60-F73140CA2D44}"/>
                  </a:ext>
                </a:extLst>
              </p:cNvPr>
              <p:cNvSpPr txBox="1"/>
              <p:nvPr/>
            </p:nvSpPr>
            <p:spPr>
              <a:xfrm>
                <a:off x="1907704" y="2492896"/>
                <a:ext cx="2402772" cy="2677656"/>
              </a:xfrm>
              <a:prstGeom prst="rect">
                <a:avLst/>
              </a:prstGeom>
              <a:ln w="3175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square" lIns="0" tIns="0" rIns="0" bIns="0" anchor="t">
                <a:spAutoFit/>
              </a:bodyPr>
              <a:lstStyle/>
              <a:p>
                <a:pPr defTabSz="457200">
                  <a:spcAft>
                    <a:spcPts val="1200"/>
                  </a:spcAft>
                  <a:defRPr sz="2200">
                    <a:solidFill>
                      <a:srgbClr val="0059A9"/>
                    </a:solidFill>
                    <a:uFill>
                      <a:solidFill>
                        <a:srgbClr val="0059A9"/>
                      </a:solidFill>
                    </a:uFill>
                    <a:latin typeface="MyriadPro-Bold"/>
                    <a:ea typeface="MyriadPro-Bold"/>
                    <a:cs typeface="MyriadPro-Bold"/>
                    <a:sym typeface="MyriadPro-Bold"/>
                  </a:defRPr>
                </a:pPr>
                <a:r>
                  <a:rPr lang="ru-RU" sz="2400" dirty="0">
                    <a:solidFill>
                      <a:srgbClr val="373737"/>
                    </a:solidFill>
                    <a:ea typeface="Cambria Math" panose="02040503050406030204" pitchFamily="18" charset="0"/>
                  </a:rPr>
                  <a:t>Строим доверительный интервал </a:t>
                </a:r>
                <a:r>
                  <a:rPr lang="ru-RU" sz="2400" dirty="0" err="1">
                    <a:solidFill>
                      <a:srgbClr val="373737"/>
                    </a:solidFill>
                    <a:ea typeface="Cambria Math" panose="02040503050406030204" pitchFamily="18" charset="0"/>
                  </a:rPr>
                  <a:t>дл</a:t>
                </a:r>
                <a:r>
                  <a:rPr lang="ru-RU" sz="2400" dirty="0">
                    <a:solidFill>
                      <a:srgbClr val="373737"/>
                    </a:solidFill>
                    <a:ea typeface="Cambria Math" panose="02040503050406030204" pitchFamily="18" charset="0"/>
                  </a:rPr>
                  <a:t>я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sz="2400" dirty="0">
                    <a:solidFill>
                      <a:srgbClr val="373737"/>
                    </a:solidFill>
                  </a:rPr>
                  <a:t>:</a:t>
                </a:r>
                <a:endParaRPr lang="ru-RU" sz="2400" i="1" dirty="0">
                  <a:solidFill>
                    <a:srgbClr val="373737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defTabSz="584200">
                  <a:spcAft>
                    <a:spcPts val="1200"/>
                  </a:spcAft>
                  <a:buClr>
                    <a:srgbClr val="2459A4"/>
                  </a:buClr>
                  <a:buSzPct val="100000"/>
                  <a:defRPr sz="2200" spc="22">
                    <a:solidFill>
                      <a:srgbClr val="5E5E5E"/>
                    </a:solidFill>
                    <a:latin typeface="MyriadPro-Regular"/>
                    <a:ea typeface="MyriadPro-Regular"/>
                    <a:cs typeface="MyriadPro-Regular"/>
                    <a:sym typeface="MyriadPro-Regular"/>
                  </a:defRPr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ru-RU" sz="2400" dirty="0">
                    <a:solidFill>
                      <a:srgbClr val="28506A"/>
                    </a:solidFill>
                  </a:rPr>
                  <a:t> </a:t>
                </a:r>
                <a:r>
                  <a:rPr lang="en-US" sz="2400" dirty="0">
                    <a:solidFill>
                      <a:srgbClr val="28506A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известна</a:t>
                </a:r>
              </a:p>
              <a:p>
                <a:pPr defTabSz="584200">
                  <a:spcAft>
                    <a:spcPts val="1200"/>
                  </a:spcAft>
                  <a:buClr>
                    <a:srgbClr val="2459A4"/>
                  </a:buClr>
                  <a:buSzPct val="100000"/>
                  <a:defRPr sz="2200" spc="22">
                    <a:solidFill>
                      <a:srgbClr val="5E5E5E"/>
                    </a:solidFill>
                    <a:latin typeface="MyriadPro-Regular"/>
                    <a:ea typeface="MyriadPro-Regular"/>
                    <a:cs typeface="MyriadPro-Regular"/>
                    <a:sym typeface="MyriadPro-Regular"/>
                  </a:defRPr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ru-RU" sz="2400" dirty="0">
                    <a:solidFill>
                      <a:srgbClr val="28506A"/>
                    </a:solidFill>
                  </a:rPr>
                  <a:t> </a:t>
                </a:r>
                <a:r>
                  <a:rPr lang="en-US" sz="2400" dirty="0">
                    <a:solidFill>
                      <a:srgbClr val="28506A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неизвестна </a:t>
                </a:r>
              </a:p>
              <a:p>
                <a:pPr defTabSz="457200">
                  <a:spcAft>
                    <a:spcPts val="1200"/>
                  </a:spcAft>
                  <a:defRPr sz="2200">
                    <a:solidFill>
                      <a:srgbClr val="0059A9"/>
                    </a:solidFill>
                    <a:uFill>
                      <a:solidFill>
                        <a:srgbClr val="0059A9"/>
                      </a:solidFill>
                    </a:uFill>
                    <a:latin typeface="MyriadPro-Bold"/>
                    <a:ea typeface="MyriadPro-Bold"/>
                    <a:cs typeface="MyriadPro-Bold"/>
                    <a:sym typeface="MyriadPro-Bold"/>
                  </a:defRPr>
                </a:pPr>
                <a:r>
                  <a:rPr lang="en-US" sz="2400" dirty="0">
                    <a:solidFill>
                      <a:srgbClr val="5C5B5C"/>
                    </a:solidFill>
                  </a:rPr>
                  <a:t> </a:t>
                </a:r>
                <a:endParaRPr lang="ru-RU" sz="2400" dirty="0">
                  <a:solidFill>
                    <a:srgbClr val="5C5B5C"/>
                  </a:solidFill>
                </a:endParaRPr>
              </a:p>
            </p:txBody>
          </p:sp>
        </mc:Choice>
        <mc:Fallback xmlns="">
          <p:sp>
            <p:nvSpPr>
              <p:cNvPr id="12" name="Хорошие свойства:…">
                <a:extLst>
                  <a:ext uri="{FF2B5EF4-FFF2-40B4-BE49-F238E27FC236}">
                    <a16:creationId xmlns:a16="http://schemas.microsoft.com/office/drawing/2014/main" id="{6476FF0A-BD74-7146-8B60-F73140CA2D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7704" y="2492896"/>
                <a:ext cx="2402772" cy="2677656"/>
              </a:xfrm>
              <a:prstGeom prst="rect">
                <a:avLst/>
              </a:prstGeom>
              <a:blipFill>
                <a:blip r:embed="rId4"/>
                <a:stretch>
                  <a:fillRect l="-7937" t="-3791" r="-5291"/>
                </a:stretch>
              </a:blipFill>
              <a:ln w="3175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Хорошие свойства:…">
                <a:extLst>
                  <a:ext uri="{FF2B5EF4-FFF2-40B4-BE49-F238E27FC236}">
                    <a16:creationId xmlns:a16="http://schemas.microsoft.com/office/drawing/2014/main" id="{6A2D0588-A3C4-3840-BE52-B2D52487B88F}"/>
                  </a:ext>
                </a:extLst>
              </p:cNvPr>
              <p:cNvSpPr txBox="1"/>
              <p:nvPr/>
            </p:nvSpPr>
            <p:spPr>
              <a:xfrm>
                <a:off x="5580112" y="2492896"/>
                <a:ext cx="3282658" cy="2677656"/>
              </a:xfrm>
              <a:prstGeom prst="rect">
                <a:avLst/>
              </a:prstGeom>
              <a:ln w="3175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square" lIns="0" tIns="0" rIns="0" bIns="0" anchor="t">
                <a:spAutoFit/>
              </a:bodyPr>
              <a:lstStyle/>
              <a:p>
                <a:pPr defTabSz="457200">
                  <a:spcAft>
                    <a:spcPts val="1200"/>
                  </a:spcAft>
                  <a:defRPr sz="2200">
                    <a:solidFill>
                      <a:srgbClr val="0059A9"/>
                    </a:solidFill>
                    <a:uFill>
                      <a:solidFill>
                        <a:srgbClr val="0059A9"/>
                      </a:solidFill>
                    </a:uFill>
                    <a:latin typeface="MyriadPro-Bold"/>
                    <a:ea typeface="MyriadPro-Bold"/>
                    <a:cs typeface="MyriadPro-Bold"/>
                    <a:sym typeface="MyriadPro-Bold"/>
                  </a:defRPr>
                </a:pPr>
                <a:r>
                  <a:rPr lang="ru-RU" sz="2400" dirty="0">
                    <a:solidFill>
                      <a:srgbClr val="373737"/>
                    </a:solidFill>
                    <a:ea typeface="Cambria Math" panose="02040503050406030204" pitchFamily="18" charset="0"/>
                  </a:rPr>
                  <a:t>Строим доверительный интервал для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rgbClr val="373737"/>
                    </a:solidFill>
                  </a:rPr>
                  <a:t>:</a:t>
                </a:r>
                <a:endParaRPr lang="ru-RU" sz="2400" i="1" dirty="0">
                  <a:solidFill>
                    <a:srgbClr val="373737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defTabSz="584200">
                  <a:spcAft>
                    <a:spcPts val="1200"/>
                  </a:spcAft>
                  <a:buClr>
                    <a:srgbClr val="2459A4"/>
                  </a:buClr>
                  <a:buSzPct val="100000"/>
                  <a:defRPr sz="2200" spc="22">
                    <a:solidFill>
                      <a:srgbClr val="5E5E5E"/>
                    </a:solidFill>
                    <a:latin typeface="MyriadPro-Regular"/>
                    <a:ea typeface="MyriadPro-Regular"/>
                    <a:cs typeface="MyriadPro-Regular"/>
                    <a:sym typeface="MyriadPro-Regular"/>
                  </a:defRPr>
                </a:pP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ru-RU" sz="2400" dirty="0">
                    <a:solidFill>
                      <a:srgbClr val="28506A"/>
                    </a:solidFill>
                  </a:rPr>
                  <a:t> </a:t>
                </a:r>
                <a:r>
                  <a:rPr lang="en-US" sz="2400" dirty="0">
                    <a:solidFill>
                      <a:srgbClr val="28506A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известно</a:t>
                </a:r>
              </a:p>
              <a:p>
                <a:pPr defTabSz="584200">
                  <a:spcAft>
                    <a:spcPts val="1200"/>
                  </a:spcAft>
                  <a:buClr>
                    <a:srgbClr val="2459A4"/>
                  </a:buClr>
                  <a:buSzPct val="100000"/>
                  <a:defRPr sz="2200" spc="22">
                    <a:solidFill>
                      <a:srgbClr val="5E5E5E"/>
                    </a:solidFill>
                    <a:latin typeface="MyriadPro-Regular"/>
                    <a:ea typeface="MyriadPro-Regular"/>
                    <a:cs typeface="MyriadPro-Regular"/>
                    <a:sym typeface="MyriadPro-Regular"/>
                  </a:defRPr>
                </a:pP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sz="2400" dirty="0">
                    <a:solidFill>
                      <a:srgbClr val="5C5B5C"/>
                    </a:solidFill>
                  </a:rPr>
                  <a:t> 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неизвестно</a:t>
                </a:r>
                <a:r>
                  <a:rPr lang="ru-RU" sz="2400" dirty="0">
                    <a:solidFill>
                      <a:srgbClr val="5C5B5C"/>
                    </a:solidFill>
                  </a:rPr>
                  <a:t> </a:t>
                </a:r>
              </a:p>
              <a:p>
                <a:pPr defTabSz="457200">
                  <a:spcAft>
                    <a:spcPts val="1200"/>
                  </a:spcAft>
                  <a:defRPr sz="2200">
                    <a:solidFill>
                      <a:srgbClr val="0059A9"/>
                    </a:solidFill>
                    <a:uFill>
                      <a:solidFill>
                        <a:srgbClr val="0059A9"/>
                      </a:solidFill>
                    </a:uFill>
                    <a:latin typeface="MyriadPro-Bold"/>
                    <a:ea typeface="MyriadPro-Bold"/>
                    <a:cs typeface="MyriadPro-Bold"/>
                    <a:sym typeface="MyriadPro-Bold"/>
                  </a:defRPr>
                </a:pPr>
                <a:r>
                  <a:rPr lang="en-US" sz="2400" dirty="0">
                    <a:solidFill>
                      <a:srgbClr val="5C5B5C"/>
                    </a:solidFill>
                  </a:rPr>
                  <a:t> </a:t>
                </a:r>
                <a:endParaRPr lang="ru-RU" sz="2400" dirty="0">
                  <a:solidFill>
                    <a:srgbClr val="5C5B5C"/>
                  </a:solidFill>
                </a:endParaRPr>
              </a:p>
            </p:txBody>
          </p:sp>
        </mc:Choice>
        <mc:Fallback xmlns="">
          <p:sp>
            <p:nvSpPr>
              <p:cNvPr id="14" name="Хорошие свойства:…">
                <a:extLst>
                  <a:ext uri="{FF2B5EF4-FFF2-40B4-BE49-F238E27FC236}">
                    <a16:creationId xmlns:a16="http://schemas.microsoft.com/office/drawing/2014/main" id="{6A2D0588-A3C4-3840-BE52-B2D52487B8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0112" y="2492896"/>
                <a:ext cx="3282658" cy="2677656"/>
              </a:xfrm>
              <a:prstGeom prst="rect">
                <a:avLst/>
              </a:prstGeom>
              <a:blipFill>
                <a:blip r:embed="rId5"/>
                <a:stretch>
                  <a:fillRect l="-5814" t="-3791"/>
                </a:stretch>
              </a:blipFill>
              <a:ln w="3175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Прямая со стрелкой 10">
            <a:extLst>
              <a:ext uri="{FF2B5EF4-FFF2-40B4-BE49-F238E27FC236}">
                <a16:creationId xmlns:a16="http://schemas.microsoft.com/office/drawing/2014/main" id="{1210DA14-E903-FF44-AA26-AEB310ECF50E}"/>
              </a:ext>
            </a:extLst>
          </p:cNvPr>
          <p:cNvCxnSpPr>
            <a:cxnSpLocks/>
          </p:cNvCxnSpPr>
          <p:nvPr/>
        </p:nvCxnSpPr>
        <p:spPr>
          <a:xfrm>
            <a:off x="5868144" y="1494262"/>
            <a:ext cx="0" cy="751107"/>
          </a:xfrm>
          <a:prstGeom prst="straightConnector1">
            <a:avLst/>
          </a:prstGeom>
          <a:ln w="34925">
            <a:solidFill>
              <a:srgbClr val="28506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 стрелкой 10">
            <a:extLst>
              <a:ext uri="{FF2B5EF4-FFF2-40B4-BE49-F238E27FC236}">
                <a16:creationId xmlns:a16="http://schemas.microsoft.com/office/drawing/2014/main" id="{E5855957-82A2-E246-ADD7-4DBDE973A51A}"/>
              </a:ext>
            </a:extLst>
          </p:cNvPr>
          <p:cNvCxnSpPr>
            <a:cxnSpLocks/>
          </p:cNvCxnSpPr>
          <p:nvPr/>
        </p:nvCxnSpPr>
        <p:spPr>
          <a:xfrm>
            <a:off x="3302365" y="1494262"/>
            <a:ext cx="0" cy="751107"/>
          </a:xfrm>
          <a:prstGeom prst="straightConnector1">
            <a:avLst/>
          </a:prstGeom>
          <a:ln w="34925">
            <a:solidFill>
              <a:srgbClr val="28506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3095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6" name="applause.wav"/>
          </p:stSnd>
        </p:sndAc>
      </p:transition>
    </mc:Fallback>
  </mc:AlternateContent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wrap="square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06A"/>
                </a:solidFill>
                <a:latin typeface="+mn-lt"/>
                <a:ea typeface="+mn-ea"/>
                <a:cs typeface="+mn-cs"/>
              </a:rPr>
              <a:t>Доверительные интервалы для нормального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4">
                <a:extLst>
                  <a:ext uri="{FF2B5EF4-FFF2-40B4-BE49-F238E27FC236}">
                    <a16:creationId xmlns:a16="http://schemas.microsoft.com/office/drawing/2014/main" id="{E0EA3F41-D037-DA41-AC38-A79E4ADDF1F9}"/>
                  </a:ext>
                </a:extLst>
              </p:cNvPr>
              <p:cNvSpPr/>
              <p:nvPr/>
            </p:nvSpPr>
            <p:spPr>
              <a:xfrm>
                <a:off x="2915816" y="908720"/>
                <a:ext cx="3393493" cy="6924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…,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𝑖𝑖𝑑</m:t>
                      </m:r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06A"/>
                  </a:solidFill>
                </a:endParaRPr>
              </a:p>
            </p:txBody>
          </p:sp>
        </mc:Choice>
        <mc:Fallback xmlns="">
          <p:sp>
            <p:nvSpPr>
              <p:cNvPr id="13" name="Прямоугольник 4">
                <a:extLst>
                  <a:ext uri="{FF2B5EF4-FFF2-40B4-BE49-F238E27FC236}">
                    <a16:creationId xmlns:a16="http://schemas.microsoft.com/office/drawing/2014/main" id="{E0EA3F41-D037-DA41-AC38-A79E4ADDF1F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5816" y="908720"/>
                <a:ext cx="3393493" cy="6924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Хорошие свойства:…">
                <a:extLst>
                  <a:ext uri="{FF2B5EF4-FFF2-40B4-BE49-F238E27FC236}">
                    <a16:creationId xmlns:a16="http://schemas.microsoft.com/office/drawing/2014/main" id="{4EC49460-BAEF-9447-B0A2-10E6797EDF5F}"/>
                  </a:ext>
                </a:extLst>
              </p:cNvPr>
              <p:cNvSpPr txBox="1"/>
              <p:nvPr/>
            </p:nvSpPr>
            <p:spPr>
              <a:xfrm>
                <a:off x="1907704" y="2492896"/>
                <a:ext cx="2402772" cy="2677656"/>
              </a:xfrm>
              <a:prstGeom prst="rect">
                <a:avLst/>
              </a:prstGeom>
              <a:ln w="3175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square" lIns="0" tIns="0" rIns="0" bIns="0" anchor="t">
                <a:spAutoFit/>
              </a:bodyPr>
              <a:lstStyle/>
              <a:p>
                <a:pPr defTabSz="457200">
                  <a:spcAft>
                    <a:spcPts val="1200"/>
                  </a:spcAft>
                  <a:defRPr sz="2200">
                    <a:solidFill>
                      <a:srgbClr val="0059A9"/>
                    </a:solidFill>
                    <a:uFill>
                      <a:solidFill>
                        <a:srgbClr val="0059A9"/>
                      </a:solidFill>
                    </a:uFill>
                    <a:latin typeface="MyriadPro-Bold"/>
                    <a:ea typeface="MyriadPro-Bold"/>
                    <a:cs typeface="MyriadPro-Bold"/>
                    <a:sym typeface="MyriadPro-Bold"/>
                  </a:defRPr>
                </a:pPr>
                <a:r>
                  <a:rPr lang="ru-RU" sz="2400" dirty="0">
                    <a:solidFill>
                      <a:srgbClr val="373737"/>
                    </a:solidFill>
                    <a:ea typeface="Cambria Math" panose="02040503050406030204" pitchFamily="18" charset="0"/>
                  </a:rPr>
                  <a:t>Строим доверительный интервал </a:t>
                </a:r>
                <a:r>
                  <a:rPr lang="ru-RU" sz="2400" dirty="0" err="1">
                    <a:solidFill>
                      <a:srgbClr val="373737"/>
                    </a:solidFill>
                    <a:ea typeface="Cambria Math" panose="02040503050406030204" pitchFamily="18" charset="0"/>
                  </a:rPr>
                  <a:t>дл</a:t>
                </a:r>
                <a:r>
                  <a:rPr lang="ru-RU" sz="2400" dirty="0">
                    <a:solidFill>
                      <a:srgbClr val="373737"/>
                    </a:solidFill>
                    <a:ea typeface="Cambria Math" panose="02040503050406030204" pitchFamily="18" charset="0"/>
                  </a:rPr>
                  <a:t>я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sz="2400" dirty="0">
                    <a:solidFill>
                      <a:srgbClr val="373737"/>
                    </a:solidFill>
                  </a:rPr>
                  <a:t>:</a:t>
                </a:r>
                <a:endParaRPr lang="ru-RU" sz="2400" i="1" dirty="0">
                  <a:solidFill>
                    <a:srgbClr val="373737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defTabSz="584200">
                  <a:spcAft>
                    <a:spcPts val="1200"/>
                  </a:spcAft>
                  <a:buClr>
                    <a:srgbClr val="2459A4"/>
                  </a:buClr>
                  <a:buSzPct val="100000"/>
                  <a:defRPr sz="2200" spc="22">
                    <a:solidFill>
                      <a:srgbClr val="5E5E5E"/>
                    </a:solidFill>
                    <a:latin typeface="MyriadPro-Regular"/>
                    <a:ea typeface="MyriadPro-Regular"/>
                    <a:cs typeface="MyriadPro-Regular"/>
                    <a:sym typeface="MyriadPro-Regular"/>
                  </a:defRPr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ru-RU" sz="2400" dirty="0">
                    <a:solidFill>
                      <a:srgbClr val="28506A"/>
                    </a:solidFill>
                  </a:rPr>
                  <a:t> </a:t>
                </a:r>
                <a:r>
                  <a:rPr lang="en-US" sz="2400" dirty="0">
                    <a:solidFill>
                      <a:srgbClr val="28506A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известна</a:t>
                </a:r>
              </a:p>
              <a:p>
                <a:pPr defTabSz="584200">
                  <a:spcAft>
                    <a:spcPts val="1200"/>
                  </a:spcAft>
                  <a:buClr>
                    <a:srgbClr val="2459A4"/>
                  </a:buClr>
                  <a:buSzPct val="100000"/>
                  <a:defRPr sz="2200" spc="22">
                    <a:solidFill>
                      <a:srgbClr val="5E5E5E"/>
                    </a:solidFill>
                    <a:latin typeface="MyriadPro-Regular"/>
                    <a:ea typeface="MyriadPro-Regular"/>
                    <a:cs typeface="MyriadPro-Regular"/>
                    <a:sym typeface="MyriadPro-Regular"/>
                  </a:defRPr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ru-RU" sz="2400" dirty="0">
                    <a:solidFill>
                      <a:srgbClr val="28506A"/>
                    </a:solidFill>
                  </a:rPr>
                  <a:t> </a:t>
                </a:r>
                <a:r>
                  <a:rPr lang="en-US" sz="2400" dirty="0">
                    <a:solidFill>
                      <a:srgbClr val="28506A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неизвестна </a:t>
                </a:r>
              </a:p>
              <a:p>
                <a:pPr defTabSz="457200">
                  <a:spcAft>
                    <a:spcPts val="1200"/>
                  </a:spcAft>
                  <a:defRPr sz="2200">
                    <a:solidFill>
                      <a:srgbClr val="0059A9"/>
                    </a:solidFill>
                    <a:uFill>
                      <a:solidFill>
                        <a:srgbClr val="0059A9"/>
                      </a:solidFill>
                    </a:uFill>
                    <a:latin typeface="MyriadPro-Bold"/>
                    <a:ea typeface="MyriadPro-Bold"/>
                    <a:cs typeface="MyriadPro-Bold"/>
                    <a:sym typeface="MyriadPro-Bold"/>
                  </a:defRPr>
                </a:pPr>
                <a:r>
                  <a:rPr lang="en-US" sz="2400" dirty="0">
                    <a:solidFill>
                      <a:srgbClr val="5C5B5C"/>
                    </a:solidFill>
                  </a:rPr>
                  <a:t> </a:t>
                </a:r>
                <a:endParaRPr lang="ru-RU" sz="2400" dirty="0">
                  <a:solidFill>
                    <a:srgbClr val="5C5B5C"/>
                  </a:solidFill>
                </a:endParaRPr>
              </a:p>
            </p:txBody>
          </p:sp>
        </mc:Choice>
        <mc:Fallback xmlns="">
          <p:sp>
            <p:nvSpPr>
              <p:cNvPr id="15" name="Хорошие свойства:…">
                <a:extLst>
                  <a:ext uri="{FF2B5EF4-FFF2-40B4-BE49-F238E27FC236}">
                    <a16:creationId xmlns:a16="http://schemas.microsoft.com/office/drawing/2014/main" id="{4EC49460-BAEF-9447-B0A2-10E6797EDF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7704" y="2492896"/>
                <a:ext cx="2402772" cy="2677656"/>
              </a:xfrm>
              <a:prstGeom prst="rect">
                <a:avLst/>
              </a:prstGeom>
              <a:blipFill>
                <a:blip r:embed="rId4"/>
                <a:stretch>
                  <a:fillRect l="-7937" t="-3791" r="-5291"/>
                </a:stretch>
              </a:blipFill>
              <a:ln w="3175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Хорошие свойства:…">
                <a:extLst>
                  <a:ext uri="{FF2B5EF4-FFF2-40B4-BE49-F238E27FC236}">
                    <a16:creationId xmlns:a16="http://schemas.microsoft.com/office/drawing/2014/main" id="{1C6191BF-8AC5-CF47-92DD-BE6AE00E16DA}"/>
                  </a:ext>
                </a:extLst>
              </p:cNvPr>
              <p:cNvSpPr txBox="1"/>
              <p:nvPr/>
            </p:nvSpPr>
            <p:spPr>
              <a:xfrm>
                <a:off x="5580112" y="2492896"/>
                <a:ext cx="3282658" cy="2677656"/>
              </a:xfrm>
              <a:prstGeom prst="rect">
                <a:avLst/>
              </a:prstGeom>
              <a:ln w="3175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square" lIns="0" tIns="0" rIns="0" bIns="0" anchor="t">
                <a:spAutoFit/>
              </a:bodyPr>
              <a:lstStyle/>
              <a:p>
                <a:pPr defTabSz="457200">
                  <a:spcAft>
                    <a:spcPts val="1200"/>
                  </a:spcAft>
                  <a:defRPr sz="2200">
                    <a:solidFill>
                      <a:srgbClr val="0059A9"/>
                    </a:solidFill>
                    <a:uFill>
                      <a:solidFill>
                        <a:srgbClr val="0059A9"/>
                      </a:solidFill>
                    </a:uFill>
                    <a:latin typeface="MyriadPro-Bold"/>
                    <a:ea typeface="MyriadPro-Bold"/>
                    <a:cs typeface="MyriadPro-Bold"/>
                    <a:sym typeface="MyriadPro-Bold"/>
                  </a:defRPr>
                </a:pPr>
                <a:r>
                  <a:rPr lang="ru-RU" sz="2400" dirty="0">
                    <a:solidFill>
                      <a:srgbClr val="373737"/>
                    </a:solidFill>
                    <a:ea typeface="Cambria Math" panose="02040503050406030204" pitchFamily="18" charset="0"/>
                  </a:rPr>
                  <a:t>Строим доверительный интервал для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rgbClr val="373737"/>
                    </a:solidFill>
                  </a:rPr>
                  <a:t>:</a:t>
                </a:r>
                <a:endParaRPr lang="ru-RU" sz="2400" i="1" dirty="0">
                  <a:solidFill>
                    <a:srgbClr val="373737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defTabSz="584200">
                  <a:spcAft>
                    <a:spcPts val="1200"/>
                  </a:spcAft>
                  <a:buClr>
                    <a:srgbClr val="2459A4"/>
                  </a:buClr>
                  <a:buSzPct val="100000"/>
                  <a:defRPr sz="2200" spc="22">
                    <a:solidFill>
                      <a:srgbClr val="5E5E5E"/>
                    </a:solidFill>
                    <a:latin typeface="MyriadPro-Regular"/>
                    <a:ea typeface="MyriadPro-Regular"/>
                    <a:cs typeface="MyriadPro-Regular"/>
                    <a:sym typeface="MyriadPro-Regular"/>
                  </a:defRPr>
                </a:pP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ru-RU" sz="2400" dirty="0">
                    <a:solidFill>
                      <a:srgbClr val="28506A"/>
                    </a:solidFill>
                  </a:rPr>
                  <a:t> </a:t>
                </a:r>
                <a:r>
                  <a:rPr lang="en-US" sz="2400" dirty="0">
                    <a:solidFill>
                      <a:srgbClr val="28506A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известно</a:t>
                </a:r>
              </a:p>
              <a:p>
                <a:pPr defTabSz="584200">
                  <a:spcAft>
                    <a:spcPts val="1200"/>
                  </a:spcAft>
                  <a:buClr>
                    <a:srgbClr val="2459A4"/>
                  </a:buClr>
                  <a:buSzPct val="100000"/>
                  <a:defRPr sz="2200" spc="22">
                    <a:solidFill>
                      <a:srgbClr val="5E5E5E"/>
                    </a:solidFill>
                    <a:latin typeface="MyriadPro-Regular"/>
                    <a:ea typeface="MyriadPro-Regular"/>
                    <a:cs typeface="MyriadPro-Regular"/>
                    <a:sym typeface="MyriadPro-Regular"/>
                  </a:defRPr>
                </a:pP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sz="2400" dirty="0">
                    <a:solidFill>
                      <a:srgbClr val="5C5B5C"/>
                    </a:solidFill>
                  </a:rPr>
                  <a:t> 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неизвестно</a:t>
                </a:r>
                <a:r>
                  <a:rPr lang="ru-RU" sz="2400" dirty="0">
                    <a:solidFill>
                      <a:srgbClr val="5C5B5C"/>
                    </a:solidFill>
                  </a:rPr>
                  <a:t> </a:t>
                </a:r>
              </a:p>
              <a:p>
                <a:pPr defTabSz="457200">
                  <a:spcAft>
                    <a:spcPts val="1200"/>
                  </a:spcAft>
                  <a:defRPr sz="2200">
                    <a:solidFill>
                      <a:srgbClr val="0059A9"/>
                    </a:solidFill>
                    <a:uFill>
                      <a:solidFill>
                        <a:srgbClr val="0059A9"/>
                      </a:solidFill>
                    </a:uFill>
                    <a:latin typeface="MyriadPro-Bold"/>
                    <a:ea typeface="MyriadPro-Bold"/>
                    <a:cs typeface="MyriadPro-Bold"/>
                    <a:sym typeface="MyriadPro-Bold"/>
                  </a:defRPr>
                </a:pPr>
                <a:r>
                  <a:rPr lang="en-US" sz="2400" dirty="0">
                    <a:solidFill>
                      <a:srgbClr val="5C5B5C"/>
                    </a:solidFill>
                  </a:rPr>
                  <a:t> </a:t>
                </a:r>
                <a:endParaRPr lang="ru-RU" sz="2400" dirty="0">
                  <a:solidFill>
                    <a:srgbClr val="5C5B5C"/>
                  </a:solidFill>
                </a:endParaRPr>
              </a:p>
            </p:txBody>
          </p:sp>
        </mc:Choice>
        <mc:Fallback xmlns="">
          <p:sp>
            <p:nvSpPr>
              <p:cNvPr id="16" name="Хорошие свойства:…">
                <a:extLst>
                  <a:ext uri="{FF2B5EF4-FFF2-40B4-BE49-F238E27FC236}">
                    <a16:creationId xmlns:a16="http://schemas.microsoft.com/office/drawing/2014/main" id="{1C6191BF-8AC5-CF47-92DD-BE6AE00E16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0112" y="2492896"/>
                <a:ext cx="3282658" cy="2677656"/>
              </a:xfrm>
              <a:prstGeom prst="rect">
                <a:avLst/>
              </a:prstGeom>
              <a:blipFill>
                <a:blip r:embed="rId5"/>
                <a:stretch>
                  <a:fillRect l="-5814" t="-3791"/>
                </a:stretch>
              </a:blipFill>
              <a:ln w="3175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Прямая со стрелкой 10">
            <a:extLst>
              <a:ext uri="{FF2B5EF4-FFF2-40B4-BE49-F238E27FC236}">
                <a16:creationId xmlns:a16="http://schemas.microsoft.com/office/drawing/2014/main" id="{307A838D-31A4-374A-A75C-6DE7DE28700F}"/>
              </a:ext>
            </a:extLst>
          </p:cNvPr>
          <p:cNvCxnSpPr>
            <a:cxnSpLocks/>
          </p:cNvCxnSpPr>
          <p:nvPr/>
        </p:nvCxnSpPr>
        <p:spPr>
          <a:xfrm>
            <a:off x="5868144" y="1494262"/>
            <a:ext cx="0" cy="751107"/>
          </a:xfrm>
          <a:prstGeom prst="straightConnector1">
            <a:avLst/>
          </a:prstGeom>
          <a:ln w="34925">
            <a:solidFill>
              <a:srgbClr val="28506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 стрелкой 10">
            <a:extLst>
              <a:ext uri="{FF2B5EF4-FFF2-40B4-BE49-F238E27FC236}">
                <a16:creationId xmlns:a16="http://schemas.microsoft.com/office/drawing/2014/main" id="{A63F87A2-ACA3-064B-B021-F5EDE87CBB67}"/>
              </a:ext>
            </a:extLst>
          </p:cNvPr>
          <p:cNvCxnSpPr>
            <a:cxnSpLocks/>
          </p:cNvCxnSpPr>
          <p:nvPr/>
        </p:nvCxnSpPr>
        <p:spPr>
          <a:xfrm>
            <a:off x="3302365" y="1494262"/>
            <a:ext cx="0" cy="751107"/>
          </a:xfrm>
          <a:prstGeom prst="straightConnector1">
            <a:avLst/>
          </a:prstGeom>
          <a:ln w="34925">
            <a:solidFill>
              <a:srgbClr val="28506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E7692C6D-2100-E44C-9786-E3E4452EBAB8}"/>
              </a:ext>
            </a:extLst>
          </p:cNvPr>
          <p:cNvSpPr/>
          <p:nvPr/>
        </p:nvSpPr>
        <p:spPr>
          <a:xfrm>
            <a:off x="5394677" y="2420888"/>
            <a:ext cx="2705715" cy="2315530"/>
          </a:xfrm>
          <a:prstGeom prst="rect">
            <a:avLst/>
          </a:prstGeom>
          <a:noFill/>
          <a:ln w="41275">
            <a:solidFill>
              <a:srgbClr val="416F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718882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6" name="applause.wav"/>
          </p:stSnd>
        </p:sndAc>
      </p:transition>
    </mc:Fallback>
  </mc:AlternateContent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wrap="square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06A"/>
                </a:solidFill>
                <a:latin typeface="+mn-lt"/>
                <a:ea typeface="+mn-ea"/>
                <a:cs typeface="+mn-cs"/>
              </a:rPr>
              <a:t>Математическое ожидание известно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Прямоугольник 10">
                <a:extLst>
                  <a:ext uri="{FF2B5EF4-FFF2-40B4-BE49-F238E27FC236}">
                    <a16:creationId xmlns:a16="http://schemas.microsoft.com/office/drawing/2014/main" id="{339DD769-2AF0-4B15-85EE-2B67EFB33EF6}"/>
                  </a:ext>
                </a:extLst>
              </p:cNvPr>
              <p:cNvSpPr/>
              <p:nvPr/>
            </p:nvSpPr>
            <p:spPr>
              <a:xfrm>
                <a:off x="1296000" y="720000"/>
                <a:ext cx="513037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400" i="1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∼</m:t>
                    </m:r>
                    <m:r>
                      <a:rPr lang="en-US" sz="2400" i="1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𝑖𝑖𝑑</m:t>
                    </m:r>
                    <m:r>
                      <a:rPr lang="en-US" sz="2400" i="1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i="1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sz="2400" i="1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sz="2400" i="1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sz="2400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ru-RU" sz="2400" b="0" i="1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  <m:r>
                      <a:rPr lang="en-US" sz="2400" i="1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ru-RU" sz="2400" b="0" i="0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sz="2400" dirty="0">
                    <a:solidFill>
                      <a:srgbClr val="373737"/>
                    </a:solidFill>
                  </a:rPr>
                  <a:t>известно</a:t>
                </a:r>
              </a:p>
            </p:txBody>
          </p:sp>
        </mc:Choice>
        <mc:Fallback xmlns="">
          <p:sp>
            <p:nvSpPr>
              <p:cNvPr id="5" name="Прямоугольник 10">
                <a:extLst>
                  <a:ext uri="{FF2B5EF4-FFF2-40B4-BE49-F238E27FC236}">
                    <a16:creationId xmlns:a16="http://schemas.microsoft.com/office/drawing/2014/main" id="{339DD769-2AF0-4B15-85EE-2B67EFB33E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6000" y="720000"/>
                <a:ext cx="5130379" cy="461665"/>
              </a:xfrm>
              <a:prstGeom prst="rect">
                <a:avLst/>
              </a:prstGeom>
              <a:blipFill>
                <a:blip r:embed="rId4"/>
                <a:stretch>
                  <a:fillRect l="-357" t="-9211" b="-3026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03806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wrap="square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06A"/>
                </a:solidFill>
                <a:latin typeface="+mn-lt"/>
                <a:ea typeface="+mn-ea"/>
                <a:cs typeface="+mn-cs"/>
              </a:rPr>
              <a:t>Математическое ожидание известно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Прямоугольник 16">
                <a:extLst>
                  <a:ext uri="{FF2B5EF4-FFF2-40B4-BE49-F238E27FC236}">
                    <a16:creationId xmlns:a16="http://schemas.microsoft.com/office/drawing/2014/main" id="{268DCB14-AD65-6D4C-9EEA-DF88B1CBD6EC}"/>
                  </a:ext>
                </a:extLst>
              </p:cNvPr>
              <p:cNvSpPr/>
              <p:nvPr/>
            </p:nvSpPr>
            <p:spPr>
              <a:xfrm>
                <a:off x="1296000" y="1658506"/>
                <a:ext cx="2785442" cy="1008225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en-US" sz="2400" i="1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ctrlP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sz="2400" i="1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ru-RU" dirty="0">
                  <a:solidFill>
                    <a:srgbClr val="28506A"/>
                  </a:solidFill>
                </a:endParaRPr>
              </a:p>
            </p:txBody>
          </p:sp>
        </mc:Choice>
        <mc:Fallback xmlns="">
          <p:sp>
            <p:nvSpPr>
              <p:cNvPr id="5" name="Прямоугольник 16">
                <a:extLst>
                  <a:ext uri="{FF2B5EF4-FFF2-40B4-BE49-F238E27FC236}">
                    <a16:creationId xmlns:a16="http://schemas.microsoft.com/office/drawing/2014/main" id="{268DCB14-AD65-6D4C-9EEA-DF88B1CBD6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6000" y="1658506"/>
                <a:ext cx="2785442" cy="1008225"/>
              </a:xfrm>
              <a:prstGeom prst="rect">
                <a:avLst/>
              </a:prstGeom>
              <a:blipFill>
                <a:blip r:embed="rId4"/>
                <a:stretch>
                  <a:fillRect l="-4566" t="-122785" r="-3653" b="-18481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Прямоугольник 10">
                <a:extLst>
                  <a:ext uri="{FF2B5EF4-FFF2-40B4-BE49-F238E27FC236}">
                    <a16:creationId xmlns:a16="http://schemas.microsoft.com/office/drawing/2014/main" id="{7DA65884-75D2-2D4A-BCB2-DE87E405D383}"/>
                  </a:ext>
                </a:extLst>
              </p:cNvPr>
              <p:cNvSpPr/>
              <p:nvPr/>
            </p:nvSpPr>
            <p:spPr>
              <a:xfrm>
                <a:off x="1296000" y="720000"/>
                <a:ext cx="513037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400" i="1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∼</m:t>
                    </m:r>
                    <m:r>
                      <a:rPr lang="en-US" sz="2400" i="1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𝑖𝑖𝑑</m:t>
                    </m:r>
                    <m:r>
                      <a:rPr lang="en-US" sz="2400" i="1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i="1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sz="2400" i="1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sz="2400" i="1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sz="2400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ru-RU" sz="2400" b="0" i="1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  <m:r>
                      <a:rPr lang="en-US" sz="2400" i="1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ru-RU" sz="2400" b="0" i="0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sz="2400" dirty="0">
                    <a:solidFill>
                      <a:srgbClr val="373737"/>
                    </a:solidFill>
                  </a:rPr>
                  <a:t>известно</a:t>
                </a:r>
              </a:p>
            </p:txBody>
          </p:sp>
        </mc:Choice>
        <mc:Fallback xmlns="">
          <p:sp>
            <p:nvSpPr>
              <p:cNvPr id="7" name="Прямоугольник 10">
                <a:extLst>
                  <a:ext uri="{FF2B5EF4-FFF2-40B4-BE49-F238E27FC236}">
                    <a16:creationId xmlns:a16="http://schemas.microsoft.com/office/drawing/2014/main" id="{7DA65884-75D2-2D4A-BCB2-DE87E405D3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6000" y="720000"/>
                <a:ext cx="5130379" cy="461665"/>
              </a:xfrm>
              <a:prstGeom prst="rect">
                <a:avLst/>
              </a:prstGeom>
              <a:blipFill>
                <a:blip r:embed="rId5"/>
                <a:stretch>
                  <a:fillRect l="-357" t="-9211" b="-3026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56116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6" name="applause.wav"/>
          </p:stSnd>
        </p:sndAc>
      </p:transition>
    </mc:Fallback>
  </mc:AlternateContent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wrap="square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06A"/>
                </a:solidFill>
                <a:latin typeface="+mn-lt"/>
                <a:ea typeface="+mn-ea"/>
                <a:cs typeface="+mn-cs"/>
              </a:rPr>
              <a:t>Математическое ожидание известно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0AA92D7-0503-FA43-A748-6E1BAD770ADF}"/>
                  </a:ext>
                </a:extLst>
              </p:cNvPr>
              <p:cNvSpPr txBox="1"/>
              <p:nvPr/>
            </p:nvSpPr>
            <p:spPr>
              <a:xfrm>
                <a:off x="1587176" y="3297801"/>
                <a:ext cx="351474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ru-RU" sz="2400" dirty="0">
                    <a:solidFill>
                      <a:srgbClr val="C0504D"/>
                    </a:solidFill>
                  </a:rPr>
                  <a:t>Надо как-то привести к</a:t>
                </a:r>
                <a:r>
                  <a:rPr lang="en-US" sz="2400" dirty="0">
                    <a:solidFill>
                      <a:srgbClr val="C0504D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solidFill>
                              <a:srgbClr val="C0504D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solidFill>
                              <a:srgbClr val="C0504D"/>
                            </a:solidFill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C0504D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rgbClr val="C0504D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ru-RU" sz="24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0AA92D7-0503-FA43-A748-6E1BAD770A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7176" y="3297801"/>
                <a:ext cx="3514745" cy="369332"/>
              </a:xfrm>
              <a:prstGeom prst="rect">
                <a:avLst/>
              </a:prstGeom>
              <a:blipFill>
                <a:blip r:embed="rId4"/>
                <a:stretch>
                  <a:fillRect l="-5054" t="-24138" r="-722" b="-51724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F4589C89-8DA0-435B-95A4-D9A4E5903A34}"/>
                  </a:ext>
                </a:extLst>
              </p:cNvPr>
              <p:cNvSpPr/>
              <p:nvPr/>
            </p:nvSpPr>
            <p:spPr>
              <a:xfrm>
                <a:off x="1296000" y="1658506"/>
                <a:ext cx="2785442" cy="1008225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en-US" sz="2400" i="1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ctrlP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sz="2400" i="1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ru-RU" dirty="0">
                  <a:solidFill>
                    <a:srgbClr val="28506A"/>
                  </a:solidFill>
                </a:endParaRPr>
              </a:p>
            </p:txBody>
          </p:sp>
        </mc:Choice>
        <mc:Fallback xmlns="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F4589C89-8DA0-435B-95A4-D9A4E5903A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6000" y="1658506"/>
                <a:ext cx="2785442" cy="1008225"/>
              </a:xfrm>
              <a:prstGeom prst="rect">
                <a:avLst/>
              </a:prstGeom>
              <a:blipFill>
                <a:blip r:embed="rId5"/>
                <a:stretch>
                  <a:fillRect l="-4566" t="-122785" r="-3653" b="-18481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F0F1ACD4-0B5A-4B4A-A4CB-89BB1E29C60F}"/>
              </a:ext>
            </a:extLst>
          </p:cNvPr>
          <p:cNvGrpSpPr/>
          <p:nvPr/>
        </p:nvGrpSpPr>
        <p:grpSpPr>
          <a:xfrm>
            <a:off x="2651062" y="1912332"/>
            <a:ext cx="1623448" cy="1211599"/>
            <a:chOff x="-2086038" y="1455132"/>
            <a:chExt cx="1623448" cy="121159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Прямоугольник 19">
                  <a:extLst>
                    <a:ext uri="{FF2B5EF4-FFF2-40B4-BE49-F238E27FC236}">
                      <a16:creationId xmlns:a16="http://schemas.microsoft.com/office/drawing/2014/main" id="{30F8BDC3-8A16-4E6B-81F1-BA47ADDAF2D3}"/>
                    </a:ext>
                  </a:extLst>
                </p:cNvPr>
                <p:cNvSpPr/>
                <p:nvPr/>
              </p:nvSpPr>
              <p:spPr>
                <a:xfrm>
                  <a:off x="-2086038" y="2205066"/>
                  <a:ext cx="1623448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sz="2400" i="1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 </m:t>
                                  </m:r>
                                  <m:sSup>
                                    <m:sSupPr>
                                      <m:ctrlPr>
                                        <a:rPr lang="en-US" sz="2400" b="0" i="1" smtClean="0">
                                          <a:solidFill>
                                            <a:srgbClr val="C0504D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C0504D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en-US" sz="2400" b="0" i="1" smtClean="0">
                                          <a:solidFill>
                                            <a:srgbClr val="C0504D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a14:m>
                  <a:r>
                    <a:rPr lang="en-US" sz="2400" dirty="0">
                      <a:solidFill>
                        <a:srgbClr val="C0504D"/>
                      </a:solidFill>
                    </a:rPr>
                    <a:t> </a:t>
                  </a:r>
                  <a:endParaRPr lang="ru-RU" sz="2400" dirty="0">
                    <a:solidFill>
                      <a:srgbClr val="C0504D"/>
                    </a:solidFill>
                  </a:endParaRPr>
                </a:p>
              </p:txBody>
            </p:sp>
          </mc:Choice>
          <mc:Fallback xmlns="">
            <p:sp>
              <p:nvSpPr>
                <p:cNvPr id="20" name="Прямоугольник 19">
                  <a:extLst>
                    <a:ext uri="{FF2B5EF4-FFF2-40B4-BE49-F238E27FC236}">
                      <a16:creationId xmlns:a16="http://schemas.microsoft.com/office/drawing/2014/main" id="{30F8BDC3-8A16-4E6B-81F1-BA47ADDAF2D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2086038" y="2205066"/>
                  <a:ext cx="1623448" cy="46166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RU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" name="Прямоугольник 20">
              <a:extLst>
                <a:ext uri="{FF2B5EF4-FFF2-40B4-BE49-F238E27FC236}">
                  <a16:creationId xmlns:a16="http://schemas.microsoft.com/office/drawing/2014/main" id="{2CD5AD71-102C-449A-B0E9-CD987E2704B3}"/>
                </a:ext>
              </a:extLst>
            </p:cNvPr>
            <p:cNvSpPr/>
            <p:nvPr/>
          </p:nvSpPr>
          <p:spPr>
            <a:xfrm>
              <a:off x="-1993469" y="1455132"/>
              <a:ext cx="1368152" cy="576064"/>
            </a:xfrm>
            <a:prstGeom prst="rect">
              <a:avLst/>
            </a:prstGeom>
            <a:noFill/>
            <a:ln w="28575">
              <a:solidFill>
                <a:srgbClr val="C0504D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rgbClr val="0059A9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A8C74256-276D-44DF-9A44-C52D25575EE0}"/>
                  </a:ext>
                </a:extLst>
              </p:cNvPr>
              <p:cNvSpPr/>
              <p:nvPr/>
            </p:nvSpPr>
            <p:spPr>
              <a:xfrm>
                <a:off x="1296000" y="720000"/>
                <a:ext cx="513037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400" i="1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∼</m:t>
                    </m:r>
                    <m:r>
                      <a:rPr lang="en-US" sz="2400" i="1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𝑖𝑖𝑑</m:t>
                    </m:r>
                    <m:r>
                      <a:rPr lang="en-US" sz="2400" i="1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i="1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sz="2400" i="1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sz="2400" i="1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sz="2400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ru-RU" sz="2400" b="0" i="1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  <m:r>
                      <a:rPr lang="en-US" sz="2400" i="1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ru-RU" sz="2400" b="0" i="0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sz="2400" dirty="0">
                    <a:solidFill>
                      <a:srgbClr val="373737"/>
                    </a:solidFill>
                  </a:rPr>
                  <a:t>известно</a:t>
                </a:r>
              </a:p>
            </p:txBody>
          </p:sp>
        </mc:Choice>
        <mc:Fallback xmlns="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A8C74256-276D-44DF-9A44-C52D25575E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6000" y="720000"/>
                <a:ext cx="5130379" cy="461665"/>
              </a:xfrm>
              <a:prstGeom prst="rect">
                <a:avLst/>
              </a:prstGeom>
              <a:blipFill>
                <a:blip r:embed="rId7"/>
                <a:stretch>
                  <a:fillRect l="-357" t="-9211" b="-3026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17074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8" name="applause.wav"/>
          </p:stSnd>
        </p:sndAc>
      </p:transition>
    </mc:Fallback>
  </mc:AlternateContent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6" name="Прямоугольник 25">
                <a:extLst>
                  <a:ext uri="{FF2B5EF4-FFF2-40B4-BE49-F238E27FC236}">
                    <a16:creationId xmlns:a16="http://schemas.microsoft.com/office/drawing/2014/main" id="{D6655359-DFF4-4C10-BBF1-E5B08A01D5A5}"/>
                  </a:ext>
                </a:extLst>
              </p:cNvPr>
              <p:cNvSpPr/>
              <p:nvPr/>
            </p:nvSpPr>
            <p:spPr>
              <a:xfrm>
                <a:off x="1296000" y="1658506"/>
                <a:ext cx="2785442" cy="1008225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en-US" sz="2400" i="1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ctrlP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sz="2400" i="1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ru-RU" dirty="0">
                  <a:solidFill>
                    <a:srgbClr val="28506A"/>
                  </a:solidFill>
                </a:endParaRPr>
              </a:p>
            </p:txBody>
          </p:sp>
        </mc:Choice>
        <mc:Fallback xmlns="">
          <p:sp>
            <p:nvSpPr>
              <p:cNvPr id="26" name="Прямоугольник 25">
                <a:extLst>
                  <a:ext uri="{FF2B5EF4-FFF2-40B4-BE49-F238E27FC236}">
                    <a16:creationId xmlns:a16="http://schemas.microsoft.com/office/drawing/2014/main" id="{D6655359-DFF4-4C10-BBF1-E5B08A01D5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6000" y="1658506"/>
                <a:ext cx="2785442" cy="1008225"/>
              </a:xfrm>
              <a:prstGeom prst="rect">
                <a:avLst/>
              </a:prstGeom>
              <a:blipFill>
                <a:blip r:embed="rId4"/>
                <a:stretch>
                  <a:fillRect l="-4566" t="-122785" r="-3653" b="-18481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wrap="square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06A"/>
                </a:solidFill>
                <a:latin typeface="+mn-lt"/>
                <a:ea typeface="+mn-ea"/>
                <a:cs typeface="+mn-cs"/>
              </a:rPr>
              <a:t>Математическое ожидание известно</a:t>
            </a:r>
          </a:p>
        </p:txBody>
      </p:sp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A5793418-DE1D-43A8-BFED-3FE01768DB09}"/>
              </a:ext>
            </a:extLst>
          </p:cNvPr>
          <p:cNvGrpSpPr/>
          <p:nvPr/>
        </p:nvGrpSpPr>
        <p:grpSpPr>
          <a:xfrm>
            <a:off x="2651062" y="1912332"/>
            <a:ext cx="1623448" cy="1211599"/>
            <a:chOff x="-2086038" y="1455132"/>
            <a:chExt cx="1623448" cy="121159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Прямоугольник 5">
                  <a:extLst>
                    <a:ext uri="{FF2B5EF4-FFF2-40B4-BE49-F238E27FC236}">
                      <a16:creationId xmlns:a16="http://schemas.microsoft.com/office/drawing/2014/main" id="{A1AD6E98-BC56-1143-A93B-9C88ADD2A95C}"/>
                    </a:ext>
                  </a:extLst>
                </p:cNvPr>
                <p:cNvSpPr/>
                <p:nvPr/>
              </p:nvSpPr>
              <p:spPr>
                <a:xfrm>
                  <a:off x="-2086038" y="2205066"/>
                  <a:ext cx="1623448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 </m:t>
                                  </m:r>
                                  <m:sSup>
                                    <m:sSupPr>
                                      <m:ctrlPr>
                                        <a:rPr lang="en-US" sz="2400" b="0" i="1" smtClean="0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en-US" sz="2400" b="0" i="1" smtClean="0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a14:m>
                  <a:r>
                    <a:rPr lang="en-US" sz="2400" dirty="0">
                      <a:solidFill>
                        <a:srgbClr val="28506A"/>
                      </a:solidFill>
                    </a:rPr>
                    <a:t> </a:t>
                  </a:r>
                  <a:endParaRPr lang="ru-RU" sz="2400" dirty="0">
                    <a:solidFill>
                      <a:srgbClr val="28506A"/>
                    </a:solidFill>
                  </a:endParaRPr>
                </a:p>
              </p:txBody>
            </p:sp>
          </mc:Choice>
          <mc:Fallback xmlns="">
            <p:sp>
              <p:nvSpPr>
                <p:cNvPr id="6" name="Прямоугольник 5">
                  <a:extLst>
                    <a:ext uri="{FF2B5EF4-FFF2-40B4-BE49-F238E27FC236}">
                      <a16:creationId xmlns:a16="http://schemas.microsoft.com/office/drawing/2014/main" id="{A1AD6E98-BC56-1143-A93B-9C88ADD2A95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2086038" y="2205066"/>
                  <a:ext cx="1623448" cy="46166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RU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Прямоугольник 6">
              <a:extLst>
                <a:ext uri="{FF2B5EF4-FFF2-40B4-BE49-F238E27FC236}">
                  <a16:creationId xmlns:a16="http://schemas.microsoft.com/office/drawing/2014/main" id="{4208F64E-FCDE-D248-8A5E-9112919B8113}"/>
                </a:ext>
              </a:extLst>
            </p:cNvPr>
            <p:cNvSpPr/>
            <p:nvPr/>
          </p:nvSpPr>
          <p:spPr>
            <a:xfrm>
              <a:off x="-1993469" y="1455132"/>
              <a:ext cx="1368152" cy="576064"/>
            </a:xfrm>
            <a:prstGeom prst="rect">
              <a:avLst/>
            </a:prstGeom>
            <a:noFill/>
            <a:ln w="28575">
              <a:solidFill>
                <a:srgbClr val="28506A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rgbClr val="0059A9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D487FAB-5E1B-4783-864C-661ED6AA97EC}"/>
                  </a:ext>
                </a:extLst>
              </p:cNvPr>
              <p:cNvSpPr txBox="1"/>
              <p:nvPr/>
            </p:nvSpPr>
            <p:spPr>
              <a:xfrm>
                <a:off x="4103270" y="1628800"/>
                <a:ext cx="2542684" cy="1008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en-US" sz="2400" i="1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ctrlP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f>
                            <m:fPr>
                              <m:ctrlP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400" i="1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solidFill>
                                                <a:srgbClr val="2850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rgbClr val="2850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solidFill>
                                                <a:srgbClr val="2850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400" i="1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sSup>
                                <m:sSupPr>
                                  <m:ctrlPr>
                                    <a:rPr lang="en-US" sz="2400" b="0" i="1" smtClean="0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nary>
                    </m:oMath>
                  </m:oMathPara>
                </a14:m>
                <a:endParaRPr lang="en-US" sz="2400" b="0" dirty="0">
                  <a:solidFill>
                    <a:srgbClr val="28506A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D487FAB-5E1B-4783-864C-661ED6AA97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3270" y="1628800"/>
                <a:ext cx="2542684" cy="1008225"/>
              </a:xfrm>
              <a:prstGeom prst="rect">
                <a:avLst/>
              </a:prstGeom>
              <a:blipFill>
                <a:blip r:embed="rId7"/>
                <a:stretch>
                  <a:fillRect l="-14000" t="-122785" b="-18481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B08B778D-B1F4-4F69-B1B3-C954FD59AF30}"/>
              </a:ext>
            </a:extLst>
          </p:cNvPr>
          <p:cNvGrpSpPr/>
          <p:nvPr/>
        </p:nvGrpSpPr>
        <p:grpSpPr>
          <a:xfrm>
            <a:off x="5323992" y="1598681"/>
            <a:ext cx="1440444" cy="1663414"/>
            <a:chOff x="5323992" y="1598681"/>
            <a:chExt cx="1440444" cy="166341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Прямоугольник 22">
                  <a:extLst>
                    <a:ext uri="{FF2B5EF4-FFF2-40B4-BE49-F238E27FC236}">
                      <a16:creationId xmlns:a16="http://schemas.microsoft.com/office/drawing/2014/main" id="{AEA6C2C8-9C49-4067-BA5E-A1CF20539C4A}"/>
                    </a:ext>
                  </a:extLst>
                </p:cNvPr>
                <p:cNvSpPr/>
                <p:nvPr/>
              </p:nvSpPr>
              <p:spPr>
                <a:xfrm>
                  <a:off x="5396284" y="2892763"/>
                  <a:ext cx="1368152" cy="369332"/>
                </a:xfrm>
                <a:prstGeom prst="rect">
                  <a:avLst/>
                </a:prstGeom>
              </p:spPr>
              <p:txBody>
                <a:bodyPr wrap="square" lIns="0" tIns="0" rIns="0" bIns="0">
                  <a:spAutoFit/>
                </a:bodyPr>
                <a:lstStyle/>
                <a:p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sz="2400" i="1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a14:m>
                  <a:r>
                    <a:rPr lang="en-US" sz="2400" dirty="0">
                      <a:solidFill>
                        <a:srgbClr val="C0504D"/>
                      </a:solidFill>
                    </a:rPr>
                    <a:t> </a:t>
                  </a:r>
                  <a:endParaRPr lang="ru-RU" sz="2400" dirty="0">
                    <a:solidFill>
                      <a:srgbClr val="C0504D"/>
                    </a:solidFill>
                  </a:endParaRPr>
                </a:p>
              </p:txBody>
            </p:sp>
          </mc:Choice>
          <mc:Fallback xmlns="">
            <p:sp>
              <p:nvSpPr>
                <p:cNvPr id="23" name="Прямоугольник 22">
                  <a:extLst>
                    <a:ext uri="{FF2B5EF4-FFF2-40B4-BE49-F238E27FC236}">
                      <a16:creationId xmlns:a16="http://schemas.microsoft.com/office/drawing/2014/main" id="{AEA6C2C8-9C49-4067-BA5E-A1CF20539C4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96284" y="2892763"/>
                  <a:ext cx="1368152" cy="369332"/>
                </a:xfrm>
                <a:prstGeom prst="rect">
                  <a:avLst/>
                </a:prstGeom>
                <a:blipFill>
                  <a:blip r:embed="rId8"/>
                  <a:stretch>
                    <a:fillRect t="-3571" b="-7143"/>
                  </a:stretch>
                </a:blipFill>
              </p:spPr>
              <p:txBody>
                <a:bodyPr/>
                <a:lstStyle/>
                <a:p>
                  <a:r>
                    <a:rPr lang="en-RU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4" name="Прямоугольник 23">
              <a:extLst>
                <a:ext uri="{FF2B5EF4-FFF2-40B4-BE49-F238E27FC236}">
                  <a16:creationId xmlns:a16="http://schemas.microsoft.com/office/drawing/2014/main" id="{5468DF99-3BC1-4664-8AC1-E3F9E314EE91}"/>
                </a:ext>
              </a:extLst>
            </p:cNvPr>
            <p:cNvSpPr/>
            <p:nvPr/>
          </p:nvSpPr>
          <p:spPr>
            <a:xfrm>
              <a:off x="5323992" y="1598681"/>
              <a:ext cx="1322016" cy="1106419"/>
            </a:xfrm>
            <a:prstGeom prst="rect">
              <a:avLst/>
            </a:prstGeom>
            <a:noFill/>
            <a:ln w="28575">
              <a:solidFill>
                <a:srgbClr val="C0504D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rgbClr val="FF513D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10">
                <a:extLst>
                  <a:ext uri="{FF2B5EF4-FFF2-40B4-BE49-F238E27FC236}">
                    <a16:creationId xmlns:a16="http://schemas.microsoft.com/office/drawing/2014/main" id="{C022A44D-3C59-41E4-84D0-D64E4FEADD63}"/>
                  </a:ext>
                </a:extLst>
              </p:cNvPr>
              <p:cNvSpPr/>
              <p:nvPr/>
            </p:nvSpPr>
            <p:spPr>
              <a:xfrm>
                <a:off x="1296000" y="720000"/>
                <a:ext cx="513037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400" i="1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∼</m:t>
                    </m:r>
                    <m:r>
                      <a:rPr lang="en-US" sz="2400" i="1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𝑖𝑖𝑑</m:t>
                    </m:r>
                    <m:r>
                      <a:rPr lang="en-US" sz="2400" i="1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i="1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sz="2400" i="1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sz="2400" i="1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sz="2400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ru-RU" sz="2400" b="0" i="1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  <m:r>
                      <a:rPr lang="en-US" sz="2400" i="1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ru-RU" sz="2400" b="0" i="0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sz="2400" dirty="0">
                    <a:solidFill>
                      <a:srgbClr val="373737"/>
                    </a:solidFill>
                  </a:rPr>
                  <a:t>известно</a:t>
                </a:r>
              </a:p>
            </p:txBody>
          </p:sp>
        </mc:Choice>
        <mc:Fallback xmlns="">
          <p:sp>
            <p:nvSpPr>
              <p:cNvPr id="12" name="Прямоугольник 10">
                <a:extLst>
                  <a:ext uri="{FF2B5EF4-FFF2-40B4-BE49-F238E27FC236}">
                    <a16:creationId xmlns:a16="http://schemas.microsoft.com/office/drawing/2014/main" id="{C022A44D-3C59-41E4-84D0-D64E4FEADD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6000" y="720000"/>
                <a:ext cx="5130379" cy="461665"/>
              </a:xfrm>
              <a:prstGeom prst="rect">
                <a:avLst/>
              </a:prstGeom>
              <a:blipFill>
                <a:blip r:embed="rId9"/>
                <a:stretch>
                  <a:fillRect l="-357" t="-9211" b="-3026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37798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10" name="applause.wav"/>
          </p:stSnd>
        </p:sndAc>
      </p:transition>
    </mc:Fallback>
  </mc:AlternateContent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wrap="square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06A"/>
                </a:solidFill>
                <a:latin typeface="+mn-lt"/>
                <a:ea typeface="+mn-ea"/>
                <a:cs typeface="+mn-cs"/>
              </a:rPr>
              <a:t>Математическое ожидание известно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4F2FD7A-6418-F444-AF80-3B15C249AF5F}"/>
                  </a:ext>
                </a:extLst>
              </p:cNvPr>
              <p:cNvSpPr txBox="1"/>
              <p:nvPr/>
            </p:nvSpPr>
            <p:spPr>
              <a:xfrm>
                <a:off x="4103270" y="1628800"/>
                <a:ext cx="2542684" cy="1008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en-US" sz="2400" i="1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ctrlP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f>
                            <m:fPr>
                              <m:ctrlP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400" i="1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solidFill>
                                                <a:srgbClr val="2850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rgbClr val="2850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solidFill>
                                                <a:srgbClr val="2850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400" i="1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sSup>
                                <m:sSupPr>
                                  <m:ctrlPr>
                                    <a:rPr lang="en-US" sz="2400" b="0" i="1" smtClean="0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nary>
                    </m:oMath>
                  </m:oMathPara>
                </a14:m>
                <a:endParaRPr lang="en-US" sz="2400" b="0" dirty="0">
                  <a:solidFill>
                    <a:srgbClr val="28506A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4F2FD7A-6418-F444-AF80-3B15C249AF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3270" y="1628800"/>
                <a:ext cx="2542684" cy="1008225"/>
              </a:xfrm>
              <a:prstGeom prst="rect">
                <a:avLst/>
              </a:prstGeom>
              <a:blipFill>
                <a:blip r:embed="rId4"/>
                <a:stretch>
                  <a:fillRect l="-14000" t="-122785" b="-18481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" name="Группа 4">
            <a:extLst>
              <a:ext uri="{FF2B5EF4-FFF2-40B4-BE49-F238E27FC236}">
                <a16:creationId xmlns:a16="http://schemas.microsoft.com/office/drawing/2014/main" id="{ED613D84-A515-594A-918D-179C66ACAC80}"/>
              </a:ext>
            </a:extLst>
          </p:cNvPr>
          <p:cNvGrpSpPr/>
          <p:nvPr/>
        </p:nvGrpSpPr>
        <p:grpSpPr>
          <a:xfrm>
            <a:off x="5323992" y="1598681"/>
            <a:ext cx="1440444" cy="1663414"/>
            <a:chOff x="5323992" y="1598681"/>
            <a:chExt cx="1440444" cy="166341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Прямоугольник 8">
                  <a:extLst>
                    <a:ext uri="{FF2B5EF4-FFF2-40B4-BE49-F238E27FC236}">
                      <a16:creationId xmlns:a16="http://schemas.microsoft.com/office/drawing/2014/main" id="{94CADD74-E5CB-0549-9B1D-BE2D9533F810}"/>
                    </a:ext>
                  </a:extLst>
                </p:cNvPr>
                <p:cNvSpPr/>
                <p:nvPr/>
              </p:nvSpPr>
              <p:spPr>
                <a:xfrm>
                  <a:off x="5396284" y="2892763"/>
                  <a:ext cx="1368152" cy="369332"/>
                </a:xfrm>
                <a:prstGeom prst="rect">
                  <a:avLst/>
                </a:prstGeom>
              </p:spPr>
              <p:txBody>
                <a:bodyPr wrap="square" lIns="0" tIns="0" rIns="0" bIns="0">
                  <a:spAutoFit/>
                </a:bodyPr>
                <a:lstStyle/>
                <a:p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sz="2400" i="1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a14:m>
                  <a:r>
                    <a:rPr lang="en-US" sz="2400" dirty="0">
                      <a:solidFill>
                        <a:srgbClr val="C0504D"/>
                      </a:solidFill>
                    </a:rPr>
                    <a:t> </a:t>
                  </a:r>
                  <a:endParaRPr lang="ru-RU" sz="2400" dirty="0">
                    <a:solidFill>
                      <a:srgbClr val="C0504D"/>
                    </a:solidFill>
                  </a:endParaRPr>
                </a:p>
              </p:txBody>
            </p:sp>
          </mc:Choice>
          <mc:Fallback xmlns="">
            <p:sp>
              <p:nvSpPr>
                <p:cNvPr id="25" name="Прямоугольник 8">
                  <a:extLst>
                    <a:ext uri="{FF2B5EF4-FFF2-40B4-BE49-F238E27FC236}">
                      <a16:creationId xmlns:a16="http://schemas.microsoft.com/office/drawing/2014/main" id="{94CADD74-E5CB-0549-9B1D-BE2D9533F81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96284" y="2892763"/>
                  <a:ext cx="1368152" cy="369332"/>
                </a:xfrm>
                <a:prstGeom prst="rect">
                  <a:avLst/>
                </a:prstGeom>
                <a:blipFill>
                  <a:blip r:embed="rId5"/>
                  <a:stretch>
                    <a:fillRect t="-3571" b="-7143"/>
                  </a:stretch>
                </a:blipFill>
              </p:spPr>
              <p:txBody>
                <a:bodyPr/>
                <a:lstStyle/>
                <a:p>
                  <a:r>
                    <a:rPr lang="en-RU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6" name="Прямоугольник 9">
              <a:extLst>
                <a:ext uri="{FF2B5EF4-FFF2-40B4-BE49-F238E27FC236}">
                  <a16:creationId xmlns:a16="http://schemas.microsoft.com/office/drawing/2014/main" id="{0456BC2B-939C-6B43-B744-0B5D5B2C495D}"/>
                </a:ext>
              </a:extLst>
            </p:cNvPr>
            <p:cNvSpPr/>
            <p:nvPr/>
          </p:nvSpPr>
          <p:spPr>
            <a:xfrm>
              <a:off x="5323992" y="1598681"/>
              <a:ext cx="1322016" cy="1106419"/>
            </a:xfrm>
            <a:prstGeom prst="rect">
              <a:avLst/>
            </a:prstGeom>
            <a:noFill/>
            <a:ln w="28575">
              <a:solidFill>
                <a:srgbClr val="C0504D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rgbClr val="FF513D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Прямоугольник 2">
                <a:extLst>
                  <a:ext uri="{FF2B5EF4-FFF2-40B4-BE49-F238E27FC236}">
                    <a16:creationId xmlns:a16="http://schemas.microsoft.com/office/drawing/2014/main" id="{D0CBFCE7-5373-6D49-A611-80A9FA127AD9}"/>
                  </a:ext>
                </a:extLst>
              </p:cNvPr>
              <p:cNvSpPr/>
              <p:nvPr/>
            </p:nvSpPr>
            <p:spPr>
              <a:xfrm>
                <a:off x="1296000" y="1658506"/>
                <a:ext cx="2785442" cy="1008225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en-US" sz="2400" i="1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ctrlP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sz="2400" i="1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ru-RU" dirty="0">
                  <a:solidFill>
                    <a:srgbClr val="28506A"/>
                  </a:solidFill>
                </a:endParaRPr>
              </a:p>
            </p:txBody>
          </p:sp>
        </mc:Choice>
        <mc:Fallback xmlns="">
          <p:sp>
            <p:nvSpPr>
              <p:cNvPr id="28" name="Прямоугольник 2">
                <a:extLst>
                  <a:ext uri="{FF2B5EF4-FFF2-40B4-BE49-F238E27FC236}">
                    <a16:creationId xmlns:a16="http://schemas.microsoft.com/office/drawing/2014/main" id="{D0CBFCE7-5373-6D49-A611-80A9FA127A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6000" y="1658506"/>
                <a:ext cx="2785442" cy="1008225"/>
              </a:xfrm>
              <a:prstGeom prst="rect">
                <a:avLst/>
              </a:prstGeom>
              <a:blipFill>
                <a:blip r:embed="rId7"/>
                <a:stretch>
                  <a:fillRect l="-4566" t="-122785" r="-3653" b="-18481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Прямоугольник 3">
                <a:extLst>
                  <a:ext uri="{FF2B5EF4-FFF2-40B4-BE49-F238E27FC236}">
                    <a16:creationId xmlns:a16="http://schemas.microsoft.com/office/drawing/2014/main" id="{C7911228-9638-5F43-A7A7-C2AEB3210F7C}"/>
                  </a:ext>
                </a:extLst>
              </p:cNvPr>
              <p:cNvSpPr/>
              <p:nvPr/>
            </p:nvSpPr>
            <p:spPr>
              <a:xfrm>
                <a:off x="6667782" y="1658506"/>
                <a:ext cx="1483868" cy="8334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en-US" sz="2400" i="1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bSup>
                        <m:sSubSupPr>
                          <m:ctrlP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ru-RU" sz="2400" dirty="0">
                  <a:solidFill>
                    <a:srgbClr val="28506A"/>
                  </a:solidFill>
                </a:endParaRPr>
              </a:p>
            </p:txBody>
          </p:sp>
        </mc:Choice>
        <mc:Fallback xmlns="">
          <p:sp>
            <p:nvSpPr>
              <p:cNvPr id="29" name="Прямоугольник 3">
                <a:extLst>
                  <a:ext uri="{FF2B5EF4-FFF2-40B4-BE49-F238E27FC236}">
                    <a16:creationId xmlns:a16="http://schemas.microsoft.com/office/drawing/2014/main" id="{C7911228-9638-5F43-A7A7-C2AEB3210F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7782" y="1658506"/>
                <a:ext cx="1483868" cy="833498"/>
              </a:xfrm>
              <a:prstGeom prst="rect">
                <a:avLst/>
              </a:prstGeom>
              <a:blipFill>
                <a:blip r:embed="rId8"/>
                <a:stretch>
                  <a:fillRect b="-1515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10">
                <a:extLst>
                  <a:ext uri="{FF2B5EF4-FFF2-40B4-BE49-F238E27FC236}">
                    <a16:creationId xmlns:a16="http://schemas.microsoft.com/office/drawing/2014/main" id="{33FACB0F-011F-47E4-80C0-63483D20B3CC}"/>
                  </a:ext>
                </a:extLst>
              </p:cNvPr>
              <p:cNvSpPr/>
              <p:nvPr/>
            </p:nvSpPr>
            <p:spPr>
              <a:xfrm>
                <a:off x="1296000" y="720000"/>
                <a:ext cx="513037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400" i="1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∼</m:t>
                    </m:r>
                    <m:r>
                      <a:rPr lang="en-US" sz="2400" i="1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𝑖𝑖𝑑</m:t>
                    </m:r>
                    <m:r>
                      <a:rPr lang="en-US" sz="2400" i="1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i="1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sz="2400" i="1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sz="2400" i="1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sz="2400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ru-RU" sz="2400" b="0" i="1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  <m:r>
                      <a:rPr lang="en-US" sz="2400" i="1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ru-RU" sz="2400" b="0" i="0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sz="2400" dirty="0">
                    <a:solidFill>
                      <a:srgbClr val="373737"/>
                    </a:solidFill>
                  </a:rPr>
                  <a:t>известно</a:t>
                </a:r>
              </a:p>
            </p:txBody>
          </p:sp>
        </mc:Choice>
        <mc:Fallback xmlns="">
          <p:sp>
            <p:nvSpPr>
              <p:cNvPr id="10" name="Прямоугольник 10">
                <a:extLst>
                  <a:ext uri="{FF2B5EF4-FFF2-40B4-BE49-F238E27FC236}">
                    <a16:creationId xmlns:a16="http://schemas.microsoft.com/office/drawing/2014/main" id="{33FACB0F-011F-47E4-80C0-63483D20B3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6000" y="720000"/>
                <a:ext cx="5130379" cy="461665"/>
              </a:xfrm>
              <a:prstGeom prst="rect">
                <a:avLst/>
              </a:prstGeom>
              <a:blipFill>
                <a:blip r:embed="rId9"/>
                <a:stretch>
                  <a:fillRect l="-357" t="-9211" b="-3026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62613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10" name="applause.wav"/>
          </p:stSnd>
        </p:sndAc>
      </p:transition>
    </mc:Fallback>
  </mc:AlternateContent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wrap="square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06A"/>
                </a:solidFill>
                <a:latin typeface="+mn-lt"/>
                <a:ea typeface="+mn-ea"/>
                <a:cs typeface="+mn-cs"/>
              </a:rPr>
              <a:t>Математическое ожидание известно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82496C0-C33C-F647-BE8F-B55F5766777A}"/>
                  </a:ext>
                </a:extLst>
              </p:cNvPr>
              <p:cNvSpPr txBox="1"/>
              <p:nvPr/>
            </p:nvSpPr>
            <p:spPr>
              <a:xfrm>
                <a:off x="4103270" y="1628800"/>
                <a:ext cx="2542684" cy="1008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en-US" sz="2400" i="1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ctrlP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f>
                            <m:fPr>
                              <m:ctrlP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400" i="1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solidFill>
                                                <a:srgbClr val="2850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rgbClr val="2850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solidFill>
                                                <a:srgbClr val="2850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400" i="1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sSup>
                                <m:sSupPr>
                                  <m:ctrlPr>
                                    <a:rPr lang="en-US" sz="2400" b="0" i="1" smtClean="0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nary>
                    </m:oMath>
                  </m:oMathPara>
                </a14:m>
                <a:endParaRPr lang="en-US" sz="2400" b="0" dirty="0">
                  <a:solidFill>
                    <a:srgbClr val="28506A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82496C0-C33C-F647-BE8F-B55F576677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3270" y="1628800"/>
                <a:ext cx="2542684" cy="1008225"/>
              </a:xfrm>
              <a:prstGeom prst="rect">
                <a:avLst/>
              </a:prstGeom>
              <a:blipFill>
                <a:blip r:embed="rId4"/>
                <a:stretch>
                  <a:fillRect l="-14000" t="-122785" b="-18481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9E06A32C-62E8-487B-AB6B-643AB4490E50}"/>
              </a:ext>
            </a:extLst>
          </p:cNvPr>
          <p:cNvGrpSpPr/>
          <p:nvPr/>
        </p:nvGrpSpPr>
        <p:grpSpPr>
          <a:xfrm>
            <a:off x="5323992" y="1598681"/>
            <a:ext cx="1440444" cy="1663414"/>
            <a:chOff x="5323992" y="1598681"/>
            <a:chExt cx="1440444" cy="166341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Прямоугольник 8">
                  <a:extLst>
                    <a:ext uri="{FF2B5EF4-FFF2-40B4-BE49-F238E27FC236}">
                      <a16:creationId xmlns:a16="http://schemas.microsoft.com/office/drawing/2014/main" id="{62563AAA-6D27-6C49-BC04-D34EB3D6DFC0}"/>
                    </a:ext>
                  </a:extLst>
                </p:cNvPr>
                <p:cNvSpPr/>
                <p:nvPr/>
              </p:nvSpPr>
              <p:spPr>
                <a:xfrm>
                  <a:off x="5396284" y="2892763"/>
                  <a:ext cx="1368152" cy="369332"/>
                </a:xfrm>
                <a:prstGeom prst="rect">
                  <a:avLst/>
                </a:prstGeom>
              </p:spPr>
              <p:txBody>
                <a:bodyPr wrap="square" lIns="0" tIns="0" rIns="0" bIns="0">
                  <a:spAutoFit/>
                </a:bodyPr>
                <a:lstStyle/>
                <a:p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sz="2400" i="1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a14:m>
                  <a:r>
                    <a:rPr lang="en-US" sz="2400" dirty="0">
                      <a:solidFill>
                        <a:srgbClr val="C0504D"/>
                      </a:solidFill>
                    </a:rPr>
                    <a:t> </a:t>
                  </a:r>
                  <a:endParaRPr lang="ru-RU" sz="2400" dirty="0">
                    <a:solidFill>
                      <a:srgbClr val="C0504D"/>
                    </a:solidFill>
                  </a:endParaRPr>
                </a:p>
              </p:txBody>
            </p:sp>
          </mc:Choice>
          <mc:Fallback xmlns="">
            <p:sp>
              <p:nvSpPr>
                <p:cNvPr id="9" name="Прямоугольник 8">
                  <a:extLst>
                    <a:ext uri="{FF2B5EF4-FFF2-40B4-BE49-F238E27FC236}">
                      <a16:creationId xmlns:a16="http://schemas.microsoft.com/office/drawing/2014/main" id="{62563AAA-6D27-6C49-BC04-D34EB3D6DFC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96284" y="2892763"/>
                  <a:ext cx="1368152" cy="369332"/>
                </a:xfrm>
                <a:prstGeom prst="rect">
                  <a:avLst/>
                </a:prstGeom>
                <a:blipFill>
                  <a:blip r:embed="rId5"/>
                  <a:stretch>
                    <a:fillRect t="-3571" b="-7143"/>
                  </a:stretch>
                </a:blipFill>
              </p:spPr>
              <p:txBody>
                <a:bodyPr/>
                <a:lstStyle/>
                <a:p>
                  <a:r>
                    <a:rPr lang="en-RU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Прямоугольник 9">
              <a:extLst>
                <a:ext uri="{FF2B5EF4-FFF2-40B4-BE49-F238E27FC236}">
                  <a16:creationId xmlns:a16="http://schemas.microsoft.com/office/drawing/2014/main" id="{0BB6E459-6EF6-DE4B-9859-E41BE85F83DB}"/>
                </a:ext>
              </a:extLst>
            </p:cNvPr>
            <p:cNvSpPr/>
            <p:nvPr/>
          </p:nvSpPr>
          <p:spPr>
            <a:xfrm>
              <a:off x="5323992" y="1598681"/>
              <a:ext cx="1322016" cy="1106419"/>
            </a:xfrm>
            <a:prstGeom prst="rect">
              <a:avLst/>
            </a:prstGeom>
            <a:noFill/>
            <a:ln w="28575">
              <a:solidFill>
                <a:srgbClr val="C0504D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rgbClr val="FF513D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2470E2A-48BF-EB4F-A527-8B8BBC753975}"/>
                  </a:ext>
                </a:extLst>
              </p:cNvPr>
              <p:cNvSpPr txBox="1"/>
              <p:nvPr/>
            </p:nvSpPr>
            <p:spPr>
              <a:xfrm>
                <a:off x="1296000" y="3143572"/>
                <a:ext cx="3532377" cy="1008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f>
                            <m:fPr>
                              <m:ctrlP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400" i="1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solidFill>
                                                <a:srgbClr val="2850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rgbClr val="2850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solidFill>
                                                <a:srgbClr val="2850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400" i="1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sSup>
                                <m:sSupPr>
                                  <m:ctrlPr>
                                    <a:rPr lang="en-US" sz="2400" b="0" i="1" smtClean="0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~ </m:t>
                          </m:r>
                          <m:sSubSup>
                            <m:sSubSupPr>
                              <m:ctrlP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𝜒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sz="2400" b="0" dirty="0">
                  <a:solidFill>
                    <a:srgbClr val="28506A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2470E2A-48BF-EB4F-A527-8B8BBC7539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6000" y="3143572"/>
                <a:ext cx="3532377" cy="1008225"/>
              </a:xfrm>
              <a:prstGeom prst="rect">
                <a:avLst/>
              </a:prstGeom>
              <a:blipFill>
                <a:blip r:embed="rId6"/>
                <a:stretch>
                  <a:fillRect l="-1079" t="-122785" b="-18481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DE15F652-DBE1-4AAE-8799-92DE1CCBDF53}"/>
                  </a:ext>
                </a:extLst>
              </p:cNvPr>
              <p:cNvSpPr/>
              <p:nvPr/>
            </p:nvSpPr>
            <p:spPr>
              <a:xfrm>
                <a:off x="1296000" y="1658506"/>
                <a:ext cx="2785442" cy="1008225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en-US" sz="2400" i="1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ctrlP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sz="2400" i="1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ru-RU" dirty="0">
                  <a:solidFill>
                    <a:srgbClr val="28506A"/>
                  </a:solidFill>
                </a:endParaRPr>
              </a:p>
            </p:txBody>
          </p:sp>
        </mc:Choice>
        <mc:Fallback xmlns="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DE15F652-DBE1-4AAE-8799-92DE1CCBDF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6000" y="1658506"/>
                <a:ext cx="2785442" cy="1008225"/>
              </a:xfrm>
              <a:prstGeom prst="rect">
                <a:avLst/>
              </a:prstGeom>
              <a:blipFill>
                <a:blip r:embed="rId8"/>
                <a:stretch>
                  <a:fillRect l="-4566" t="-122785" r="-3653" b="-18481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51D86924-6E1A-4272-BE61-ECE27555FD03}"/>
                  </a:ext>
                </a:extLst>
              </p:cNvPr>
              <p:cNvSpPr/>
              <p:nvPr/>
            </p:nvSpPr>
            <p:spPr>
              <a:xfrm>
                <a:off x="6667782" y="1658506"/>
                <a:ext cx="1483868" cy="8334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en-US" sz="2400" i="1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bSup>
                        <m:sSubSupPr>
                          <m:ctrlP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ru-RU" sz="2400" dirty="0">
                  <a:solidFill>
                    <a:srgbClr val="28506A"/>
                  </a:solidFill>
                </a:endParaRPr>
              </a:p>
            </p:txBody>
          </p:sp>
        </mc:Choice>
        <mc:Fallback xmlns="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51D86924-6E1A-4272-BE61-ECE27555FD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7782" y="1658506"/>
                <a:ext cx="1483868" cy="833498"/>
              </a:xfrm>
              <a:prstGeom prst="rect">
                <a:avLst/>
              </a:prstGeom>
              <a:blipFill>
                <a:blip r:embed="rId9"/>
                <a:stretch>
                  <a:fillRect b="-1515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10">
                <a:extLst>
                  <a:ext uri="{FF2B5EF4-FFF2-40B4-BE49-F238E27FC236}">
                    <a16:creationId xmlns:a16="http://schemas.microsoft.com/office/drawing/2014/main" id="{CD73897F-DE01-4206-9684-3C2BBAB8F594}"/>
                  </a:ext>
                </a:extLst>
              </p:cNvPr>
              <p:cNvSpPr/>
              <p:nvPr/>
            </p:nvSpPr>
            <p:spPr>
              <a:xfrm>
                <a:off x="1296000" y="720000"/>
                <a:ext cx="513037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400" i="1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∼</m:t>
                    </m:r>
                    <m:r>
                      <a:rPr lang="en-US" sz="2400" i="1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𝑖𝑖𝑑</m:t>
                    </m:r>
                    <m:r>
                      <a:rPr lang="en-US" sz="2400" i="1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i="1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sz="2400" i="1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sz="2400" i="1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sz="2400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ru-RU" sz="2400" b="0" i="1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  <m:r>
                      <a:rPr lang="en-US" sz="2400" i="1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ru-RU" sz="2400" b="0" i="0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sz="2400" dirty="0">
                    <a:solidFill>
                      <a:srgbClr val="373737"/>
                    </a:solidFill>
                  </a:rPr>
                  <a:t>известно</a:t>
                </a:r>
              </a:p>
            </p:txBody>
          </p:sp>
        </mc:Choice>
        <mc:Fallback xmlns="">
          <p:sp>
            <p:nvSpPr>
              <p:cNvPr id="15" name="Прямоугольник 10">
                <a:extLst>
                  <a:ext uri="{FF2B5EF4-FFF2-40B4-BE49-F238E27FC236}">
                    <a16:creationId xmlns:a16="http://schemas.microsoft.com/office/drawing/2014/main" id="{CD73897F-DE01-4206-9684-3C2BBAB8F5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6000" y="720000"/>
                <a:ext cx="5130379" cy="461665"/>
              </a:xfrm>
              <a:prstGeom prst="rect">
                <a:avLst/>
              </a:prstGeom>
              <a:blipFill>
                <a:blip r:embed="rId10"/>
                <a:stretch>
                  <a:fillRect l="-357" t="-9211" b="-3026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26606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11" name="applause.wav"/>
          </p:stSnd>
        </p:sndAc>
      </p:transition>
    </mc:Fallback>
  </mc:AlternateContent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wrap="square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06A"/>
                </a:solidFill>
                <a:latin typeface="+mn-lt"/>
                <a:ea typeface="+mn-ea"/>
                <a:cs typeface="+mn-cs"/>
              </a:rPr>
              <a:t>Математическое ожидание известно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2470E2A-48BF-EB4F-A527-8B8BBC753975}"/>
                  </a:ext>
                </a:extLst>
              </p:cNvPr>
              <p:cNvSpPr txBox="1"/>
              <p:nvPr/>
            </p:nvSpPr>
            <p:spPr>
              <a:xfrm>
                <a:off x="1296000" y="720000"/>
                <a:ext cx="3548407" cy="104457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f>
                            <m:fPr>
                              <m:ctrlP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400" i="1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solidFill>
                                                <a:srgbClr val="2850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rgbClr val="2850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solidFill>
                                                <a:srgbClr val="2850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400" i="1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sSup>
                                <m:sSupPr>
                                  <m:ctrlPr>
                                    <a:rPr lang="en-US" sz="2400" b="0" i="1" smtClean="0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~ </m:t>
                          </m:r>
                          <m:sSubSup>
                            <m:sSubSupPr>
                              <m:ctrlP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𝜒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sz="2400" b="0" dirty="0">
                  <a:solidFill>
                    <a:srgbClr val="28506A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2470E2A-48BF-EB4F-A527-8B8BBC7539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6000" y="720000"/>
                <a:ext cx="3548407" cy="1044576"/>
              </a:xfrm>
              <a:prstGeom prst="rect">
                <a:avLst/>
              </a:prstGeom>
              <a:blipFill>
                <a:blip r:embed="rId4"/>
                <a:stretch>
                  <a:fillRect l="-717" t="-117073" b="-17439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F48BBD91-19D0-B546-AF13-B3E77BD445BD}"/>
                  </a:ext>
                </a:extLst>
              </p:cNvPr>
              <p:cNvSpPr/>
              <p:nvPr/>
            </p:nvSpPr>
            <p:spPr>
              <a:xfrm>
                <a:off x="1296000" y="1950307"/>
                <a:ext cx="6457024" cy="954557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𝜒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i="1" smtClean="0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num>
                                <m:den>
                                  <m: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  ≤</m:t>
                          </m:r>
                          <m:r>
                            <a:rPr lang="ru-RU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   </m:t>
                          </m:r>
                          <m:f>
                            <m:fPr>
                              <m:ctrlP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ru-RU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sSubSup>
                            <m:sSubSupPr>
                              <m:ctrlP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𝜒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1 − </m:t>
                              </m:r>
                              <m:f>
                                <m:fPr>
                                  <m:ctrlP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num>
                                <m:den>
                                  <m: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</m:d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=1 −</m:t>
                      </m:r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400" dirty="0">
                  <a:solidFill>
                    <a:srgbClr val="28506A"/>
                  </a:solidFill>
                </a:endParaRPr>
              </a:p>
            </p:txBody>
          </p:sp>
        </mc:Choice>
        <mc:Fallback xmlns="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F48BBD91-19D0-B546-AF13-B3E77BD445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6000" y="1950307"/>
                <a:ext cx="6457024" cy="954557"/>
              </a:xfrm>
              <a:prstGeom prst="rect">
                <a:avLst/>
              </a:prstGeom>
              <a:blipFill>
                <a:blip r:embed="rId5"/>
                <a:stretch>
                  <a:fillRect l="-591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66077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6" name="applause.wav"/>
          </p:stSnd>
        </p:sndAc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wrap="square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06A"/>
                </a:solidFill>
                <a:latin typeface="+mn-lt"/>
                <a:ea typeface="+mn-ea"/>
                <a:cs typeface="+mn-cs"/>
              </a:rPr>
              <a:t>Предсказательный интервал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Объект 5">
                <a:extLst>
                  <a:ext uri="{FF2B5EF4-FFF2-40B4-BE49-F238E27FC236}">
                    <a16:creationId xmlns:a16="http://schemas.microsoft.com/office/drawing/2014/main" id="{AE0321A8-3BFF-DB48-9FAA-DA56234322B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9552" y="692696"/>
                <a:ext cx="7776864" cy="3645104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06A"/>
                  </a:buClr>
                </a:pPr>
                <a:r>
                  <a:rPr lang="ru-RU" sz="2400" dirty="0">
                    <a:solidFill>
                      <a:srgbClr val="373737"/>
                    </a:solidFill>
                  </a:rPr>
                  <a:t>Случайная величина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r>
                      <a:rPr lang="en-US" sz="2400" b="0" i="1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∼</m:t>
                    </m:r>
                    <m:r>
                      <a:rPr lang="en-US" sz="2400" b="0" i="1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2400" dirty="0">
                    <a:solidFill>
                      <a:srgbClr val="28506A"/>
                    </a:solidFill>
                  </a:rPr>
                  <a:t> </a:t>
                </a: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06A"/>
                  </a:buClr>
                </a:pPr>
                <a:r>
                  <a:rPr lang="ru-RU" sz="2400" dirty="0">
                    <a:solidFill>
                      <a:srgbClr val="373737"/>
                    </a:solidFill>
                  </a:rPr>
                  <a:t>Предсказательный интервал порядка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sz="2400" i="1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2400" i="1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2400" dirty="0">
                    <a:solidFill>
                      <a:srgbClr val="5C5B5C"/>
                    </a:solidFill>
                  </a:rPr>
                  <a:t>:</a:t>
                </a:r>
                <a:endParaRPr lang="ru-RU" sz="2400" dirty="0">
                  <a:solidFill>
                    <a:srgbClr val="5C5B5C"/>
                  </a:solidFill>
                </a:endParaRPr>
              </a:p>
              <a:p>
                <a:pPr marL="0" indent="0" algn="ctr">
                  <a:spcBef>
                    <a:spcPts val="0"/>
                  </a:spcBef>
                  <a:spcAft>
                    <a:spcPts val="1800"/>
                  </a:spcAft>
                  <a:buClr>
                    <a:srgbClr val="0059A9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ℙ</m:t>
                      </m:r>
                      <m:d>
                        <m:dPr>
                          <m:ctrlPr>
                            <a:rPr lang="ru-RU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400" b="0" i="1" smtClean="0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≤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−</m:t>
                              </m:r>
                              <m:f>
                                <m:fPr>
                                  <m:ctrlPr>
                                    <a:rPr lang="en-US" sz="2400" b="0" i="1" smtClean="0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b>
                          </m:sSub>
                        </m:e>
                      </m:d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ru-RU" sz="2400" dirty="0">
                  <a:solidFill>
                    <a:srgbClr val="28506A"/>
                  </a:solidFill>
                </a:endParaRP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06A"/>
                  </a:buClr>
                </a:pPr>
                <a:r>
                  <a:rPr lang="ru-RU" sz="2400" dirty="0">
                    <a:solidFill>
                      <a:srgbClr val="373737"/>
                    </a:solidFill>
                  </a:rPr>
                  <a:t>Для</a:t>
                </a:r>
                <a:r>
                  <a:rPr lang="ru-RU" sz="2400" dirty="0">
                    <a:solidFill>
                      <a:srgbClr val="5C5B5C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r>
                      <a:rPr lang="en-US" sz="2400" i="1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∼</m:t>
                    </m:r>
                    <m:r>
                      <a:rPr lang="en-US" sz="2400" b="0" i="1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r>
                      <a:rPr lang="en-US" sz="2400" b="0" i="1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sz="2400" b="0" i="1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rgbClr val="28506A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предсказательным интервалом будет</a:t>
                </a:r>
                <a:endParaRPr lang="en-US" sz="2400" dirty="0">
                  <a:solidFill>
                    <a:srgbClr val="373737"/>
                  </a:solidFill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Clr>
                    <a:srgbClr val="0059A9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ℙ</m:t>
                      </m:r>
                      <m:d>
                        <m:dPr>
                          <m:ctrlPr>
                            <a:rPr lang="ru-RU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400" b="0" i="1" smtClean="0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  <m: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≤</m:t>
                          </m:r>
                          <m: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num>
                                <m:den>
                                  <m: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b>
                          </m:sSub>
                          <m: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</m:d>
                      <m:r>
                        <a:rPr lang="en-US" sz="2400" i="1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2400" i="1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2400" i="1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ru-RU" sz="2400" dirty="0">
                  <a:solidFill>
                    <a:srgbClr val="28506A"/>
                  </a:solidFill>
                </a:endParaRP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0059A9"/>
                  </a:buClr>
                </a:pPr>
                <a:endParaRPr lang="ru-RU" sz="2400" dirty="0">
                  <a:solidFill>
                    <a:srgbClr val="5C5B5C"/>
                  </a:solidFill>
                </a:endParaRPr>
              </a:p>
            </p:txBody>
          </p:sp>
        </mc:Choice>
        <mc:Fallback xmlns="">
          <p:sp>
            <p:nvSpPr>
              <p:cNvPr id="5" name="Объект 5">
                <a:extLst>
                  <a:ext uri="{FF2B5EF4-FFF2-40B4-BE49-F238E27FC236}">
                    <a16:creationId xmlns:a16="http://schemas.microsoft.com/office/drawing/2014/main" id="{AE0321A8-3BFF-DB48-9FAA-DA56234322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692696"/>
                <a:ext cx="7776864" cy="3645104"/>
              </a:xfrm>
              <a:prstGeom prst="rect">
                <a:avLst/>
              </a:prstGeom>
              <a:blipFill>
                <a:blip r:embed="rId3"/>
                <a:stretch>
                  <a:fillRect l="-2288" t="-2439" r="-98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88834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322BD39-6A9D-944A-ADA2-A38968D1B1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568" y="3130919"/>
            <a:ext cx="7200800" cy="3290688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wrap="square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06A"/>
                </a:solidFill>
                <a:latin typeface="+mn-lt"/>
                <a:ea typeface="+mn-ea"/>
                <a:cs typeface="+mn-cs"/>
              </a:rPr>
              <a:t>Математическое ожидание известно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2470E2A-48BF-EB4F-A527-8B8BBC753975}"/>
                  </a:ext>
                </a:extLst>
              </p:cNvPr>
              <p:cNvSpPr txBox="1"/>
              <p:nvPr/>
            </p:nvSpPr>
            <p:spPr>
              <a:xfrm>
                <a:off x="1296000" y="720000"/>
                <a:ext cx="3548407" cy="104457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f>
                            <m:fPr>
                              <m:ctrlP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400" i="1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solidFill>
                                                <a:srgbClr val="2850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rgbClr val="2850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solidFill>
                                                <a:srgbClr val="2850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400" i="1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sSup>
                                <m:sSupPr>
                                  <m:ctrlPr>
                                    <a:rPr lang="en-US" sz="2400" b="0" i="1" smtClean="0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~ </m:t>
                          </m:r>
                          <m:sSubSup>
                            <m:sSubSupPr>
                              <m:ctrlP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𝜒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sz="2400" b="0" dirty="0">
                  <a:solidFill>
                    <a:srgbClr val="28506A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2470E2A-48BF-EB4F-A527-8B8BBC7539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6000" y="720000"/>
                <a:ext cx="3548407" cy="1044576"/>
              </a:xfrm>
              <a:prstGeom prst="rect">
                <a:avLst/>
              </a:prstGeom>
              <a:blipFill>
                <a:blip r:embed="rId5"/>
                <a:stretch>
                  <a:fillRect l="-717" t="-117073" b="-17439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F48BBD91-19D0-B546-AF13-B3E77BD445BD}"/>
                  </a:ext>
                </a:extLst>
              </p:cNvPr>
              <p:cNvSpPr/>
              <p:nvPr/>
            </p:nvSpPr>
            <p:spPr>
              <a:xfrm>
                <a:off x="1296000" y="1950307"/>
                <a:ext cx="6457024" cy="954557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𝜒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i="1" smtClean="0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num>
                                <m:den>
                                  <m: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  ≤</m:t>
                          </m:r>
                          <m:r>
                            <a:rPr lang="ru-RU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   </m:t>
                          </m:r>
                          <m:f>
                            <m:fPr>
                              <m:ctrlP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ru-RU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sSubSup>
                            <m:sSubSupPr>
                              <m:ctrlP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𝜒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 − </m:t>
                              </m:r>
                              <m:f>
                                <m:fPr>
                                  <m:ctrlP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num>
                                <m:den>
                                  <m: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</m:d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400" dirty="0">
                  <a:solidFill>
                    <a:srgbClr val="28506A"/>
                  </a:solidFill>
                </a:endParaRPr>
              </a:p>
            </p:txBody>
          </p:sp>
        </mc:Choice>
        <mc:Fallback xmlns="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F48BBD91-19D0-B546-AF13-B3E77BD445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6000" y="1950307"/>
                <a:ext cx="6457024" cy="954557"/>
              </a:xfrm>
              <a:prstGeom prst="rect">
                <a:avLst/>
              </a:prstGeom>
              <a:blipFill>
                <a:blip r:embed="rId6"/>
                <a:stretch>
                  <a:fillRect l="-591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79519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7" name="applause.wav"/>
          </p:stSnd>
        </p:sndAc>
      </p:transition>
    </mc:Fallback>
  </mc:AlternateContent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wrap="square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06A"/>
                </a:solidFill>
                <a:latin typeface="+mn-lt"/>
                <a:ea typeface="+mn-ea"/>
                <a:cs typeface="+mn-cs"/>
              </a:rPr>
              <a:t>Математическое ожидание известно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2470E2A-48BF-EB4F-A527-8B8BBC753975}"/>
                  </a:ext>
                </a:extLst>
              </p:cNvPr>
              <p:cNvSpPr txBox="1"/>
              <p:nvPr/>
            </p:nvSpPr>
            <p:spPr>
              <a:xfrm>
                <a:off x="1296000" y="720000"/>
                <a:ext cx="3548407" cy="104457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f>
                            <m:fPr>
                              <m:ctrlP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400" i="1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solidFill>
                                                <a:srgbClr val="2850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rgbClr val="2850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solidFill>
                                                <a:srgbClr val="2850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400" i="1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sSup>
                                <m:sSupPr>
                                  <m:ctrlPr>
                                    <a:rPr lang="en-US" sz="2400" b="0" i="1" smtClean="0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~ </m:t>
                          </m:r>
                          <m:sSubSup>
                            <m:sSubSupPr>
                              <m:ctrlP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𝜒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sz="2400" b="0" dirty="0">
                  <a:solidFill>
                    <a:srgbClr val="28506A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2470E2A-48BF-EB4F-A527-8B8BBC7539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6000" y="720000"/>
                <a:ext cx="3548407" cy="1044576"/>
              </a:xfrm>
              <a:prstGeom prst="rect">
                <a:avLst/>
              </a:prstGeom>
              <a:blipFill>
                <a:blip r:embed="rId4"/>
                <a:stretch>
                  <a:fillRect l="-717" t="-117073" b="-17439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F48BBD91-19D0-B546-AF13-B3E77BD445BD}"/>
                  </a:ext>
                </a:extLst>
              </p:cNvPr>
              <p:cNvSpPr/>
              <p:nvPr/>
            </p:nvSpPr>
            <p:spPr>
              <a:xfrm>
                <a:off x="1296000" y="1950307"/>
                <a:ext cx="6457024" cy="954557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𝜒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i="1" smtClean="0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num>
                                <m:den>
                                  <m: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  ≤</m:t>
                          </m:r>
                          <m:r>
                            <a:rPr lang="ru-RU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   </m:t>
                          </m:r>
                          <m:f>
                            <m:fPr>
                              <m:ctrlP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ru-RU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sSubSup>
                            <m:sSubSupPr>
                              <m:ctrlP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𝜒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 − </m:t>
                              </m:r>
                              <m:f>
                                <m:fPr>
                                  <m:ctrlP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num>
                                <m:den>
                                  <m: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</m:d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400" dirty="0">
                  <a:solidFill>
                    <a:srgbClr val="28506A"/>
                  </a:solidFill>
                </a:endParaRPr>
              </a:p>
            </p:txBody>
          </p:sp>
        </mc:Choice>
        <mc:Fallback xmlns="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F48BBD91-19D0-B546-AF13-B3E77BD445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6000" y="1950307"/>
                <a:ext cx="6457024" cy="954557"/>
              </a:xfrm>
              <a:prstGeom prst="rect">
                <a:avLst/>
              </a:prstGeom>
              <a:blipFill>
                <a:blip r:embed="rId5"/>
                <a:stretch>
                  <a:fillRect l="-591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FEC306E7-C3EE-494F-80F8-F1CEDD262D19}"/>
                  </a:ext>
                </a:extLst>
              </p:cNvPr>
              <p:cNvSpPr/>
              <p:nvPr/>
            </p:nvSpPr>
            <p:spPr>
              <a:xfrm>
                <a:off x="1296000" y="3090967"/>
                <a:ext cx="5854103" cy="1001621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sSubSup>
                                <m:sSubSupPr>
                                  <m:ctrlP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  <m:t>𝜒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  <m:t> − </m:t>
                                  </m:r>
                                  <m:f>
                                    <m:fPr>
                                      <m:ctrlPr>
                                        <a:rPr lang="en-US" sz="2400" i="1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i="1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num>
                                    <m:den>
                                      <m:r>
                                        <a:rPr lang="en-US" sz="2400" i="1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d>
                            </m:den>
                          </m:f>
                          <m:r>
                            <a:rPr lang="ru-RU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ru-RU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ru-RU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ru-RU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f>
                            <m:fPr>
                              <m:ctrlP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sSubSup>
                                <m:sSubSupPr>
                                  <m:ctrlP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  <m:t>𝜒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400" i="1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i="1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num>
                                    <m:den>
                                      <m:r>
                                        <a:rPr lang="en-US" sz="2400" i="1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d>
                            </m:den>
                          </m:f>
                        </m:e>
                      </m:d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400" dirty="0">
                  <a:solidFill>
                    <a:srgbClr val="28506A"/>
                  </a:solidFill>
                </a:endParaRPr>
              </a:p>
            </p:txBody>
          </p:sp>
        </mc:Choice>
        <mc:Fallback xmlns=""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FEC306E7-C3EE-494F-80F8-F1CEDD262D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6000" y="3090967"/>
                <a:ext cx="5854103" cy="1001621"/>
              </a:xfrm>
              <a:prstGeom prst="rect">
                <a:avLst/>
              </a:prstGeom>
              <a:blipFill>
                <a:blip r:embed="rId6"/>
                <a:stretch>
                  <a:fillRect l="-651" b="-8861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59925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7" name="applause.wav"/>
          </p:stSnd>
        </p:sndAc>
      </p:transition>
    </mc:Fallback>
  </mc:AlternateContent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wrap="square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06A"/>
                </a:solidFill>
                <a:latin typeface="+mn-lt"/>
                <a:ea typeface="+mn-ea"/>
                <a:cs typeface="+mn-cs"/>
              </a:rPr>
              <a:t>Математическое ожидание неизвестно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1E5F665-E031-8F4B-B284-872B27F55C87}"/>
                  </a:ext>
                </a:extLst>
              </p:cNvPr>
              <p:cNvSpPr txBox="1"/>
              <p:nvPr/>
            </p:nvSpPr>
            <p:spPr>
              <a:xfrm>
                <a:off x="1296000" y="1476547"/>
                <a:ext cx="2702085" cy="1008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400" b="0" dirty="0">
                  <a:solidFill>
                    <a:srgbClr val="28506A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1E5F665-E031-8F4B-B284-872B27F55C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6000" y="1476547"/>
                <a:ext cx="2702085" cy="1008225"/>
              </a:xfrm>
              <a:prstGeom prst="rect">
                <a:avLst/>
              </a:prstGeom>
              <a:blipFill>
                <a:blip r:embed="rId4"/>
                <a:stretch>
                  <a:fillRect l="-5189" t="-122785" r="-472" b="-18481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7">
                <a:extLst>
                  <a:ext uri="{FF2B5EF4-FFF2-40B4-BE49-F238E27FC236}">
                    <a16:creationId xmlns:a16="http://schemas.microsoft.com/office/drawing/2014/main" id="{A86BDCD7-A208-0A41-8B87-3FCDDC8E2F5D}"/>
                  </a:ext>
                </a:extLst>
              </p:cNvPr>
              <p:cNvSpPr/>
              <p:nvPr/>
            </p:nvSpPr>
            <p:spPr>
              <a:xfrm>
                <a:off x="1296000" y="720000"/>
                <a:ext cx="5559664" cy="369332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400" i="1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∼</m:t>
                    </m:r>
                    <m:r>
                      <a:rPr lang="en-US" sz="2400" i="1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𝑖𝑖𝑑</m:t>
                    </m:r>
                    <m:r>
                      <a:rPr lang="en-US" sz="2400" i="1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i="1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sz="2400" i="1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sz="2400" i="1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sz="2400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ru-RU" sz="2400" b="0" i="1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    </m:t>
                    </m:r>
                    <m:r>
                      <a:rPr lang="en-US" sz="2400" i="1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ru-RU" sz="2400" b="0" i="0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sz="2400" b="1" dirty="0">
                    <a:solidFill>
                      <a:srgbClr val="C0504D"/>
                    </a:solidFill>
                  </a:rPr>
                  <a:t>не</a:t>
                </a:r>
                <a:r>
                  <a:rPr lang="ru-RU" sz="2400" dirty="0">
                    <a:solidFill>
                      <a:srgbClr val="373737"/>
                    </a:solidFill>
                  </a:rPr>
                  <a:t>известно</a:t>
                </a:r>
              </a:p>
            </p:txBody>
          </p:sp>
        </mc:Choice>
        <mc:Fallback xmlns="">
          <p:sp>
            <p:nvSpPr>
              <p:cNvPr id="6" name="Прямоугольник 7">
                <a:extLst>
                  <a:ext uri="{FF2B5EF4-FFF2-40B4-BE49-F238E27FC236}">
                    <a16:creationId xmlns:a16="http://schemas.microsoft.com/office/drawing/2014/main" id="{A86BDCD7-A208-0A41-8B87-3FCDDC8E2F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6000" y="720000"/>
                <a:ext cx="5559664" cy="369332"/>
              </a:xfrm>
              <a:prstGeom prst="rect">
                <a:avLst/>
              </a:prstGeom>
              <a:blipFill>
                <a:blip r:embed="rId5"/>
                <a:stretch>
                  <a:fillRect l="-2055" t="-24138" r="-913" b="-51724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95637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6" name="applause.wav"/>
          </p:stSnd>
        </p:sndAc>
      </p:transition>
    </mc:Fallback>
  </mc:AlternateContent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wrap="square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06A"/>
                </a:solidFill>
                <a:latin typeface="+mn-lt"/>
                <a:ea typeface="+mn-ea"/>
                <a:cs typeface="+mn-cs"/>
              </a:rPr>
              <a:t>Математическое ожидание неизвестно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82496C0-C33C-F647-BE8F-B55F5766777A}"/>
                  </a:ext>
                </a:extLst>
              </p:cNvPr>
              <p:cNvSpPr txBox="1"/>
              <p:nvPr/>
            </p:nvSpPr>
            <p:spPr>
              <a:xfrm>
                <a:off x="1296000" y="1476547"/>
                <a:ext cx="2702085" cy="1008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400" b="0" dirty="0">
                  <a:solidFill>
                    <a:srgbClr val="28506A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82496C0-C33C-F647-BE8F-B55F576677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6000" y="1476547"/>
                <a:ext cx="2702085" cy="1008225"/>
              </a:xfrm>
              <a:prstGeom prst="rect">
                <a:avLst/>
              </a:prstGeom>
              <a:blipFill>
                <a:blip r:embed="rId4"/>
                <a:stretch>
                  <a:fillRect l="-5189" t="-122785" r="-472" b="-18481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8E2184C-40E8-0343-AA8F-7C081F190040}"/>
                  </a:ext>
                </a:extLst>
              </p:cNvPr>
              <p:cNvSpPr txBox="1"/>
              <p:nvPr/>
            </p:nvSpPr>
            <p:spPr>
              <a:xfrm>
                <a:off x="1296000" y="2674186"/>
                <a:ext cx="2731773" cy="1008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sz="2400" b="0" i="1" smtClean="0">
                                          <a:solidFill>
                                            <a:srgbClr val="C050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C050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400" b="0" dirty="0">
                  <a:solidFill>
                    <a:srgbClr val="28506A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8E2184C-40E8-0343-AA8F-7C081F1900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6000" y="2674186"/>
                <a:ext cx="2731773" cy="1008225"/>
              </a:xfrm>
              <a:prstGeom prst="rect">
                <a:avLst/>
              </a:prstGeom>
              <a:blipFill>
                <a:blip r:embed="rId5"/>
                <a:stretch>
                  <a:fillRect l="-5116" t="-122785" r="-465" b="-18481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Прямая со стрелкой 6">
            <a:extLst>
              <a:ext uri="{FF2B5EF4-FFF2-40B4-BE49-F238E27FC236}">
                <a16:creationId xmlns:a16="http://schemas.microsoft.com/office/drawing/2014/main" id="{1AE1D260-6AD3-734A-A906-2EEC82C8150F}"/>
              </a:ext>
            </a:extLst>
          </p:cNvPr>
          <p:cNvCxnSpPr>
            <a:cxnSpLocks/>
          </p:cNvCxnSpPr>
          <p:nvPr/>
        </p:nvCxnSpPr>
        <p:spPr>
          <a:xfrm flipH="1" flipV="1">
            <a:off x="3635896" y="3379880"/>
            <a:ext cx="524253" cy="1170576"/>
          </a:xfrm>
          <a:prstGeom prst="straightConnector1">
            <a:avLst/>
          </a:prstGeom>
          <a:ln w="38100">
            <a:solidFill>
              <a:srgbClr val="C0504D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1D58892-26C0-5D4A-92E8-5E21F9686289}"/>
              </a:ext>
            </a:extLst>
          </p:cNvPr>
          <p:cNvSpPr txBox="1"/>
          <p:nvPr/>
        </p:nvSpPr>
        <p:spPr>
          <a:xfrm>
            <a:off x="2380014" y="4550456"/>
            <a:ext cx="3560269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ru-RU" sz="2400" dirty="0">
                <a:solidFill>
                  <a:srgbClr val="C0504D"/>
                </a:solidFill>
              </a:rPr>
              <a:t>Оценка ломает всю логику</a:t>
            </a:r>
            <a:endParaRPr lang="en-US" sz="2400" dirty="0">
              <a:solidFill>
                <a:srgbClr val="C0504D"/>
              </a:solidFill>
            </a:endParaRPr>
          </a:p>
          <a:p>
            <a:pPr algn="ctr"/>
            <a:r>
              <a:rPr lang="ru-RU" sz="2400" dirty="0">
                <a:solidFill>
                  <a:srgbClr val="C0504D"/>
                </a:solidFill>
              </a:rPr>
              <a:t>Нужен новый союзник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7">
                <a:extLst>
                  <a:ext uri="{FF2B5EF4-FFF2-40B4-BE49-F238E27FC236}">
                    <a16:creationId xmlns:a16="http://schemas.microsoft.com/office/drawing/2014/main" id="{197135DE-639B-0B46-85D2-0A8F9007F2F1}"/>
                  </a:ext>
                </a:extLst>
              </p:cNvPr>
              <p:cNvSpPr/>
              <p:nvPr/>
            </p:nvSpPr>
            <p:spPr>
              <a:xfrm>
                <a:off x="1296000" y="720000"/>
                <a:ext cx="5559664" cy="369332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400" i="1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∼</m:t>
                    </m:r>
                    <m:r>
                      <a:rPr lang="en-US" sz="2400" i="1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𝑖𝑖𝑑</m:t>
                    </m:r>
                    <m:r>
                      <a:rPr lang="en-US" sz="2400" i="1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i="1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sz="2400" i="1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sz="2400" i="1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sz="2400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ru-RU" sz="2400" b="0" i="1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    </m:t>
                    </m:r>
                    <m:r>
                      <a:rPr lang="en-US" sz="2400" i="1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ru-RU" sz="2400" b="0" i="0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sz="2400" b="1" dirty="0">
                    <a:solidFill>
                      <a:srgbClr val="C0504D"/>
                    </a:solidFill>
                  </a:rPr>
                  <a:t>не</a:t>
                </a:r>
                <a:r>
                  <a:rPr lang="ru-RU" sz="2400" dirty="0">
                    <a:solidFill>
                      <a:srgbClr val="373737"/>
                    </a:solidFill>
                  </a:rPr>
                  <a:t>известно</a:t>
                </a:r>
              </a:p>
            </p:txBody>
          </p:sp>
        </mc:Choice>
        <mc:Fallback xmlns="">
          <p:sp>
            <p:nvSpPr>
              <p:cNvPr id="9" name="Прямоугольник 7">
                <a:extLst>
                  <a:ext uri="{FF2B5EF4-FFF2-40B4-BE49-F238E27FC236}">
                    <a16:creationId xmlns:a16="http://schemas.microsoft.com/office/drawing/2014/main" id="{197135DE-639B-0B46-85D2-0A8F9007F2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6000" y="720000"/>
                <a:ext cx="5559664" cy="369332"/>
              </a:xfrm>
              <a:prstGeom prst="rect">
                <a:avLst/>
              </a:prstGeom>
              <a:blipFill>
                <a:blip r:embed="rId6"/>
                <a:stretch>
                  <a:fillRect l="-2055" t="-24138" r="-913" b="-51724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56747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7" name="applause.wav"/>
          </p:stSnd>
        </p:sndAc>
      </p:transition>
    </mc:Fallback>
  </mc:AlternateContent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wrap="square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06A"/>
                </a:solidFill>
                <a:latin typeface="+mn-lt"/>
                <a:ea typeface="+mn-ea"/>
                <a:cs typeface="+mn-cs"/>
              </a:rPr>
              <a:t>Математическое ожидание неизвестно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AA23A7F-ABC4-E54E-8907-BB7F625F53FB}"/>
                  </a:ext>
                </a:extLst>
              </p:cNvPr>
              <p:cNvSpPr txBox="1"/>
              <p:nvPr/>
            </p:nvSpPr>
            <p:spPr>
              <a:xfrm>
                <a:off x="1296000" y="2121293"/>
                <a:ext cx="2533771" cy="7411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ru-RU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ru-RU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ru-RU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)⋅</m:t>
                              </m:r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400" i="1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~ </m:t>
                      </m:r>
                      <m:sSubSup>
                        <m:sSubSupPr>
                          <m:ctrlP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ru-RU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ru-RU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solidFill>
                    <a:srgbClr val="28506A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AA23A7F-ABC4-E54E-8907-BB7F625F53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6000" y="2121293"/>
                <a:ext cx="2533771" cy="741100"/>
              </a:xfrm>
              <a:prstGeom prst="rect">
                <a:avLst/>
              </a:prstGeom>
              <a:blipFill>
                <a:blip r:embed="rId4"/>
                <a:stretch>
                  <a:fillRect l="-4020" r="-503" b="-8621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Прямоугольник 12">
            <a:extLst>
              <a:ext uri="{FF2B5EF4-FFF2-40B4-BE49-F238E27FC236}">
                <a16:creationId xmlns:a16="http://schemas.microsoft.com/office/drawing/2014/main" id="{AA36C358-C785-C24E-B962-0059B7C6E5E1}"/>
              </a:ext>
            </a:extLst>
          </p:cNvPr>
          <p:cNvSpPr/>
          <p:nvPr/>
        </p:nvSpPr>
        <p:spPr>
          <a:xfrm>
            <a:off x="1296000" y="1434842"/>
            <a:ext cx="2646155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spcAft>
                <a:spcPts val="1800"/>
              </a:spcAft>
            </a:pPr>
            <a:r>
              <a:rPr lang="ru-RU" sz="2400" dirty="0">
                <a:solidFill>
                  <a:srgbClr val="373737"/>
                </a:solidFill>
              </a:rPr>
              <a:t>Теорема Фишера</a:t>
            </a:r>
            <a:r>
              <a:rPr lang="en-US" sz="2400" dirty="0">
                <a:solidFill>
                  <a:srgbClr val="373737"/>
                </a:solidFill>
              </a:rPr>
              <a:t>:</a:t>
            </a:r>
            <a:endParaRPr lang="ru-RU" sz="2400" dirty="0">
              <a:solidFill>
                <a:srgbClr val="373737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7">
                <a:extLst>
                  <a:ext uri="{FF2B5EF4-FFF2-40B4-BE49-F238E27FC236}">
                    <a16:creationId xmlns:a16="http://schemas.microsoft.com/office/drawing/2014/main" id="{0E9C691D-6D1A-7D47-9157-0828BE9090B1}"/>
                  </a:ext>
                </a:extLst>
              </p:cNvPr>
              <p:cNvSpPr/>
              <p:nvPr/>
            </p:nvSpPr>
            <p:spPr>
              <a:xfrm>
                <a:off x="1296000" y="720000"/>
                <a:ext cx="5559664" cy="369332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400" i="1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∼</m:t>
                    </m:r>
                    <m:r>
                      <a:rPr lang="en-US" sz="2400" i="1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𝑖𝑖𝑑</m:t>
                    </m:r>
                    <m:r>
                      <a:rPr lang="en-US" sz="2400" i="1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i="1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sz="2400" i="1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sz="2400" i="1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sz="2400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ru-RU" sz="2400" b="0" i="1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    </m:t>
                    </m:r>
                    <m:r>
                      <a:rPr lang="en-US" sz="2400" i="1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ru-RU" sz="2400" b="0" i="0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sz="2400" b="1" dirty="0">
                    <a:solidFill>
                      <a:srgbClr val="C0504D"/>
                    </a:solidFill>
                  </a:rPr>
                  <a:t>не</a:t>
                </a:r>
                <a:r>
                  <a:rPr lang="ru-RU" sz="2400" dirty="0">
                    <a:solidFill>
                      <a:srgbClr val="373737"/>
                    </a:solidFill>
                  </a:rPr>
                  <a:t>известно</a:t>
                </a:r>
              </a:p>
            </p:txBody>
          </p:sp>
        </mc:Choice>
        <mc:Fallback xmlns="">
          <p:sp>
            <p:nvSpPr>
              <p:cNvPr id="9" name="Прямоугольник 7">
                <a:extLst>
                  <a:ext uri="{FF2B5EF4-FFF2-40B4-BE49-F238E27FC236}">
                    <a16:creationId xmlns:a16="http://schemas.microsoft.com/office/drawing/2014/main" id="{0E9C691D-6D1A-7D47-9157-0828BE9090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6000" y="720000"/>
                <a:ext cx="5559664" cy="369332"/>
              </a:xfrm>
              <a:prstGeom prst="rect">
                <a:avLst/>
              </a:prstGeom>
              <a:blipFill>
                <a:blip r:embed="rId5"/>
                <a:stretch>
                  <a:fillRect l="-2055" t="-24138" r="-913" b="-51724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54929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6" name="applause.wav"/>
          </p:stSnd>
        </p:sndAc>
      </p:transition>
    </mc:Fallback>
  </mc:AlternateContent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wrap="square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06A"/>
                </a:solidFill>
                <a:latin typeface="+mn-lt"/>
                <a:ea typeface="+mn-ea"/>
                <a:cs typeface="+mn-cs"/>
              </a:rPr>
              <a:t>Математическое ожидание неизвестно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3">
                <a:extLst>
                  <a:ext uri="{FF2B5EF4-FFF2-40B4-BE49-F238E27FC236}">
                    <a16:creationId xmlns:a16="http://schemas.microsoft.com/office/drawing/2014/main" id="{7FBA81A3-D0BB-FC48-ABB2-DEBD280BE5F0}"/>
                  </a:ext>
                </a:extLst>
              </p:cNvPr>
              <p:cNvSpPr/>
              <p:nvPr/>
            </p:nvSpPr>
            <p:spPr>
              <a:xfrm>
                <a:off x="1259632" y="3192743"/>
                <a:ext cx="7463653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800"/>
                  </a:spcAft>
                  <a:buClr>
                    <a:srgbClr val="0059A9"/>
                  </a:buClr>
                </a:pPr>
                <a:r>
                  <a:rPr lang="ru-RU" sz="2400" dirty="0">
                    <a:solidFill>
                      <a:srgbClr val="373737"/>
                    </a:solidFill>
                  </a:rPr>
                  <a:t>В ситуации</a:t>
                </a:r>
                <a:r>
                  <a:rPr lang="en-US" sz="2400" dirty="0">
                    <a:solidFill>
                      <a:srgbClr val="373737"/>
                    </a:solidFill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когда математическое ожидание известно</a:t>
                </a:r>
                <a:r>
                  <a:rPr lang="en-US" sz="2400" dirty="0">
                    <a:solidFill>
                      <a:srgbClr val="373737"/>
                    </a:solidFill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у статистики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400" dirty="0">
                    <a:solidFill>
                      <a:srgbClr val="28506A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степеней свободы</a:t>
                </a:r>
              </a:p>
            </p:txBody>
          </p:sp>
        </mc:Choice>
        <mc:Fallback xmlns="">
          <p:sp>
            <p:nvSpPr>
              <p:cNvPr id="11" name="Прямоугольник 13">
                <a:extLst>
                  <a:ext uri="{FF2B5EF4-FFF2-40B4-BE49-F238E27FC236}">
                    <a16:creationId xmlns:a16="http://schemas.microsoft.com/office/drawing/2014/main" id="{7FBA81A3-D0BB-FC48-ABB2-DEBD280BE5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9632" y="3192743"/>
                <a:ext cx="7463653" cy="830997"/>
              </a:xfrm>
              <a:prstGeom prst="rect">
                <a:avLst/>
              </a:prstGeom>
              <a:blipFill>
                <a:blip r:embed="rId4"/>
                <a:stretch>
                  <a:fillRect l="-1363" t="-6154" b="-1692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ED6C9BF-8896-3243-9EA6-3A74E06D1F76}"/>
                  </a:ext>
                </a:extLst>
              </p:cNvPr>
              <p:cNvSpPr txBox="1"/>
              <p:nvPr/>
            </p:nvSpPr>
            <p:spPr>
              <a:xfrm>
                <a:off x="1296000" y="2121293"/>
                <a:ext cx="2533771" cy="7411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ru-RU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−1)⋅</m:t>
                              </m:r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400" i="1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~ </m:t>
                      </m:r>
                      <m:sSubSup>
                        <m:sSubSupPr>
                          <m:ctrlP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ru-RU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solidFill>
                    <a:srgbClr val="28506A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ED6C9BF-8896-3243-9EA6-3A74E06D1F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6000" y="2121293"/>
                <a:ext cx="2533771" cy="741100"/>
              </a:xfrm>
              <a:prstGeom prst="rect">
                <a:avLst/>
              </a:prstGeom>
              <a:blipFill>
                <a:blip r:embed="rId5"/>
                <a:stretch>
                  <a:fillRect l="-4020" r="-503" b="-8621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886A59AE-84C3-834A-AA55-A4F9A2CABC86}"/>
              </a:ext>
            </a:extLst>
          </p:cNvPr>
          <p:cNvSpPr/>
          <p:nvPr/>
        </p:nvSpPr>
        <p:spPr>
          <a:xfrm>
            <a:off x="1296000" y="1434842"/>
            <a:ext cx="2646155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spcAft>
                <a:spcPts val="1800"/>
              </a:spcAft>
            </a:pPr>
            <a:r>
              <a:rPr lang="ru-RU" sz="2400" dirty="0">
                <a:solidFill>
                  <a:srgbClr val="373737"/>
                </a:solidFill>
              </a:rPr>
              <a:t>Теорема Фишера</a:t>
            </a:r>
            <a:r>
              <a:rPr lang="en-US" sz="2400" dirty="0">
                <a:solidFill>
                  <a:srgbClr val="373737"/>
                </a:solidFill>
              </a:rPr>
              <a:t>:</a:t>
            </a:r>
            <a:endParaRPr lang="ru-RU" sz="2400" dirty="0">
              <a:solidFill>
                <a:srgbClr val="373737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ямоугольник 7">
                <a:extLst>
                  <a:ext uri="{FF2B5EF4-FFF2-40B4-BE49-F238E27FC236}">
                    <a16:creationId xmlns:a16="http://schemas.microsoft.com/office/drawing/2014/main" id="{A8EDE7F5-A792-E746-97AF-3DE492F6405C}"/>
                  </a:ext>
                </a:extLst>
              </p:cNvPr>
              <p:cNvSpPr/>
              <p:nvPr/>
            </p:nvSpPr>
            <p:spPr>
              <a:xfrm>
                <a:off x="1296000" y="720000"/>
                <a:ext cx="5559664" cy="369332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400" i="1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∼</m:t>
                    </m:r>
                    <m:r>
                      <a:rPr lang="en-US" sz="2400" i="1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𝑖𝑖𝑑</m:t>
                    </m:r>
                    <m:r>
                      <a:rPr lang="en-US" sz="2400" i="1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i="1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sz="2400" i="1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sz="2400" i="1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sz="2400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ru-RU" sz="2400" b="0" i="1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    </m:t>
                    </m:r>
                    <m:r>
                      <a:rPr lang="en-US" sz="2400" i="1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ru-RU" sz="2400" b="0" i="0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sz="2400" b="1" dirty="0">
                    <a:solidFill>
                      <a:srgbClr val="C0504D"/>
                    </a:solidFill>
                  </a:rPr>
                  <a:t>не</a:t>
                </a:r>
                <a:r>
                  <a:rPr lang="ru-RU" sz="2400" dirty="0">
                    <a:solidFill>
                      <a:srgbClr val="373737"/>
                    </a:solidFill>
                  </a:rPr>
                  <a:t>известно</a:t>
                </a:r>
              </a:p>
            </p:txBody>
          </p:sp>
        </mc:Choice>
        <mc:Fallback xmlns="">
          <p:sp>
            <p:nvSpPr>
              <p:cNvPr id="14" name="Прямоугольник 7">
                <a:extLst>
                  <a:ext uri="{FF2B5EF4-FFF2-40B4-BE49-F238E27FC236}">
                    <a16:creationId xmlns:a16="http://schemas.microsoft.com/office/drawing/2014/main" id="{A8EDE7F5-A792-E746-97AF-3DE492F640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6000" y="720000"/>
                <a:ext cx="5559664" cy="369332"/>
              </a:xfrm>
              <a:prstGeom prst="rect">
                <a:avLst/>
              </a:prstGeom>
              <a:blipFill>
                <a:blip r:embed="rId6"/>
                <a:stretch>
                  <a:fillRect l="-2055" t="-24138" r="-913" b="-51724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38158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7" name="applause.wav"/>
          </p:stSnd>
        </p:sndAc>
      </p:transition>
    </mc:Fallback>
  </mc:AlternateContent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wrap="square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06A"/>
                </a:solidFill>
                <a:latin typeface="+mn-lt"/>
                <a:ea typeface="+mn-ea"/>
                <a:cs typeface="+mn-cs"/>
              </a:rPr>
              <a:t>Математическое ожидание неизвестно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3">
                <a:extLst>
                  <a:ext uri="{FF2B5EF4-FFF2-40B4-BE49-F238E27FC236}">
                    <a16:creationId xmlns:a16="http://schemas.microsoft.com/office/drawing/2014/main" id="{AD853BF9-0927-3B4C-9F42-015D6129EF1B}"/>
                  </a:ext>
                </a:extLst>
              </p:cNvPr>
              <p:cNvSpPr/>
              <p:nvPr/>
            </p:nvSpPr>
            <p:spPr>
              <a:xfrm>
                <a:off x="1259632" y="3192743"/>
                <a:ext cx="7463653" cy="180049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800"/>
                  </a:spcAft>
                  <a:buClr>
                    <a:srgbClr val="0059A9"/>
                  </a:buClr>
                </a:pPr>
                <a:r>
                  <a:rPr lang="ru-RU" sz="2400" dirty="0">
                    <a:solidFill>
                      <a:srgbClr val="373737"/>
                    </a:solidFill>
                  </a:rPr>
                  <a:t>В ситуации</a:t>
                </a:r>
                <a:r>
                  <a:rPr lang="en-US" sz="2400" dirty="0">
                    <a:solidFill>
                      <a:srgbClr val="373737"/>
                    </a:solidFill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когда математическое ожидание известно</a:t>
                </a:r>
                <a:r>
                  <a:rPr lang="en-US" sz="2400" dirty="0">
                    <a:solidFill>
                      <a:srgbClr val="373737"/>
                    </a:solidFill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у статистики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400" dirty="0">
                    <a:solidFill>
                      <a:srgbClr val="28506A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степеней свободы</a:t>
                </a:r>
              </a:p>
              <a:p>
                <a:pPr>
                  <a:spcAft>
                    <a:spcPts val="1800"/>
                  </a:spcAft>
                  <a:buClr>
                    <a:srgbClr val="0059A9"/>
                  </a:buClr>
                </a:pPr>
                <a:r>
                  <a:rPr lang="ru-RU" sz="2400" dirty="0">
                    <a:solidFill>
                      <a:srgbClr val="373737"/>
                    </a:solidFill>
                  </a:rPr>
                  <a:t>Когда оно неизвестно</a:t>
                </a:r>
                <a:r>
                  <a:rPr lang="en-US" sz="2400" dirty="0">
                    <a:solidFill>
                      <a:srgbClr val="373737"/>
                    </a:solidFill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у статистики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sz="2400" b="0" i="1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2400" b="0" i="1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ru-RU" sz="2400" dirty="0">
                    <a:solidFill>
                      <a:srgbClr val="54748B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степень свободы</a:t>
                </a:r>
                <a:endParaRPr lang="en-US" sz="2400" dirty="0">
                  <a:solidFill>
                    <a:srgbClr val="373737"/>
                  </a:solidFill>
                </a:endParaRPr>
              </a:p>
            </p:txBody>
          </p:sp>
        </mc:Choice>
        <mc:Fallback xmlns="">
          <p:sp>
            <p:nvSpPr>
              <p:cNvPr id="11" name="Прямоугольник 13">
                <a:extLst>
                  <a:ext uri="{FF2B5EF4-FFF2-40B4-BE49-F238E27FC236}">
                    <a16:creationId xmlns:a16="http://schemas.microsoft.com/office/drawing/2014/main" id="{AD853BF9-0927-3B4C-9F42-015D6129EF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9632" y="3192743"/>
                <a:ext cx="7463653" cy="1800493"/>
              </a:xfrm>
              <a:prstGeom prst="rect">
                <a:avLst/>
              </a:prstGeom>
              <a:blipFill>
                <a:blip r:embed="rId4"/>
                <a:stretch>
                  <a:fillRect l="-1363" t="-2817" b="-6338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9C4CBEF-0FE9-F64E-B42D-EF82BBE0E982}"/>
                  </a:ext>
                </a:extLst>
              </p:cNvPr>
              <p:cNvSpPr txBox="1"/>
              <p:nvPr/>
            </p:nvSpPr>
            <p:spPr>
              <a:xfrm>
                <a:off x="1296000" y="2121293"/>
                <a:ext cx="2533771" cy="7411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ru-RU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ru-RU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ru-RU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)⋅</m:t>
                              </m:r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400" i="1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~ </m:t>
                      </m:r>
                      <m:sSubSup>
                        <m:sSubSupPr>
                          <m:ctrlP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ru-RU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ru-RU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solidFill>
                    <a:srgbClr val="28506A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9C4CBEF-0FE9-F64E-B42D-EF82BBE0E9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6000" y="2121293"/>
                <a:ext cx="2533771" cy="741100"/>
              </a:xfrm>
              <a:prstGeom prst="rect">
                <a:avLst/>
              </a:prstGeom>
              <a:blipFill>
                <a:blip r:embed="rId5"/>
                <a:stretch>
                  <a:fillRect l="-4020" r="-503" b="-8621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35330031-2856-484C-BAA4-7CABF9490DDD}"/>
              </a:ext>
            </a:extLst>
          </p:cNvPr>
          <p:cNvSpPr/>
          <p:nvPr/>
        </p:nvSpPr>
        <p:spPr>
          <a:xfrm>
            <a:off x="1296000" y="1434842"/>
            <a:ext cx="2646155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spcAft>
                <a:spcPts val="1800"/>
              </a:spcAft>
            </a:pPr>
            <a:r>
              <a:rPr lang="ru-RU" sz="2400" dirty="0">
                <a:solidFill>
                  <a:srgbClr val="373737"/>
                </a:solidFill>
              </a:rPr>
              <a:t>Теорема Фишера</a:t>
            </a:r>
            <a:r>
              <a:rPr lang="en-US" sz="2400" dirty="0">
                <a:solidFill>
                  <a:srgbClr val="373737"/>
                </a:solidFill>
              </a:rPr>
              <a:t>:</a:t>
            </a:r>
            <a:endParaRPr lang="ru-RU" sz="2400" dirty="0">
              <a:solidFill>
                <a:srgbClr val="373737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ямоугольник 7">
                <a:extLst>
                  <a:ext uri="{FF2B5EF4-FFF2-40B4-BE49-F238E27FC236}">
                    <a16:creationId xmlns:a16="http://schemas.microsoft.com/office/drawing/2014/main" id="{739C6223-4B04-7C47-8A31-B6113D7DFF0D}"/>
                  </a:ext>
                </a:extLst>
              </p:cNvPr>
              <p:cNvSpPr/>
              <p:nvPr/>
            </p:nvSpPr>
            <p:spPr>
              <a:xfrm>
                <a:off x="1296000" y="720000"/>
                <a:ext cx="5559664" cy="369332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400" i="1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∼</m:t>
                    </m:r>
                    <m:r>
                      <a:rPr lang="en-US" sz="2400" i="1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𝑖𝑖𝑑</m:t>
                    </m:r>
                    <m:r>
                      <a:rPr lang="en-US" sz="2400" i="1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i="1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sz="2400" i="1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sz="2400" i="1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sz="2400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ru-RU" sz="2400" b="0" i="1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    </m:t>
                    </m:r>
                    <m:r>
                      <a:rPr lang="en-US" sz="2400" i="1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ru-RU" sz="2400" b="0" i="0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sz="2400" b="1" dirty="0">
                    <a:solidFill>
                      <a:srgbClr val="C0504D"/>
                    </a:solidFill>
                  </a:rPr>
                  <a:t>не</a:t>
                </a:r>
                <a:r>
                  <a:rPr lang="ru-RU" sz="2400" dirty="0">
                    <a:solidFill>
                      <a:srgbClr val="373737"/>
                    </a:solidFill>
                  </a:rPr>
                  <a:t>известно</a:t>
                </a:r>
              </a:p>
            </p:txBody>
          </p:sp>
        </mc:Choice>
        <mc:Fallback xmlns="">
          <p:sp>
            <p:nvSpPr>
              <p:cNvPr id="14" name="Прямоугольник 7">
                <a:extLst>
                  <a:ext uri="{FF2B5EF4-FFF2-40B4-BE49-F238E27FC236}">
                    <a16:creationId xmlns:a16="http://schemas.microsoft.com/office/drawing/2014/main" id="{739C6223-4B04-7C47-8A31-B6113D7DFF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6000" y="720000"/>
                <a:ext cx="5559664" cy="369332"/>
              </a:xfrm>
              <a:prstGeom prst="rect">
                <a:avLst/>
              </a:prstGeom>
              <a:blipFill>
                <a:blip r:embed="rId6"/>
                <a:stretch>
                  <a:fillRect l="-2055" t="-24138" r="-913" b="-51724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00964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7" name="applause.wav"/>
          </p:stSnd>
        </p:sndAc>
      </p:transition>
    </mc:Fallback>
  </mc:AlternateContent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wrap="square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06A"/>
                </a:solidFill>
                <a:latin typeface="+mn-lt"/>
                <a:ea typeface="+mn-ea"/>
                <a:cs typeface="+mn-cs"/>
              </a:rPr>
              <a:t>Математическое ожидание неизвестно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307A018E-AEB6-D04A-B0B3-3084F5E3BC5A}"/>
                  </a:ext>
                </a:extLst>
              </p:cNvPr>
              <p:cNvSpPr/>
              <p:nvPr/>
            </p:nvSpPr>
            <p:spPr>
              <a:xfrm>
                <a:off x="1259632" y="3192743"/>
                <a:ext cx="7463653" cy="276998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800"/>
                  </a:spcAft>
                  <a:buClr>
                    <a:srgbClr val="0059A9"/>
                  </a:buClr>
                </a:pPr>
                <a:r>
                  <a:rPr lang="ru-RU" sz="2400" dirty="0">
                    <a:solidFill>
                      <a:srgbClr val="373737"/>
                    </a:solidFill>
                  </a:rPr>
                  <a:t>В ситуации</a:t>
                </a:r>
                <a:r>
                  <a:rPr lang="en-US" sz="2400" dirty="0">
                    <a:solidFill>
                      <a:srgbClr val="373737"/>
                    </a:solidFill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когда математическое ожидание известно</a:t>
                </a:r>
                <a:r>
                  <a:rPr lang="en-US" sz="2400" dirty="0">
                    <a:solidFill>
                      <a:srgbClr val="373737"/>
                    </a:solidFill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у статистики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400" dirty="0">
                    <a:solidFill>
                      <a:srgbClr val="28506A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степеней свободы</a:t>
                </a:r>
              </a:p>
              <a:p>
                <a:pPr>
                  <a:spcAft>
                    <a:spcPts val="1800"/>
                  </a:spcAft>
                  <a:buClr>
                    <a:srgbClr val="0059A9"/>
                  </a:buClr>
                </a:pPr>
                <a:r>
                  <a:rPr lang="ru-RU" sz="2400" dirty="0">
                    <a:solidFill>
                      <a:srgbClr val="373737"/>
                    </a:solidFill>
                  </a:rPr>
                  <a:t>Когда оно неизвестно</a:t>
                </a:r>
                <a:r>
                  <a:rPr lang="en-US" sz="2400" dirty="0">
                    <a:solidFill>
                      <a:srgbClr val="373737"/>
                    </a:solidFill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у статистики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sz="2400" b="0" i="1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2400" b="0" i="1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ru-RU" sz="2400" dirty="0">
                    <a:solidFill>
                      <a:srgbClr val="54748B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степень свободы</a:t>
                </a:r>
                <a:endParaRPr lang="en-US" sz="2400" dirty="0">
                  <a:solidFill>
                    <a:srgbClr val="373737"/>
                  </a:solidFill>
                </a:endParaRPr>
              </a:p>
              <a:p>
                <a:pPr>
                  <a:spcAft>
                    <a:spcPts val="1800"/>
                  </a:spcAft>
                  <a:buClr>
                    <a:srgbClr val="0059A9"/>
                  </a:buClr>
                </a:pPr>
                <a:r>
                  <a:rPr lang="ru-RU" sz="2400" b="1" dirty="0">
                    <a:solidFill>
                      <a:srgbClr val="28506A"/>
                    </a:solidFill>
                  </a:rPr>
                  <a:t>Интуиция</a:t>
                </a:r>
                <a:r>
                  <a:rPr lang="en-US" sz="2400" b="1" dirty="0">
                    <a:solidFill>
                      <a:srgbClr val="28506A"/>
                    </a:solidFill>
                  </a:rPr>
                  <a:t>:</a:t>
                </a:r>
                <a:r>
                  <a:rPr lang="ru-RU" sz="2400" dirty="0">
                    <a:solidFill>
                      <a:srgbClr val="28506A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одна степень свободы используется </a:t>
                </a:r>
                <a:br>
                  <a:rPr lang="ru-RU" sz="2400" dirty="0">
                    <a:solidFill>
                      <a:srgbClr val="373737"/>
                    </a:solidFill>
                  </a:rPr>
                </a:br>
                <a:r>
                  <a:rPr lang="ru-RU" sz="2400" dirty="0">
                    <a:solidFill>
                      <a:srgbClr val="373737"/>
                    </a:solidFill>
                  </a:rPr>
                  <a:t>для оценки математического ожидания</a:t>
                </a:r>
              </a:p>
            </p:txBody>
          </p:sp>
        </mc:Choice>
        <mc:Fallback xmlns="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307A018E-AEB6-D04A-B0B3-3084F5E3BC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9632" y="3192743"/>
                <a:ext cx="7463653" cy="2769989"/>
              </a:xfrm>
              <a:prstGeom prst="rect">
                <a:avLst/>
              </a:prstGeom>
              <a:blipFill>
                <a:blip r:embed="rId4"/>
                <a:stretch>
                  <a:fillRect l="-1363" t="-1835" b="-4128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9FFEC91-C63C-454B-A508-B4594CA44C93}"/>
                  </a:ext>
                </a:extLst>
              </p:cNvPr>
              <p:cNvSpPr txBox="1"/>
              <p:nvPr/>
            </p:nvSpPr>
            <p:spPr>
              <a:xfrm>
                <a:off x="1296000" y="2121293"/>
                <a:ext cx="2533771" cy="7411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ru-RU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ru-RU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ru-RU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)⋅</m:t>
                              </m:r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400" i="1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~ </m:t>
                      </m:r>
                      <m:sSubSup>
                        <m:sSubSupPr>
                          <m:ctrlP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ru-RU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ru-RU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solidFill>
                    <a:srgbClr val="28506A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9FFEC91-C63C-454B-A508-B4594CA44C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6000" y="2121293"/>
                <a:ext cx="2533771" cy="741100"/>
              </a:xfrm>
              <a:prstGeom prst="rect">
                <a:avLst/>
              </a:prstGeom>
              <a:blipFill>
                <a:blip r:embed="rId5"/>
                <a:stretch>
                  <a:fillRect l="-4020" r="-503" b="-8621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Прямоугольник 12">
            <a:extLst>
              <a:ext uri="{FF2B5EF4-FFF2-40B4-BE49-F238E27FC236}">
                <a16:creationId xmlns:a16="http://schemas.microsoft.com/office/drawing/2014/main" id="{C34DFE27-B21E-234F-97EA-1BF067202014}"/>
              </a:ext>
            </a:extLst>
          </p:cNvPr>
          <p:cNvSpPr/>
          <p:nvPr/>
        </p:nvSpPr>
        <p:spPr>
          <a:xfrm>
            <a:off x="1296000" y="1434842"/>
            <a:ext cx="2646155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spcAft>
                <a:spcPts val="1800"/>
              </a:spcAft>
            </a:pPr>
            <a:r>
              <a:rPr lang="ru-RU" sz="2400" dirty="0">
                <a:solidFill>
                  <a:srgbClr val="373737"/>
                </a:solidFill>
              </a:rPr>
              <a:t>Теорема Фишера</a:t>
            </a:r>
            <a:r>
              <a:rPr lang="en-US" sz="2400" dirty="0">
                <a:solidFill>
                  <a:srgbClr val="373737"/>
                </a:solidFill>
              </a:rPr>
              <a:t>:</a:t>
            </a:r>
            <a:endParaRPr lang="ru-RU" sz="2400" dirty="0">
              <a:solidFill>
                <a:srgbClr val="373737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7">
                <a:extLst>
                  <a:ext uri="{FF2B5EF4-FFF2-40B4-BE49-F238E27FC236}">
                    <a16:creationId xmlns:a16="http://schemas.microsoft.com/office/drawing/2014/main" id="{658B247F-AB6D-4742-94A0-43B704B68C38}"/>
                  </a:ext>
                </a:extLst>
              </p:cNvPr>
              <p:cNvSpPr/>
              <p:nvPr/>
            </p:nvSpPr>
            <p:spPr>
              <a:xfrm>
                <a:off x="1296000" y="720000"/>
                <a:ext cx="5559664" cy="369332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400" i="1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∼</m:t>
                    </m:r>
                    <m:r>
                      <a:rPr lang="en-US" sz="2400" i="1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𝑖𝑖𝑑</m:t>
                    </m:r>
                    <m:r>
                      <a:rPr lang="en-US" sz="2400" i="1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i="1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sz="2400" i="1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sz="2400" i="1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sz="2400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ru-RU" sz="2400" b="0" i="1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    </m:t>
                    </m:r>
                    <m:r>
                      <a:rPr lang="en-US" sz="2400" i="1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ru-RU" sz="2400" b="0" i="0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sz="2400" b="1" dirty="0">
                    <a:solidFill>
                      <a:srgbClr val="C0504D"/>
                    </a:solidFill>
                  </a:rPr>
                  <a:t>не</a:t>
                </a:r>
                <a:r>
                  <a:rPr lang="ru-RU" sz="2400" dirty="0">
                    <a:solidFill>
                      <a:srgbClr val="373737"/>
                    </a:solidFill>
                  </a:rPr>
                  <a:t>известно</a:t>
                </a:r>
              </a:p>
            </p:txBody>
          </p:sp>
        </mc:Choice>
        <mc:Fallback xmlns="">
          <p:sp>
            <p:nvSpPr>
              <p:cNvPr id="10" name="Прямоугольник 7">
                <a:extLst>
                  <a:ext uri="{FF2B5EF4-FFF2-40B4-BE49-F238E27FC236}">
                    <a16:creationId xmlns:a16="http://schemas.microsoft.com/office/drawing/2014/main" id="{658B247F-AB6D-4742-94A0-43B704B68C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6000" y="720000"/>
                <a:ext cx="5559664" cy="369332"/>
              </a:xfrm>
              <a:prstGeom prst="rect">
                <a:avLst/>
              </a:prstGeom>
              <a:blipFill>
                <a:blip r:embed="rId6"/>
                <a:stretch>
                  <a:fillRect l="-2055" t="-24138" r="-913" b="-51724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99533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7" name="applause.wav"/>
          </p:stSnd>
        </p:sndAc>
      </p:transition>
    </mc:Fallback>
  </mc:AlternateContent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wrap="square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06A"/>
                </a:solidFill>
                <a:latin typeface="+mn-lt"/>
                <a:ea typeface="+mn-ea"/>
                <a:cs typeface="+mn-cs"/>
              </a:rPr>
              <a:t>Математическое ожидание неизвестно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15">
                <a:extLst>
                  <a:ext uri="{FF2B5EF4-FFF2-40B4-BE49-F238E27FC236}">
                    <a16:creationId xmlns:a16="http://schemas.microsoft.com/office/drawing/2014/main" id="{8CEF3100-EA5B-D74E-8C1F-10CF0626F4F9}"/>
                  </a:ext>
                </a:extLst>
              </p:cNvPr>
              <p:cNvSpPr/>
              <p:nvPr/>
            </p:nvSpPr>
            <p:spPr>
              <a:xfrm>
                <a:off x="827584" y="3179512"/>
                <a:ext cx="7836183" cy="954557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𝜒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  <m:sup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i="1" smtClean="0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num>
                                <m:den>
                                  <m: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  <m:r>
                            <a:rPr lang="ru-RU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ru-RU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   </m:t>
                          </m:r>
                          <m:f>
                            <m:fPr>
                              <m:ctrlP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  <m:t>−1)⋅</m:t>
                                  </m:r>
                                  <m: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ru-RU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ru-RU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sSubSup>
                            <m:sSubSupPr>
                              <m:ctrlP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𝜒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  <m:sup>
                              <m: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1 − </m:t>
                              </m:r>
                              <m:f>
                                <m:fPr>
                                  <m:ctrlP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num>
                                <m:den>
                                  <m: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</m:d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=1 −</m:t>
                      </m:r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400" dirty="0">
                  <a:solidFill>
                    <a:srgbClr val="28506A"/>
                  </a:solidFill>
                </a:endParaRPr>
              </a:p>
            </p:txBody>
          </p:sp>
        </mc:Choice>
        <mc:Fallback xmlns="">
          <p:sp>
            <p:nvSpPr>
              <p:cNvPr id="10" name="Прямоугольник 15">
                <a:extLst>
                  <a:ext uri="{FF2B5EF4-FFF2-40B4-BE49-F238E27FC236}">
                    <a16:creationId xmlns:a16="http://schemas.microsoft.com/office/drawing/2014/main" id="{8CEF3100-EA5B-D74E-8C1F-10CF0626F4F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584" y="3179512"/>
                <a:ext cx="7836183" cy="954557"/>
              </a:xfrm>
              <a:prstGeom prst="rect">
                <a:avLst/>
              </a:prstGeom>
              <a:blipFill>
                <a:blip r:embed="rId4"/>
                <a:stretch>
                  <a:fillRect l="-324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67C4FDE-1FE8-414D-98CF-1CEED6B4CE01}"/>
                  </a:ext>
                </a:extLst>
              </p:cNvPr>
              <p:cNvSpPr txBox="1"/>
              <p:nvPr/>
            </p:nvSpPr>
            <p:spPr>
              <a:xfrm>
                <a:off x="1296000" y="2121293"/>
                <a:ext cx="2533771" cy="7411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ru-RU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−1)⋅</m:t>
                              </m:r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400" i="1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~ </m:t>
                      </m:r>
                      <m:sSubSup>
                        <m:sSubSupPr>
                          <m:ctrlP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ru-RU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solidFill>
                    <a:srgbClr val="28506A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67C4FDE-1FE8-414D-98CF-1CEED6B4CE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6000" y="2121293"/>
                <a:ext cx="2533771" cy="741100"/>
              </a:xfrm>
              <a:prstGeom prst="rect">
                <a:avLst/>
              </a:prstGeom>
              <a:blipFill>
                <a:blip r:embed="rId5"/>
                <a:stretch>
                  <a:fillRect l="-4020" r="-503" b="-8621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Прямоугольник 12">
            <a:extLst>
              <a:ext uri="{FF2B5EF4-FFF2-40B4-BE49-F238E27FC236}">
                <a16:creationId xmlns:a16="http://schemas.microsoft.com/office/drawing/2014/main" id="{E5DC961E-9B1F-C74E-84A6-EE6557EF547F}"/>
              </a:ext>
            </a:extLst>
          </p:cNvPr>
          <p:cNvSpPr/>
          <p:nvPr/>
        </p:nvSpPr>
        <p:spPr>
          <a:xfrm>
            <a:off x="1296000" y="1434842"/>
            <a:ext cx="2646155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spcAft>
                <a:spcPts val="1800"/>
              </a:spcAft>
            </a:pPr>
            <a:r>
              <a:rPr lang="ru-RU" sz="2400" dirty="0">
                <a:solidFill>
                  <a:srgbClr val="373737"/>
                </a:solidFill>
              </a:rPr>
              <a:t>Теорема Фишера</a:t>
            </a:r>
            <a:r>
              <a:rPr lang="en-US" sz="2400" dirty="0">
                <a:solidFill>
                  <a:srgbClr val="373737"/>
                </a:solidFill>
              </a:rPr>
              <a:t>:</a:t>
            </a:r>
            <a:endParaRPr lang="ru-RU" sz="2400" dirty="0">
              <a:solidFill>
                <a:srgbClr val="373737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7">
                <a:extLst>
                  <a:ext uri="{FF2B5EF4-FFF2-40B4-BE49-F238E27FC236}">
                    <a16:creationId xmlns:a16="http://schemas.microsoft.com/office/drawing/2014/main" id="{F6E6886C-D076-7142-A572-985F89623A63}"/>
                  </a:ext>
                </a:extLst>
              </p:cNvPr>
              <p:cNvSpPr/>
              <p:nvPr/>
            </p:nvSpPr>
            <p:spPr>
              <a:xfrm>
                <a:off x="1296000" y="720000"/>
                <a:ext cx="5559664" cy="369332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400" i="1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∼</m:t>
                    </m:r>
                    <m:r>
                      <a:rPr lang="en-US" sz="2400" i="1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𝑖𝑖𝑑</m:t>
                    </m:r>
                    <m:r>
                      <a:rPr lang="en-US" sz="2400" i="1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i="1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sz="2400" i="1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sz="2400" i="1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sz="2400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ru-RU" sz="2400" b="0" i="1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    </m:t>
                    </m:r>
                    <m:r>
                      <a:rPr lang="en-US" sz="2400" i="1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ru-RU" sz="2400" b="0" i="0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sz="2400" b="1" dirty="0">
                    <a:solidFill>
                      <a:srgbClr val="C0504D"/>
                    </a:solidFill>
                  </a:rPr>
                  <a:t>не</a:t>
                </a:r>
                <a:r>
                  <a:rPr lang="ru-RU" sz="2400" dirty="0">
                    <a:solidFill>
                      <a:srgbClr val="373737"/>
                    </a:solidFill>
                  </a:rPr>
                  <a:t>известно</a:t>
                </a:r>
              </a:p>
            </p:txBody>
          </p:sp>
        </mc:Choice>
        <mc:Fallback xmlns="">
          <p:sp>
            <p:nvSpPr>
              <p:cNvPr id="13" name="Прямоугольник 7">
                <a:extLst>
                  <a:ext uri="{FF2B5EF4-FFF2-40B4-BE49-F238E27FC236}">
                    <a16:creationId xmlns:a16="http://schemas.microsoft.com/office/drawing/2014/main" id="{F6E6886C-D076-7142-A572-985F89623A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6000" y="720000"/>
                <a:ext cx="5559664" cy="369332"/>
              </a:xfrm>
              <a:prstGeom prst="rect">
                <a:avLst/>
              </a:prstGeom>
              <a:blipFill>
                <a:blip r:embed="rId6"/>
                <a:stretch>
                  <a:fillRect l="-2055" t="-24138" r="-913" b="-51724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37059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7" name="applause.wav"/>
          </p:stSnd>
        </p:sndAc>
      </p:transition>
    </mc:Fallback>
  </mc:AlternateContent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wrap="square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06A"/>
                </a:solidFill>
                <a:latin typeface="+mn-lt"/>
                <a:ea typeface="+mn-ea"/>
                <a:cs typeface="+mn-cs"/>
              </a:rPr>
              <a:t>Математическое ожидание неизвестно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8599003F-4B12-491F-9236-7BB00521A1D0}"/>
                  </a:ext>
                </a:extLst>
              </p:cNvPr>
              <p:cNvSpPr/>
              <p:nvPr/>
            </p:nvSpPr>
            <p:spPr>
              <a:xfrm>
                <a:off x="827584" y="4442652"/>
                <a:ext cx="6762044" cy="1001621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  <m:t>)⋅</m:t>
                                  </m:r>
                                  <m: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sSubSup>
                                <m:sSubSupPr>
                                  <m:ctrlP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  <m:t>𝜒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  <m:t> − </m:t>
                                  </m:r>
                                  <m:f>
                                    <m:fPr>
                                      <m:ctrlPr>
                                        <a:rPr lang="en-US" sz="2400" i="1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i="1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num>
                                    <m:den>
                                      <m:r>
                                        <a:rPr lang="en-US" sz="2400" i="1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d>
                            </m:den>
                          </m:f>
                          <m:r>
                            <a:rPr lang="ru-RU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ru-RU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ru-RU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ru-RU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f>
                            <m:fPr>
                              <m:ctrlP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  <m:t>)⋅</m:t>
                                  </m:r>
                                  <m: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sSubSup>
                                <m:sSubSupPr>
                                  <m:ctrlP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  <m:t>𝜒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400" i="1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i="1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num>
                                    <m:den>
                                      <m:r>
                                        <a:rPr lang="en-US" sz="2400" i="1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d>
                            </m:den>
                          </m:f>
                        </m:e>
                      </m:d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400" dirty="0">
                  <a:solidFill>
                    <a:srgbClr val="28506A"/>
                  </a:solidFill>
                </a:endParaRPr>
              </a:p>
            </p:txBody>
          </p:sp>
        </mc:Choice>
        <mc:Fallback xmlns="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8599003F-4B12-491F-9236-7BB00521A1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584" y="4442652"/>
                <a:ext cx="6762044" cy="1001621"/>
              </a:xfrm>
              <a:prstGeom prst="rect">
                <a:avLst/>
              </a:prstGeom>
              <a:blipFill>
                <a:blip r:embed="rId4"/>
                <a:stretch>
                  <a:fillRect l="-564" b="-8861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15">
                <a:extLst>
                  <a:ext uri="{FF2B5EF4-FFF2-40B4-BE49-F238E27FC236}">
                    <a16:creationId xmlns:a16="http://schemas.microsoft.com/office/drawing/2014/main" id="{CC928C9C-E717-F441-98CF-546721EBC85E}"/>
                  </a:ext>
                </a:extLst>
              </p:cNvPr>
              <p:cNvSpPr/>
              <p:nvPr/>
            </p:nvSpPr>
            <p:spPr>
              <a:xfrm>
                <a:off x="827584" y="3179512"/>
                <a:ext cx="7836183" cy="954557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𝜒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i="1" smtClean="0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num>
                                <m:den>
                                  <m: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  <m:r>
                            <a:rPr lang="ru-RU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ru-RU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   </m:t>
                          </m:r>
                          <m:f>
                            <m:fPr>
                              <m:ctrlP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  <m:t>)⋅</m:t>
                                  </m:r>
                                  <m: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ru-RU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ru-RU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sSubSup>
                            <m:sSubSupPr>
                              <m:ctrlP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𝜒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 − </m:t>
                              </m:r>
                              <m:f>
                                <m:fPr>
                                  <m:ctrlP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num>
                                <m:den>
                                  <m: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</m:d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400" dirty="0">
                  <a:solidFill>
                    <a:srgbClr val="28506A"/>
                  </a:solidFill>
                </a:endParaRPr>
              </a:p>
            </p:txBody>
          </p:sp>
        </mc:Choice>
        <mc:Fallback xmlns="">
          <p:sp>
            <p:nvSpPr>
              <p:cNvPr id="9" name="Прямоугольник 15">
                <a:extLst>
                  <a:ext uri="{FF2B5EF4-FFF2-40B4-BE49-F238E27FC236}">
                    <a16:creationId xmlns:a16="http://schemas.microsoft.com/office/drawing/2014/main" id="{CC928C9C-E717-F441-98CF-546721EBC85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584" y="3179512"/>
                <a:ext cx="7836183" cy="954557"/>
              </a:xfrm>
              <a:prstGeom prst="rect">
                <a:avLst/>
              </a:prstGeom>
              <a:blipFill>
                <a:blip r:embed="rId5"/>
                <a:stretch>
                  <a:fillRect l="-324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FB2A86B-14DD-BD49-BB2C-18748FB7C39F}"/>
                  </a:ext>
                </a:extLst>
              </p:cNvPr>
              <p:cNvSpPr txBox="1"/>
              <p:nvPr/>
            </p:nvSpPr>
            <p:spPr>
              <a:xfrm>
                <a:off x="1296000" y="2121293"/>
                <a:ext cx="2533771" cy="7411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ru-RU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ru-RU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ru-RU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)⋅</m:t>
                              </m:r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400" i="1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~ </m:t>
                      </m:r>
                      <m:sSubSup>
                        <m:sSubSupPr>
                          <m:ctrlP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ru-RU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ru-RU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solidFill>
                    <a:srgbClr val="28506A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FB2A86B-14DD-BD49-BB2C-18748FB7C3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6000" y="2121293"/>
                <a:ext cx="2533771" cy="741100"/>
              </a:xfrm>
              <a:prstGeom prst="rect">
                <a:avLst/>
              </a:prstGeom>
              <a:blipFill>
                <a:blip r:embed="rId6"/>
                <a:stretch>
                  <a:fillRect l="-4020" r="-503" b="-8621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Прямоугольник 12">
            <a:extLst>
              <a:ext uri="{FF2B5EF4-FFF2-40B4-BE49-F238E27FC236}">
                <a16:creationId xmlns:a16="http://schemas.microsoft.com/office/drawing/2014/main" id="{19652690-5DEB-A244-935A-4355CD1DD36A}"/>
              </a:ext>
            </a:extLst>
          </p:cNvPr>
          <p:cNvSpPr/>
          <p:nvPr/>
        </p:nvSpPr>
        <p:spPr>
          <a:xfrm>
            <a:off x="1296000" y="1434842"/>
            <a:ext cx="2646155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spcAft>
                <a:spcPts val="1800"/>
              </a:spcAft>
            </a:pPr>
            <a:r>
              <a:rPr lang="ru-RU" sz="2400" dirty="0">
                <a:solidFill>
                  <a:srgbClr val="373737"/>
                </a:solidFill>
              </a:rPr>
              <a:t>Теорема Фишера</a:t>
            </a:r>
            <a:r>
              <a:rPr lang="en-US" sz="2400" dirty="0">
                <a:solidFill>
                  <a:srgbClr val="373737"/>
                </a:solidFill>
              </a:rPr>
              <a:t>:</a:t>
            </a:r>
            <a:endParaRPr lang="ru-RU" sz="2400" dirty="0">
              <a:solidFill>
                <a:srgbClr val="373737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7">
                <a:extLst>
                  <a:ext uri="{FF2B5EF4-FFF2-40B4-BE49-F238E27FC236}">
                    <a16:creationId xmlns:a16="http://schemas.microsoft.com/office/drawing/2014/main" id="{09067A6C-02AA-7042-81CF-6AC554C03FC0}"/>
                  </a:ext>
                </a:extLst>
              </p:cNvPr>
              <p:cNvSpPr/>
              <p:nvPr/>
            </p:nvSpPr>
            <p:spPr>
              <a:xfrm>
                <a:off x="1296000" y="720000"/>
                <a:ext cx="5559664" cy="369332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400" i="1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∼</m:t>
                    </m:r>
                    <m:r>
                      <a:rPr lang="en-US" sz="2400" i="1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𝑖𝑖𝑑</m:t>
                    </m:r>
                    <m:r>
                      <a:rPr lang="en-US" sz="2400" i="1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i="1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sz="2400" i="1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sz="2400" i="1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sz="2400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ru-RU" sz="2400" b="0" i="1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    </m:t>
                    </m:r>
                    <m:r>
                      <a:rPr lang="en-US" sz="2400" i="1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ru-RU" sz="2400" b="0" i="0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sz="2400" b="1" dirty="0">
                    <a:solidFill>
                      <a:srgbClr val="C0504D"/>
                    </a:solidFill>
                  </a:rPr>
                  <a:t>не</a:t>
                </a:r>
                <a:r>
                  <a:rPr lang="ru-RU" sz="2400" dirty="0">
                    <a:solidFill>
                      <a:srgbClr val="373737"/>
                    </a:solidFill>
                  </a:rPr>
                  <a:t>известно</a:t>
                </a:r>
              </a:p>
            </p:txBody>
          </p:sp>
        </mc:Choice>
        <mc:Fallback xmlns="">
          <p:sp>
            <p:nvSpPr>
              <p:cNvPr id="15" name="Прямоугольник 7">
                <a:extLst>
                  <a:ext uri="{FF2B5EF4-FFF2-40B4-BE49-F238E27FC236}">
                    <a16:creationId xmlns:a16="http://schemas.microsoft.com/office/drawing/2014/main" id="{09067A6C-02AA-7042-81CF-6AC554C03F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6000" y="720000"/>
                <a:ext cx="5559664" cy="369332"/>
              </a:xfrm>
              <a:prstGeom prst="rect">
                <a:avLst/>
              </a:prstGeom>
              <a:blipFill>
                <a:blip r:embed="rId7"/>
                <a:stretch>
                  <a:fillRect l="-2055" t="-24138" r="-913" b="-51724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9267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8" name="applause.wav"/>
          </p:stSnd>
        </p:sndAc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wrap="square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06A"/>
                </a:solidFill>
                <a:latin typeface="+mn-lt"/>
                <a:ea typeface="+mn-ea"/>
                <a:cs typeface="+mn-cs"/>
              </a:rPr>
              <a:t>Предсказательный интервал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Объект 5">
                <a:extLst>
                  <a:ext uri="{FF2B5EF4-FFF2-40B4-BE49-F238E27FC236}">
                    <a16:creationId xmlns:a16="http://schemas.microsoft.com/office/drawing/2014/main" id="{A3822EA3-AAD3-E04D-80EE-D4B61A61B4D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9552" y="692696"/>
                <a:ext cx="7776864" cy="3645104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06A"/>
                  </a:buClr>
                </a:pPr>
                <a:r>
                  <a:rPr lang="ru-RU" sz="2400" dirty="0">
                    <a:solidFill>
                      <a:srgbClr val="373737"/>
                    </a:solidFill>
                  </a:rPr>
                  <a:t>Случайная величина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r>
                      <a:rPr lang="en-US" sz="2400" b="0" i="1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∼</m:t>
                    </m:r>
                    <m:r>
                      <a:rPr lang="en-US" sz="2400" b="0" i="1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2400" dirty="0">
                    <a:solidFill>
                      <a:srgbClr val="28506A"/>
                    </a:solidFill>
                  </a:rPr>
                  <a:t> </a:t>
                </a: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06A"/>
                  </a:buClr>
                </a:pPr>
                <a:r>
                  <a:rPr lang="ru-RU" sz="2400" dirty="0">
                    <a:solidFill>
                      <a:srgbClr val="373737"/>
                    </a:solidFill>
                  </a:rPr>
                  <a:t>Предсказательный интервал порядка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1−</m:t>
                    </m:r>
                    <m:r>
                      <a:rPr lang="en-US" sz="2400" i="1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2400" dirty="0">
                    <a:solidFill>
                      <a:srgbClr val="5C5B5C"/>
                    </a:solidFill>
                  </a:rPr>
                  <a:t>:</a:t>
                </a:r>
                <a:endParaRPr lang="ru-RU" sz="2400" dirty="0">
                  <a:solidFill>
                    <a:srgbClr val="5C5B5C"/>
                  </a:solidFill>
                </a:endParaRPr>
              </a:p>
              <a:p>
                <a:pPr marL="0" indent="0" algn="ctr">
                  <a:spcBef>
                    <a:spcPts val="0"/>
                  </a:spcBef>
                  <a:spcAft>
                    <a:spcPts val="1800"/>
                  </a:spcAft>
                  <a:buClr>
                    <a:srgbClr val="0059A9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ℙ</m:t>
                      </m:r>
                      <m:d>
                        <m:dPr>
                          <m:ctrlPr>
                            <a:rPr lang="ru-RU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400" b="0" i="1" smtClean="0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≤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1 −</m:t>
                              </m:r>
                              <m:f>
                                <m:fPr>
                                  <m:ctrlPr>
                                    <a:rPr lang="en-US" sz="2400" b="0" i="1" smtClean="0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b>
                          </m:sSub>
                        </m:e>
                      </m:d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ru-RU" sz="2400" dirty="0">
                  <a:solidFill>
                    <a:srgbClr val="28506A"/>
                  </a:solidFill>
                </a:endParaRP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06A"/>
                  </a:buClr>
                </a:pPr>
                <a:r>
                  <a:rPr lang="ru-RU" sz="2400" dirty="0">
                    <a:solidFill>
                      <a:srgbClr val="373737"/>
                    </a:solidFill>
                  </a:rPr>
                  <a:t>Для</a:t>
                </a:r>
                <a:r>
                  <a:rPr lang="ru-RU" sz="2400" dirty="0">
                    <a:solidFill>
                      <a:srgbClr val="5C5B5C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r>
                      <a:rPr lang="en-US" sz="2400" i="1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∼</m:t>
                    </m:r>
                    <m:r>
                      <a:rPr lang="en-US" sz="2400" b="0" i="1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r>
                      <a:rPr lang="en-US" sz="2400" b="0" i="1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sz="2400" b="0" i="1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rgbClr val="28506A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предсказательным интервалом будет</a:t>
                </a:r>
                <a:endParaRPr lang="en-US" sz="2400" dirty="0">
                  <a:solidFill>
                    <a:srgbClr val="373737"/>
                  </a:solidFill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Clr>
                    <a:srgbClr val="0059A9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ℙ</m:t>
                      </m:r>
                      <m:d>
                        <m:dPr>
                          <m:ctrlPr>
                            <a:rPr lang="ru-RU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f>
                                <m:fPr>
                                  <m:ctrlPr>
                                    <a:rPr lang="en-US" sz="2400" b="0" i="1" smtClean="0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  <m: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≤</m:t>
                          </m:r>
                          <m: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f>
                                <m:fPr>
                                  <m:ctrlP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num>
                                <m:den>
                                  <m: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b>
                          </m:sSub>
                          <m: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</m:d>
                      <m:r>
                        <a:rPr lang="en-US" sz="2400" i="1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r>
                        <a:rPr lang="en-US" sz="2400" i="1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ru-RU" sz="2400" dirty="0">
                  <a:solidFill>
                    <a:srgbClr val="28506A"/>
                  </a:solidFill>
                </a:endParaRP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0059A9"/>
                  </a:buClr>
                </a:pPr>
                <a:endParaRPr lang="ru-RU" sz="2400" dirty="0">
                  <a:solidFill>
                    <a:srgbClr val="5C5B5C"/>
                  </a:solidFill>
                </a:endParaRPr>
              </a:p>
            </p:txBody>
          </p:sp>
        </mc:Choice>
        <mc:Fallback xmlns="">
          <p:sp>
            <p:nvSpPr>
              <p:cNvPr id="6" name="Объект 5">
                <a:extLst>
                  <a:ext uri="{FF2B5EF4-FFF2-40B4-BE49-F238E27FC236}">
                    <a16:creationId xmlns:a16="http://schemas.microsoft.com/office/drawing/2014/main" id="{A3822EA3-AAD3-E04D-80EE-D4B61A61B4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692696"/>
                <a:ext cx="7776864" cy="3645104"/>
              </a:xfrm>
              <a:prstGeom prst="rect">
                <a:avLst/>
              </a:prstGeom>
              <a:blipFill>
                <a:blip r:embed="rId3"/>
                <a:stretch>
                  <a:fillRect l="-2288" t="-2439" r="-98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">
            <a:extLst>
              <a:ext uri="{FF2B5EF4-FFF2-40B4-BE49-F238E27FC236}">
                <a16:creationId xmlns:a16="http://schemas.microsoft.com/office/drawing/2014/main" id="{6844126C-2101-FB4F-BDED-E8AFBFEB1233}"/>
              </a:ext>
            </a:extLst>
          </p:cNvPr>
          <p:cNvSpPr/>
          <p:nvPr/>
        </p:nvSpPr>
        <p:spPr>
          <a:xfrm>
            <a:off x="827584" y="4337800"/>
            <a:ext cx="6552728" cy="1512168"/>
          </a:xfrm>
          <a:prstGeom prst="rect">
            <a:avLst/>
          </a:prstGeom>
          <a:solidFill>
            <a:srgbClr val="FFFFFF">
              <a:alpha val="60000"/>
            </a:srgbClr>
          </a:solidFill>
          <a:ln w="12700">
            <a:miter lim="400000"/>
          </a:ln>
          <a:effectLst/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DFF4F8-8950-FE40-8892-5449F367E54F}"/>
              </a:ext>
            </a:extLst>
          </p:cNvPr>
          <p:cNvSpPr txBox="1"/>
          <p:nvPr/>
        </p:nvSpPr>
        <p:spPr>
          <a:xfrm>
            <a:off x="1476238" y="4505623"/>
            <a:ext cx="63707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rgbClr val="C0504D"/>
                </a:solidFill>
              </a:rPr>
              <a:t>Границы предсказательного интервала – константы</a:t>
            </a:r>
            <a:r>
              <a:rPr lang="en-US" sz="2400" dirty="0">
                <a:solidFill>
                  <a:srgbClr val="C0504D"/>
                </a:solidFill>
              </a:rPr>
              <a:t>, </a:t>
            </a:r>
            <a:r>
              <a:rPr lang="ru-RU" sz="2400" dirty="0">
                <a:solidFill>
                  <a:srgbClr val="C0504D"/>
                </a:solidFill>
              </a:rPr>
              <a:t>случайная величина лежит </a:t>
            </a:r>
            <a:br>
              <a:rPr lang="ru-RU" sz="2400" dirty="0">
                <a:solidFill>
                  <a:srgbClr val="C0504D"/>
                </a:solidFill>
              </a:rPr>
            </a:br>
            <a:r>
              <a:rPr lang="ru-RU" sz="2400" dirty="0">
                <a:solidFill>
                  <a:srgbClr val="C0504D"/>
                </a:solidFill>
              </a:rPr>
              <a:t>между ними</a:t>
            </a:r>
          </a:p>
        </p:txBody>
      </p:sp>
      <p:sp>
        <p:nvSpPr>
          <p:cNvPr id="8" name="Shape">
            <a:extLst>
              <a:ext uri="{FF2B5EF4-FFF2-40B4-BE49-F238E27FC236}">
                <a16:creationId xmlns:a16="http://schemas.microsoft.com/office/drawing/2014/main" id="{1B7F6781-A8E0-934B-B76F-D763C5495826}"/>
              </a:ext>
            </a:extLst>
          </p:cNvPr>
          <p:cNvSpPr/>
          <p:nvPr/>
        </p:nvSpPr>
        <p:spPr>
          <a:xfrm>
            <a:off x="1040539" y="4597204"/>
            <a:ext cx="290687" cy="2906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38" y="0"/>
                </a:moveTo>
                <a:cubicBezTo>
                  <a:pt x="7320" y="0"/>
                  <a:pt x="4802" y="1006"/>
                  <a:pt x="2881" y="3017"/>
                </a:cubicBezTo>
                <a:cubicBezTo>
                  <a:pt x="-961" y="7038"/>
                  <a:pt x="-961" y="13558"/>
                  <a:pt x="2881" y="17579"/>
                </a:cubicBezTo>
                <a:cubicBezTo>
                  <a:pt x="6724" y="21600"/>
                  <a:pt x="12954" y="21600"/>
                  <a:pt x="16797" y="17579"/>
                </a:cubicBezTo>
                <a:cubicBezTo>
                  <a:pt x="20639" y="13558"/>
                  <a:pt x="20639" y="7038"/>
                  <a:pt x="16797" y="3017"/>
                </a:cubicBezTo>
                <a:cubicBezTo>
                  <a:pt x="14876" y="1006"/>
                  <a:pt x="12356" y="0"/>
                  <a:pt x="9838" y="0"/>
                </a:cubicBezTo>
                <a:close/>
                <a:moveTo>
                  <a:pt x="9687" y="3523"/>
                </a:moveTo>
                <a:lnTo>
                  <a:pt x="9991" y="3523"/>
                </a:lnTo>
                <a:cubicBezTo>
                  <a:pt x="10387" y="3523"/>
                  <a:pt x="10625" y="3523"/>
                  <a:pt x="10783" y="3592"/>
                </a:cubicBezTo>
                <a:cubicBezTo>
                  <a:pt x="11012" y="3679"/>
                  <a:pt x="11192" y="3868"/>
                  <a:pt x="11275" y="4107"/>
                </a:cubicBezTo>
                <a:cubicBezTo>
                  <a:pt x="11341" y="4273"/>
                  <a:pt x="11341" y="4521"/>
                  <a:pt x="11341" y="4936"/>
                </a:cubicBezTo>
                <a:lnTo>
                  <a:pt x="11341" y="11306"/>
                </a:lnTo>
                <a:cubicBezTo>
                  <a:pt x="11341" y="11721"/>
                  <a:pt x="11341" y="11969"/>
                  <a:pt x="11275" y="12135"/>
                </a:cubicBezTo>
                <a:cubicBezTo>
                  <a:pt x="11192" y="12374"/>
                  <a:pt x="11012" y="12561"/>
                  <a:pt x="10783" y="12648"/>
                </a:cubicBezTo>
                <a:cubicBezTo>
                  <a:pt x="10625" y="12717"/>
                  <a:pt x="10387" y="12717"/>
                  <a:pt x="9991" y="12717"/>
                </a:cubicBezTo>
                <a:lnTo>
                  <a:pt x="9687" y="12717"/>
                </a:lnTo>
                <a:cubicBezTo>
                  <a:pt x="9291" y="12717"/>
                  <a:pt x="9053" y="12717"/>
                  <a:pt x="8895" y="12648"/>
                </a:cubicBezTo>
                <a:cubicBezTo>
                  <a:pt x="8666" y="12561"/>
                  <a:pt x="8486" y="12374"/>
                  <a:pt x="8403" y="12135"/>
                </a:cubicBezTo>
                <a:cubicBezTo>
                  <a:pt x="8337" y="11969"/>
                  <a:pt x="8337" y="11721"/>
                  <a:pt x="8337" y="11306"/>
                </a:cubicBezTo>
                <a:lnTo>
                  <a:pt x="8337" y="4936"/>
                </a:lnTo>
                <a:cubicBezTo>
                  <a:pt x="8337" y="4521"/>
                  <a:pt x="8337" y="4273"/>
                  <a:pt x="8403" y="4107"/>
                </a:cubicBezTo>
                <a:cubicBezTo>
                  <a:pt x="8486" y="3868"/>
                  <a:pt x="8666" y="3679"/>
                  <a:pt x="8895" y="3592"/>
                </a:cubicBezTo>
                <a:cubicBezTo>
                  <a:pt x="9053" y="3523"/>
                  <a:pt x="9291" y="3523"/>
                  <a:pt x="9687" y="3523"/>
                </a:cubicBezTo>
                <a:close/>
                <a:moveTo>
                  <a:pt x="9687" y="13919"/>
                </a:moveTo>
                <a:lnTo>
                  <a:pt x="9991" y="13919"/>
                </a:lnTo>
                <a:cubicBezTo>
                  <a:pt x="10387" y="13919"/>
                  <a:pt x="10625" y="13919"/>
                  <a:pt x="10783" y="13988"/>
                </a:cubicBezTo>
                <a:cubicBezTo>
                  <a:pt x="11012" y="14075"/>
                  <a:pt x="11192" y="14264"/>
                  <a:pt x="11275" y="14503"/>
                </a:cubicBezTo>
                <a:cubicBezTo>
                  <a:pt x="11341" y="14668"/>
                  <a:pt x="11341" y="14917"/>
                  <a:pt x="11341" y="15331"/>
                </a:cubicBezTo>
                <a:lnTo>
                  <a:pt x="11341" y="15660"/>
                </a:lnTo>
                <a:cubicBezTo>
                  <a:pt x="11341" y="16074"/>
                  <a:pt x="11341" y="16323"/>
                  <a:pt x="11275" y="16489"/>
                </a:cubicBezTo>
                <a:cubicBezTo>
                  <a:pt x="11192" y="16728"/>
                  <a:pt x="11012" y="16915"/>
                  <a:pt x="10783" y="17002"/>
                </a:cubicBezTo>
                <a:cubicBezTo>
                  <a:pt x="10625" y="17071"/>
                  <a:pt x="10387" y="17072"/>
                  <a:pt x="9991" y="17072"/>
                </a:cubicBezTo>
                <a:lnTo>
                  <a:pt x="9687" y="17072"/>
                </a:lnTo>
                <a:cubicBezTo>
                  <a:pt x="9291" y="17072"/>
                  <a:pt x="9053" y="17071"/>
                  <a:pt x="8895" y="17002"/>
                </a:cubicBezTo>
                <a:cubicBezTo>
                  <a:pt x="8666" y="16915"/>
                  <a:pt x="8486" y="16728"/>
                  <a:pt x="8403" y="16489"/>
                </a:cubicBezTo>
                <a:cubicBezTo>
                  <a:pt x="8337" y="16323"/>
                  <a:pt x="8337" y="16074"/>
                  <a:pt x="8337" y="15660"/>
                </a:cubicBezTo>
                <a:lnTo>
                  <a:pt x="8337" y="15331"/>
                </a:lnTo>
                <a:cubicBezTo>
                  <a:pt x="8337" y="14917"/>
                  <a:pt x="8337" y="14668"/>
                  <a:pt x="8403" y="14503"/>
                </a:cubicBezTo>
                <a:cubicBezTo>
                  <a:pt x="8486" y="14264"/>
                  <a:pt x="8666" y="14075"/>
                  <a:pt x="8895" y="13988"/>
                </a:cubicBezTo>
                <a:cubicBezTo>
                  <a:pt x="9053" y="13919"/>
                  <a:pt x="9291" y="13919"/>
                  <a:pt x="9687" y="13919"/>
                </a:cubicBezTo>
                <a:close/>
              </a:path>
            </a:pathLst>
          </a:custGeom>
          <a:solidFill>
            <a:srgbClr val="C0504D"/>
          </a:solidFill>
          <a:ln w="3175">
            <a:miter lim="400000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solidFill>
                  <a:srgbClr val="FFFFFF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1453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wrap="square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06A"/>
                </a:solidFill>
                <a:latin typeface="+mn-lt"/>
                <a:ea typeface="+mn-ea"/>
                <a:cs typeface="+mn-cs"/>
              </a:rPr>
              <a:t>Пример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Объект 5">
                <a:extLst>
                  <a:ext uri="{FF2B5EF4-FFF2-40B4-BE49-F238E27FC236}">
                    <a16:creationId xmlns:a16="http://schemas.microsoft.com/office/drawing/2014/main" id="{8913BC0C-E562-C34C-B9BA-C39B464DA0C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9552" y="692696"/>
                <a:ext cx="7920440" cy="1584176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Clr>
                    <a:srgbClr val="0059A9"/>
                  </a:buClr>
                  <a:buNone/>
                </a:pPr>
                <a:r>
                  <a:rPr lang="ru-RU" sz="2400" dirty="0">
                    <a:solidFill>
                      <a:srgbClr val="373737"/>
                    </a:solidFill>
                  </a:rPr>
                  <a:t>Джордан считает</a:t>
                </a:r>
                <a:r>
                  <a:rPr lang="en-US" sz="2400" dirty="0">
                    <a:solidFill>
                      <a:srgbClr val="373737"/>
                    </a:solidFill>
                  </a:rPr>
                  <a:t>,</a:t>
                </a:r>
                <a:r>
                  <a:rPr lang="ru-RU" sz="2400" dirty="0">
                    <a:solidFill>
                      <a:srgbClr val="373737"/>
                    </a:solidFill>
                  </a:rPr>
                  <a:t> что вложения в бумаги с высокой дисперсией доходности рискованно, и хочет знать, в каком диапазоне колеблется дисперсия для одной из его акций</a:t>
                </a:r>
                <a:r>
                  <a:rPr lang="en-US" sz="2400" dirty="0">
                    <a:solidFill>
                      <a:srgbClr val="373737"/>
                    </a:solidFill>
                  </a:rPr>
                  <a:t>.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За последние </a:t>
                </a:r>
                <a14:m>
                  <m:oMath xmlns:m="http://schemas.openxmlformats.org/officeDocument/2006/math">
                    <m:r>
                      <a:rPr lang="ru-RU" sz="2400" i="1" dirty="0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</a:rPr>
                      <m:t>10</m:t>
                    </m:r>
                  </m:oMath>
                </a14:m>
                <a:r>
                  <a:rPr lang="ru-RU" sz="2400" dirty="0">
                    <a:solidFill>
                      <a:srgbClr val="5C5B5C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лет для бумаги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dirty="0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 dirty="0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sz="2400" i="1" dirty="0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ru-RU" sz="2400" i="1" dirty="0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</a:rPr>
                      <m:t>= </m:t>
                    </m:r>
                    <m:r>
                      <a:rPr lang="ru-RU" sz="2400" i="1" dirty="0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2400" i="1" dirty="0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400" i="1" dirty="0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</a:rPr>
                      <m:t>05</m:t>
                    </m:r>
                    <m:r>
                      <a:rPr lang="en-US" sz="2400" i="1" dirty="0" smtClean="0">
                        <a:solidFill>
                          <a:srgbClr val="5C5B5C"/>
                        </a:solidFill>
                        <a:latin typeface="Cambria Math" panose="02040503050406030204" pitchFamily="18" charset="0"/>
                      </a:rPr>
                      <m:t>. </m:t>
                    </m:r>
                  </m:oMath>
                </a14:m>
                <a:endParaRPr lang="ru-RU" sz="2400" dirty="0">
                  <a:solidFill>
                    <a:srgbClr val="5C5B5C"/>
                  </a:solidFill>
                </a:endParaRPr>
              </a:p>
            </p:txBody>
          </p:sp>
        </mc:Choice>
        <mc:Fallback xmlns="">
          <p:sp>
            <p:nvSpPr>
              <p:cNvPr id="5" name="Объект 5">
                <a:extLst>
                  <a:ext uri="{FF2B5EF4-FFF2-40B4-BE49-F238E27FC236}">
                    <a16:creationId xmlns:a16="http://schemas.microsoft.com/office/drawing/2014/main" id="{8913BC0C-E562-C34C-B9BA-C39B464DA0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692696"/>
                <a:ext cx="7920440" cy="1584176"/>
              </a:xfrm>
              <a:prstGeom prst="rect">
                <a:avLst/>
              </a:prstGeom>
              <a:blipFill>
                <a:blip r:embed="rId4"/>
                <a:stretch>
                  <a:fillRect l="-2386" t="-5769" r="-3002" b="-423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30650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wrap="square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06A"/>
                </a:solidFill>
                <a:latin typeface="+mn-lt"/>
                <a:ea typeface="+mn-ea"/>
                <a:cs typeface="+mn-cs"/>
              </a:rPr>
              <a:t>Пример </a:t>
            </a:r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6D7D0564-DE05-4A95-8D61-B323ACC93D10}"/>
              </a:ext>
            </a:extLst>
          </p:cNvPr>
          <p:cNvGrpSpPr/>
          <p:nvPr/>
        </p:nvGrpSpPr>
        <p:grpSpPr>
          <a:xfrm>
            <a:off x="1846895" y="2492896"/>
            <a:ext cx="5450210" cy="1363291"/>
            <a:chOff x="1619672" y="2307794"/>
            <a:chExt cx="5450210" cy="136329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Прямоугольник 4">
                  <a:extLst>
                    <a:ext uri="{FF2B5EF4-FFF2-40B4-BE49-F238E27FC236}">
                      <a16:creationId xmlns:a16="http://schemas.microsoft.com/office/drawing/2014/main" id="{BDCBA412-197E-1C42-8845-FCDD0105BBEC}"/>
                    </a:ext>
                  </a:extLst>
                </p:cNvPr>
                <p:cNvSpPr/>
                <p:nvPr/>
              </p:nvSpPr>
              <p:spPr>
                <a:xfrm>
                  <a:off x="1619672" y="2307794"/>
                  <a:ext cx="5450210" cy="807401"/>
                </a:xfrm>
                <a:prstGeom prst="rect">
                  <a:avLst/>
                </a:prstGeom>
              </p:spPr>
              <p:txBody>
                <a:bodyPr wrap="none" lIns="0" tIns="0" rIns="0" bIns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2400" i="1" smtClean="0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ctrlPr>
                                  <a:rPr lang="en-US" sz="2400" b="0" i="1" smtClean="0">
                                    <a:solidFill>
                                      <a:srgbClr val="28506A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solidFill>
                                      <a:srgbClr val="28506A"/>
                                    </a:solidFill>
                                    <a:latin typeface="Cambria Math" panose="02040503050406030204" pitchFamily="18" charset="0"/>
                                  </a:rPr>
                                  <m:t>10−1</m:t>
                                </m:r>
                              </m:e>
                            </m:d>
                            <m:r>
                              <a:rPr lang="en-US" sz="2400" b="0" i="1" smtClean="0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</a:rPr>
                              <m:t>⋅0.05</m:t>
                            </m:r>
                          </m:num>
                          <m:den>
                            <m:sSubSup>
                              <m:sSubSupPr>
                                <m:ctrlPr>
                                  <a:rPr lang="en-US" sz="2400" i="1">
                                    <a:solidFill>
                                      <a:srgbClr val="28506A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400" i="1">
                                    <a:solidFill>
                                      <a:srgbClr val="28506A"/>
                                    </a:solidFill>
                                    <a:latin typeface="Cambria Math" panose="02040503050406030204" pitchFamily="18" charset="0"/>
                                  </a:rPr>
                                  <m:t>𝜒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rgbClr val="28506A"/>
                                    </a:solidFill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sub>
                              <m:sup>
                                <m:r>
                                  <a:rPr lang="en-US" sz="2400" i="1">
                                    <a:solidFill>
                                      <a:srgbClr val="28506A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  <m:d>
                              <m:dPr>
                                <m:ctrlPr>
                                  <a:rPr lang="en-US" sz="2400" i="1">
                                    <a:solidFill>
                                      <a:srgbClr val="28506A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solidFill>
                                      <a:srgbClr val="28506A"/>
                                    </a:solidFill>
                                    <a:latin typeface="Cambria Math" panose="02040503050406030204" pitchFamily="18" charset="0"/>
                                  </a:rPr>
                                  <m:t>0.975</m:t>
                                </m:r>
                              </m:e>
                            </m:d>
                          </m:den>
                        </m:f>
                        <m:r>
                          <a:rPr lang="ru-RU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ru-RU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en-US" sz="2400" i="1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ru-RU" sz="2400" i="1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 i="1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sz="2400" i="1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ru-RU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ru-RU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f>
                          <m:fPr>
                            <m:ctrlPr>
                              <a:rPr lang="en-US" sz="2400" i="1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ctrlPr>
                                  <a:rPr lang="en-US" sz="2400" i="1">
                                    <a:solidFill>
                                      <a:srgbClr val="28506A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solidFill>
                                      <a:srgbClr val="28506A"/>
                                    </a:solidFill>
                                    <a:latin typeface="Cambria Math" panose="02040503050406030204" pitchFamily="18" charset="0"/>
                                  </a:rPr>
                                  <m:t>10−1</m:t>
                                </m:r>
                              </m:e>
                            </m:d>
                            <m:r>
                              <a:rPr lang="en-US" sz="2400" i="1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</a:rPr>
                              <m:t>⋅0.05</m:t>
                            </m:r>
                          </m:num>
                          <m:den>
                            <m:sSubSup>
                              <m:sSubSupPr>
                                <m:ctrlPr>
                                  <a:rPr lang="en-US" sz="2400" i="1">
                                    <a:solidFill>
                                      <a:srgbClr val="28506A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400" i="1">
                                    <a:solidFill>
                                      <a:srgbClr val="28506A"/>
                                    </a:solidFill>
                                    <a:latin typeface="Cambria Math" panose="02040503050406030204" pitchFamily="18" charset="0"/>
                                  </a:rPr>
                                  <m:t>𝜒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rgbClr val="28506A"/>
                                    </a:solidFill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sub>
                              <m:sup>
                                <m:r>
                                  <a:rPr lang="en-US" sz="2400" i="1">
                                    <a:solidFill>
                                      <a:srgbClr val="28506A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  <m:d>
                              <m:dPr>
                                <m:ctrlPr>
                                  <a:rPr lang="en-US" sz="2400" i="1">
                                    <a:solidFill>
                                      <a:srgbClr val="28506A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solidFill>
                                      <a:srgbClr val="28506A"/>
                                    </a:solidFill>
                                    <a:latin typeface="Cambria Math" panose="02040503050406030204" pitchFamily="18" charset="0"/>
                                  </a:rPr>
                                  <m:t>0.025</m:t>
                                </m:r>
                              </m:e>
                            </m:d>
                          </m:den>
                        </m:f>
                      </m:oMath>
                    </m:oMathPara>
                  </a14:m>
                  <a:endParaRPr lang="en-US" sz="2400" dirty="0">
                    <a:solidFill>
                      <a:srgbClr val="28506A"/>
                    </a:solidFill>
                  </a:endParaRPr>
                </a:p>
              </p:txBody>
            </p:sp>
          </mc:Choice>
          <mc:Fallback xmlns="">
            <p:sp>
              <p:nvSpPr>
                <p:cNvPr id="5" name="Прямоугольник 4">
                  <a:extLst>
                    <a:ext uri="{FF2B5EF4-FFF2-40B4-BE49-F238E27FC236}">
                      <a16:creationId xmlns:a16="http://schemas.microsoft.com/office/drawing/2014/main" id="{BDCBA412-197E-1C42-8845-FCDD0105BBE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19672" y="2307794"/>
                  <a:ext cx="5450210" cy="807401"/>
                </a:xfrm>
                <a:prstGeom prst="rect">
                  <a:avLst/>
                </a:prstGeom>
                <a:blipFill>
                  <a:blip r:embed="rId4"/>
                  <a:stretch>
                    <a:fillRect r="-699" b="-11111"/>
                  </a:stretch>
                </a:blipFill>
              </p:spPr>
              <p:txBody>
                <a:bodyPr/>
                <a:lstStyle/>
                <a:p>
                  <a:r>
                    <a:rPr lang="en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Прямоугольник 2">
                  <a:extLst>
                    <a:ext uri="{FF2B5EF4-FFF2-40B4-BE49-F238E27FC236}">
                      <a16:creationId xmlns:a16="http://schemas.microsoft.com/office/drawing/2014/main" id="{0E4DE87D-FD62-E549-8BE3-AA226339C635}"/>
                    </a:ext>
                  </a:extLst>
                </p:cNvPr>
                <p:cNvSpPr/>
                <p:nvPr/>
              </p:nvSpPr>
              <p:spPr>
                <a:xfrm>
                  <a:off x="2871746" y="3301753"/>
                  <a:ext cx="2946063" cy="369332"/>
                </a:xfrm>
                <a:prstGeom prst="rect">
                  <a:avLst/>
                </a:prstGeom>
              </p:spPr>
              <p:txBody>
                <a:bodyPr wrap="none" lIns="0" tIns="0" rIns="0" bIns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  <m:t>0.016</m:t>
                        </m:r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ru-RU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en-US" sz="2400" i="1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ru-RU" sz="2400" i="1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 i="1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sz="2400" i="1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ru-RU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ru-RU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US" sz="2400" b="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  <m:t>0.038</m:t>
                        </m:r>
                      </m:oMath>
                    </m:oMathPara>
                  </a14:m>
                  <a:endParaRPr lang="en-US" sz="2400" dirty="0">
                    <a:solidFill>
                      <a:srgbClr val="28506A"/>
                    </a:solidFill>
                  </a:endParaRPr>
                </a:p>
              </p:txBody>
            </p:sp>
          </mc:Choice>
          <mc:Fallback xmlns="">
            <p:sp>
              <p:nvSpPr>
                <p:cNvPr id="3" name="Прямоугольник 2">
                  <a:extLst>
                    <a:ext uri="{FF2B5EF4-FFF2-40B4-BE49-F238E27FC236}">
                      <a16:creationId xmlns:a16="http://schemas.microsoft.com/office/drawing/2014/main" id="{0E4DE87D-FD62-E549-8BE3-AA226339C63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71746" y="3301753"/>
                  <a:ext cx="2946063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1288" t="-10345" r="-1288" b="-34483"/>
                  </a:stretch>
                </a:blipFill>
              </p:spPr>
              <p:txBody>
                <a:bodyPr/>
                <a:lstStyle/>
                <a:p>
                  <a:r>
                    <a:rPr lang="en-RU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Объект 5">
                <a:extLst>
                  <a:ext uri="{FF2B5EF4-FFF2-40B4-BE49-F238E27FC236}">
                    <a16:creationId xmlns:a16="http://schemas.microsoft.com/office/drawing/2014/main" id="{992C13C4-AB2D-144B-97E0-C86674AB4EC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9552" y="692696"/>
                <a:ext cx="7920440" cy="1584176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Clr>
                    <a:srgbClr val="0059A9"/>
                  </a:buClr>
                  <a:buNone/>
                </a:pPr>
                <a:r>
                  <a:rPr lang="ru-RU" sz="2400" dirty="0">
                    <a:solidFill>
                      <a:srgbClr val="373737"/>
                    </a:solidFill>
                  </a:rPr>
                  <a:t>Джордан считает</a:t>
                </a:r>
                <a:r>
                  <a:rPr lang="en-US" sz="2400" dirty="0">
                    <a:solidFill>
                      <a:srgbClr val="373737"/>
                    </a:solidFill>
                  </a:rPr>
                  <a:t>,</a:t>
                </a:r>
                <a:r>
                  <a:rPr lang="ru-RU" sz="2400" dirty="0">
                    <a:solidFill>
                      <a:srgbClr val="373737"/>
                    </a:solidFill>
                  </a:rPr>
                  <a:t> что вложения в бумаги с высокой дисперсией доходности рискованно, и хочет знать, в каком диапазоне колеблется дисперсия для одной из его акций</a:t>
                </a:r>
                <a:r>
                  <a:rPr lang="en-US" sz="2400" dirty="0">
                    <a:solidFill>
                      <a:srgbClr val="373737"/>
                    </a:solidFill>
                  </a:rPr>
                  <a:t>.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За последние </a:t>
                </a:r>
                <a14:m>
                  <m:oMath xmlns:m="http://schemas.openxmlformats.org/officeDocument/2006/math">
                    <m:r>
                      <a:rPr lang="ru-RU" sz="2400" i="1" dirty="0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</a:rPr>
                      <m:t>10</m:t>
                    </m:r>
                  </m:oMath>
                </a14:m>
                <a:r>
                  <a:rPr lang="ru-RU" sz="2400" dirty="0">
                    <a:solidFill>
                      <a:srgbClr val="5C5B5C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лет для бумаги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dirty="0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 dirty="0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sz="2400" i="1" dirty="0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ru-RU" sz="2400" i="1" dirty="0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</a:rPr>
                      <m:t>= 0</m:t>
                    </m:r>
                    <m:r>
                      <a:rPr lang="en-US" sz="2400" i="1" dirty="0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</a:rPr>
                      <m:t>.05</m:t>
                    </m:r>
                    <m:r>
                      <a:rPr lang="en-US" sz="2400" i="1" dirty="0" smtClean="0">
                        <a:solidFill>
                          <a:srgbClr val="5C5B5C"/>
                        </a:solidFill>
                        <a:latin typeface="Cambria Math" panose="02040503050406030204" pitchFamily="18" charset="0"/>
                      </a:rPr>
                      <m:t>. </m:t>
                    </m:r>
                  </m:oMath>
                </a14:m>
                <a:endParaRPr lang="ru-RU" sz="2400" dirty="0">
                  <a:solidFill>
                    <a:srgbClr val="5C5B5C"/>
                  </a:solidFill>
                </a:endParaRPr>
              </a:p>
            </p:txBody>
          </p:sp>
        </mc:Choice>
        <mc:Fallback xmlns="">
          <p:sp>
            <p:nvSpPr>
              <p:cNvPr id="7" name="Объект 5">
                <a:extLst>
                  <a:ext uri="{FF2B5EF4-FFF2-40B4-BE49-F238E27FC236}">
                    <a16:creationId xmlns:a16="http://schemas.microsoft.com/office/drawing/2014/main" id="{992C13C4-AB2D-144B-97E0-C86674AB4E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692696"/>
                <a:ext cx="7920440" cy="1584176"/>
              </a:xfrm>
              <a:prstGeom prst="rect">
                <a:avLst/>
              </a:prstGeom>
              <a:blipFill>
                <a:blip r:embed="rId6"/>
                <a:stretch>
                  <a:fillRect l="-2400" t="-5556" r="-2880" b="-3968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84025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7" name="applause.wav"/>
          </p:stSnd>
        </p:sndAc>
      </p:transition>
    </mc:Fallback>
  </mc:AlternateContent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wrap="square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06A"/>
                </a:solidFill>
                <a:latin typeface="+mn-lt"/>
                <a:ea typeface="+mn-ea"/>
                <a:cs typeface="+mn-cs"/>
              </a:rPr>
              <a:t>Пример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Объект 5">
                <a:extLst>
                  <a:ext uri="{FF2B5EF4-FFF2-40B4-BE49-F238E27FC236}">
                    <a16:creationId xmlns:a16="http://schemas.microsoft.com/office/drawing/2014/main" id="{F30831AF-5FB5-C649-9989-6D97A293320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9552" y="692696"/>
                <a:ext cx="7920440" cy="1584176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Clr>
                    <a:srgbClr val="0059A9"/>
                  </a:buClr>
                  <a:buNone/>
                </a:pPr>
                <a:r>
                  <a:rPr lang="ru-RU" sz="2400" dirty="0">
                    <a:solidFill>
                      <a:srgbClr val="373737"/>
                    </a:solidFill>
                  </a:rPr>
                  <a:t>Джордан считает</a:t>
                </a:r>
                <a:r>
                  <a:rPr lang="en-US" sz="2400" dirty="0">
                    <a:solidFill>
                      <a:srgbClr val="373737"/>
                    </a:solidFill>
                  </a:rPr>
                  <a:t>,</a:t>
                </a:r>
                <a:r>
                  <a:rPr lang="ru-RU" sz="2400" dirty="0">
                    <a:solidFill>
                      <a:srgbClr val="373737"/>
                    </a:solidFill>
                  </a:rPr>
                  <a:t> что вложения в бумаги с высокой дисперсией доходности рискованно, и хочет знать, в каком диапазоне колеблется дисперсия для одной из его акций</a:t>
                </a:r>
                <a:r>
                  <a:rPr lang="en-US" sz="2400" dirty="0">
                    <a:solidFill>
                      <a:srgbClr val="373737"/>
                    </a:solidFill>
                  </a:rPr>
                  <a:t>.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За последние </a:t>
                </a:r>
                <a14:m>
                  <m:oMath xmlns:m="http://schemas.openxmlformats.org/officeDocument/2006/math">
                    <m:r>
                      <a:rPr lang="ru-RU" sz="2400" i="1" dirty="0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</a:rPr>
                      <m:t>10</m:t>
                    </m:r>
                  </m:oMath>
                </a14:m>
                <a:r>
                  <a:rPr lang="ru-RU" sz="2400" dirty="0">
                    <a:solidFill>
                      <a:srgbClr val="5C5B5C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лет для бумаги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dirty="0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 dirty="0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sz="2400" i="1" dirty="0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ru-RU" sz="2400" i="1" dirty="0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</a:rPr>
                      <m:t>= </m:t>
                    </m:r>
                    <m:r>
                      <a:rPr lang="ru-RU" sz="2400" i="1" dirty="0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2400" i="1" dirty="0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400" i="1" dirty="0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</a:rPr>
                      <m:t>05</m:t>
                    </m:r>
                    <m:r>
                      <a:rPr lang="en-US" sz="2400" i="1" dirty="0" smtClean="0">
                        <a:solidFill>
                          <a:srgbClr val="5C5B5C"/>
                        </a:solidFill>
                        <a:latin typeface="Cambria Math" panose="02040503050406030204" pitchFamily="18" charset="0"/>
                      </a:rPr>
                      <m:t>. </m:t>
                    </m:r>
                  </m:oMath>
                </a14:m>
                <a:endParaRPr lang="ru-RU" sz="2400" dirty="0">
                  <a:solidFill>
                    <a:srgbClr val="5C5B5C"/>
                  </a:solidFill>
                </a:endParaRPr>
              </a:p>
            </p:txBody>
          </p:sp>
        </mc:Choice>
        <mc:Fallback xmlns="">
          <p:sp>
            <p:nvSpPr>
              <p:cNvPr id="7" name="Объект 5">
                <a:extLst>
                  <a:ext uri="{FF2B5EF4-FFF2-40B4-BE49-F238E27FC236}">
                    <a16:creationId xmlns:a16="http://schemas.microsoft.com/office/drawing/2014/main" id="{F30831AF-5FB5-C649-9989-6D97A29332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692696"/>
                <a:ext cx="7920440" cy="1584176"/>
              </a:xfrm>
              <a:prstGeom prst="rect">
                <a:avLst/>
              </a:prstGeom>
              <a:blipFill>
                <a:blip r:embed="rId4"/>
                <a:stretch>
                  <a:fillRect l="-2400" t="-5556" r="-2880" b="-3968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Объект 5">
                <a:extLst>
                  <a:ext uri="{FF2B5EF4-FFF2-40B4-BE49-F238E27FC236}">
                    <a16:creationId xmlns:a16="http://schemas.microsoft.com/office/drawing/2014/main" id="{0AEF80DF-22FB-FC4E-8382-8F0144008A0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9552" y="2348880"/>
                <a:ext cx="8064456" cy="1296144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Clr>
                    <a:srgbClr val="0059A9"/>
                  </a:buClr>
                  <a:buNone/>
                </a:pPr>
                <a:r>
                  <a:rPr lang="ru-RU" sz="2400" dirty="0">
                    <a:solidFill>
                      <a:srgbClr val="373737"/>
                    </a:solidFill>
                  </a:rPr>
                  <a:t>Джордан инсайдер и знает доходность бумаги (это каким инсайдером надо быть!)</a:t>
                </a:r>
                <a:r>
                  <a:rPr lang="en-US" sz="2400" dirty="0">
                    <a:solidFill>
                      <a:srgbClr val="373737"/>
                    </a:solidFill>
                  </a:rPr>
                  <a:t>.</a:t>
                </a:r>
                <a:r>
                  <a:rPr lang="ru-RU" sz="2400" dirty="0">
                    <a:solidFill>
                      <a:srgbClr val="373737"/>
                    </a:solidFill>
                  </a:rPr>
                  <a:t> Получилось</a:t>
                </a:r>
                <a:r>
                  <a:rPr lang="en-US" sz="2400" dirty="0">
                    <a:solidFill>
                      <a:srgbClr val="373737"/>
                    </a:solidFill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что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dirty="0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 dirty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sz="2400" i="1" dirty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ru-RU" sz="2400" i="1" dirty="0">
                        <a:solidFill>
                          <a:srgbClr val="28506A"/>
                        </a:solidFill>
                        <a:latin typeface="Cambria Math" panose="02040503050406030204" pitchFamily="18" charset="0"/>
                      </a:rPr>
                      <m:t>= </m:t>
                    </m:r>
                    <m:r>
                      <a:rPr lang="ru-RU" sz="2400" i="1" dirty="0">
                        <a:solidFill>
                          <a:srgbClr val="28506A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2400" i="1" dirty="0">
                        <a:solidFill>
                          <a:srgbClr val="28506A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400" i="1" dirty="0">
                        <a:solidFill>
                          <a:srgbClr val="28506A"/>
                        </a:solidFill>
                        <a:latin typeface="Cambria Math" panose="02040503050406030204" pitchFamily="18" charset="0"/>
                      </a:rPr>
                      <m:t>04</m:t>
                    </m:r>
                    <m:r>
                      <a:rPr lang="en-US" sz="2400" b="0" i="1" dirty="0" smtClean="0">
                        <a:solidFill>
                          <a:srgbClr val="5C5B5C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ru-RU" sz="2400" dirty="0">
                  <a:solidFill>
                    <a:srgbClr val="5C5B5C"/>
                  </a:solidFill>
                </a:endParaRPr>
              </a:p>
            </p:txBody>
          </p:sp>
        </mc:Choice>
        <mc:Fallback xmlns="">
          <p:sp>
            <p:nvSpPr>
              <p:cNvPr id="8" name="Объект 5">
                <a:extLst>
                  <a:ext uri="{FF2B5EF4-FFF2-40B4-BE49-F238E27FC236}">
                    <a16:creationId xmlns:a16="http://schemas.microsoft.com/office/drawing/2014/main" id="{0AEF80DF-22FB-FC4E-8382-8F0144008A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2348880"/>
                <a:ext cx="8064456" cy="1296144"/>
              </a:xfrm>
              <a:prstGeom prst="rect">
                <a:avLst/>
              </a:prstGeom>
              <a:blipFill>
                <a:blip r:embed="rId5"/>
                <a:stretch>
                  <a:fillRect l="-2362" t="-6796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52952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6" name="applause.wav"/>
          </p:stSnd>
        </p:sndAc>
      </p:transition>
    </mc:Fallback>
  </mc:AlternateContent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wrap="square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06A"/>
                </a:solidFill>
                <a:latin typeface="+mn-lt"/>
                <a:ea typeface="+mn-ea"/>
                <a:cs typeface="+mn-cs"/>
              </a:rPr>
              <a:t>Пример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Объект 5">
                <a:extLst>
                  <a:ext uri="{FF2B5EF4-FFF2-40B4-BE49-F238E27FC236}">
                    <a16:creationId xmlns:a16="http://schemas.microsoft.com/office/drawing/2014/main" id="{66E55DB5-23FC-E94B-B40F-C3BAC66D0F0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9552" y="692696"/>
                <a:ext cx="7920440" cy="1584176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Clr>
                    <a:srgbClr val="0059A9"/>
                  </a:buClr>
                  <a:buNone/>
                </a:pPr>
                <a:r>
                  <a:rPr lang="ru-RU" sz="2400" dirty="0">
                    <a:solidFill>
                      <a:srgbClr val="373737"/>
                    </a:solidFill>
                  </a:rPr>
                  <a:t>Джордан считает</a:t>
                </a:r>
                <a:r>
                  <a:rPr lang="en-US" sz="2400" dirty="0">
                    <a:solidFill>
                      <a:srgbClr val="373737"/>
                    </a:solidFill>
                  </a:rPr>
                  <a:t>,</a:t>
                </a:r>
                <a:r>
                  <a:rPr lang="ru-RU" sz="2400" dirty="0">
                    <a:solidFill>
                      <a:srgbClr val="373737"/>
                    </a:solidFill>
                  </a:rPr>
                  <a:t> что вложения в бумаги с высокой дисперсией доходности рискованно, и хочет знать, в каком диапазоне колеблется дисперсия для одной из его акций</a:t>
                </a:r>
                <a:r>
                  <a:rPr lang="en-US" sz="2400" dirty="0">
                    <a:solidFill>
                      <a:srgbClr val="373737"/>
                    </a:solidFill>
                  </a:rPr>
                  <a:t>.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За последние </a:t>
                </a:r>
                <a14:m>
                  <m:oMath xmlns:m="http://schemas.openxmlformats.org/officeDocument/2006/math">
                    <m:r>
                      <a:rPr lang="ru-RU" sz="2400" i="1" dirty="0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</a:rPr>
                      <m:t>10</m:t>
                    </m:r>
                  </m:oMath>
                </a14:m>
                <a:r>
                  <a:rPr lang="ru-RU" sz="2400" dirty="0">
                    <a:solidFill>
                      <a:srgbClr val="5C5B5C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лет для бумаги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dirty="0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 dirty="0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sz="2400" i="1" dirty="0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ru-RU" sz="2400" i="1" dirty="0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</a:rPr>
                      <m:t>= </m:t>
                    </m:r>
                    <m:r>
                      <a:rPr lang="ru-RU" sz="2400" i="1" dirty="0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2400" i="1" dirty="0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400" i="1" dirty="0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</a:rPr>
                      <m:t>05</m:t>
                    </m:r>
                    <m:r>
                      <a:rPr lang="en-US" sz="2400" i="1" dirty="0" smtClean="0">
                        <a:solidFill>
                          <a:srgbClr val="5C5B5C"/>
                        </a:solidFill>
                        <a:latin typeface="Cambria Math" panose="02040503050406030204" pitchFamily="18" charset="0"/>
                      </a:rPr>
                      <m:t>. </m:t>
                    </m:r>
                  </m:oMath>
                </a14:m>
                <a:endParaRPr lang="ru-RU" sz="2400" dirty="0">
                  <a:solidFill>
                    <a:srgbClr val="5C5B5C"/>
                  </a:solidFill>
                </a:endParaRPr>
              </a:p>
            </p:txBody>
          </p:sp>
        </mc:Choice>
        <mc:Fallback xmlns="">
          <p:sp>
            <p:nvSpPr>
              <p:cNvPr id="4" name="Объект 5">
                <a:extLst>
                  <a:ext uri="{FF2B5EF4-FFF2-40B4-BE49-F238E27FC236}">
                    <a16:creationId xmlns:a16="http://schemas.microsoft.com/office/drawing/2014/main" id="{66E55DB5-23FC-E94B-B40F-C3BAC66D0F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692696"/>
                <a:ext cx="7920440" cy="1584176"/>
              </a:xfrm>
              <a:prstGeom prst="rect">
                <a:avLst/>
              </a:prstGeom>
              <a:blipFill>
                <a:blip r:embed="rId4"/>
                <a:stretch>
                  <a:fillRect l="-2400" t="-5556" r="-2880" b="-3968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Объект 5">
                <a:extLst>
                  <a:ext uri="{FF2B5EF4-FFF2-40B4-BE49-F238E27FC236}">
                    <a16:creationId xmlns:a16="http://schemas.microsoft.com/office/drawing/2014/main" id="{7D9E544C-2AFE-448B-AF71-0A737AECEA8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9552" y="2348880"/>
                <a:ext cx="8064456" cy="1296144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Clr>
                    <a:srgbClr val="0059A9"/>
                  </a:buClr>
                  <a:buNone/>
                </a:pPr>
                <a:r>
                  <a:rPr lang="ru-RU" sz="2400" dirty="0">
                    <a:solidFill>
                      <a:srgbClr val="373737"/>
                    </a:solidFill>
                  </a:rPr>
                  <a:t>Джордан инсайдер и знает доходность бумаги (это каким инсайдером надо быть!)</a:t>
                </a:r>
                <a:r>
                  <a:rPr lang="en-US" sz="2400" dirty="0">
                    <a:solidFill>
                      <a:srgbClr val="373737"/>
                    </a:solidFill>
                  </a:rPr>
                  <a:t>.</a:t>
                </a:r>
                <a:r>
                  <a:rPr lang="ru-RU" sz="2400" dirty="0">
                    <a:solidFill>
                      <a:srgbClr val="373737"/>
                    </a:solidFill>
                  </a:rPr>
                  <a:t> Получилось</a:t>
                </a:r>
                <a:r>
                  <a:rPr lang="en-US" sz="2400" dirty="0">
                    <a:solidFill>
                      <a:srgbClr val="373737"/>
                    </a:solidFill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что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dirty="0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 dirty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sz="2400" i="1" dirty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ru-RU" sz="2400" i="1" dirty="0">
                        <a:solidFill>
                          <a:srgbClr val="28506A"/>
                        </a:solidFill>
                        <a:latin typeface="Cambria Math" panose="02040503050406030204" pitchFamily="18" charset="0"/>
                      </a:rPr>
                      <m:t>= </m:t>
                    </m:r>
                    <m:r>
                      <a:rPr lang="ru-RU" sz="2400" i="1" dirty="0">
                        <a:solidFill>
                          <a:srgbClr val="28506A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2400" i="1" dirty="0">
                        <a:solidFill>
                          <a:srgbClr val="28506A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400" i="1" dirty="0">
                        <a:solidFill>
                          <a:srgbClr val="28506A"/>
                        </a:solidFill>
                        <a:latin typeface="Cambria Math" panose="02040503050406030204" pitchFamily="18" charset="0"/>
                      </a:rPr>
                      <m:t>04</m:t>
                    </m:r>
                    <m:r>
                      <a:rPr lang="en-US" sz="2400" b="0" i="1" dirty="0" smtClean="0">
                        <a:solidFill>
                          <a:srgbClr val="5C5B5C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ru-RU" sz="2400" dirty="0">
                  <a:solidFill>
                    <a:srgbClr val="5C5B5C"/>
                  </a:solidFill>
                </a:endParaRPr>
              </a:p>
            </p:txBody>
          </p:sp>
        </mc:Choice>
        <mc:Fallback xmlns="">
          <p:sp>
            <p:nvSpPr>
              <p:cNvPr id="7" name="Объект 5">
                <a:extLst>
                  <a:ext uri="{FF2B5EF4-FFF2-40B4-BE49-F238E27FC236}">
                    <a16:creationId xmlns:a16="http://schemas.microsoft.com/office/drawing/2014/main" id="{7D9E544C-2AFE-448B-AF71-0A737AECEA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2348880"/>
                <a:ext cx="8064456" cy="1296144"/>
              </a:xfrm>
              <a:prstGeom prst="rect">
                <a:avLst/>
              </a:prstGeom>
              <a:blipFill>
                <a:blip r:embed="rId5"/>
                <a:stretch>
                  <a:fillRect l="-2362" t="-6796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0A56E9C6-4C16-4BD8-A78D-B9BF5124D48A}"/>
              </a:ext>
            </a:extLst>
          </p:cNvPr>
          <p:cNvGrpSpPr/>
          <p:nvPr/>
        </p:nvGrpSpPr>
        <p:grpSpPr>
          <a:xfrm>
            <a:off x="2411760" y="3501008"/>
            <a:ext cx="4469300" cy="1408474"/>
            <a:chOff x="2110126" y="4855049"/>
            <a:chExt cx="4469300" cy="140847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Прямоугольник 8">
                  <a:extLst>
                    <a:ext uri="{FF2B5EF4-FFF2-40B4-BE49-F238E27FC236}">
                      <a16:creationId xmlns:a16="http://schemas.microsoft.com/office/drawing/2014/main" id="{5D68ECB4-79D6-4488-AFE5-CEBC33C05F60}"/>
                    </a:ext>
                  </a:extLst>
                </p:cNvPr>
                <p:cNvSpPr/>
                <p:nvPr/>
              </p:nvSpPr>
              <p:spPr>
                <a:xfrm>
                  <a:off x="2110126" y="4855049"/>
                  <a:ext cx="4469300" cy="792396"/>
                </a:xfrm>
                <a:prstGeom prst="rect">
                  <a:avLst/>
                </a:prstGeom>
              </p:spPr>
              <p:txBody>
                <a:bodyPr wrap="none" lIns="0" tIns="0" rIns="0" bIns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2400" i="1" smtClean="0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</a:rPr>
                              <m:t>10</m:t>
                            </m:r>
                            <m:r>
                              <a:rPr lang="en-US" sz="2400" b="0" i="1" smtClean="0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</a:rPr>
                              <m:t>⋅</m:t>
                            </m:r>
                            <m:r>
                              <a:rPr lang="en-US" sz="2400" b="0" i="1" smtClean="0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sz="2400" b="0" i="1" smtClean="0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sz="2400" b="0" i="1" smtClean="0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</a:rPr>
                              <m:t>05</m:t>
                            </m:r>
                          </m:num>
                          <m:den>
                            <m:sSubSup>
                              <m:sSubSupPr>
                                <m:ctrlPr>
                                  <a:rPr lang="en-US" sz="2400" i="1">
                                    <a:solidFill>
                                      <a:srgbClr val="28506A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400" i="1">
                                    <a:solidFill>
                                      <a:srgbClr val="28506A"/>
                                    </a:solidFill>
                                    <a:latin typeface="Cambria Math" panose="02040503050406030204" pitchFamily="18" charset="0"/>
                                  </a:rPr>
                                  <m:t>𝜒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rgbClr val="28506A"/>
                                    </a:solidFill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sub>
                              <m:sup>
                                <m:r>
                                  <a:rPr lang="en-US" sz="2400" i="1">
                                    <a:solidFill>
                                      <a:srgbClr val="28506A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  <m:d>
                              <m:dPr>
                                <m:ctrlPr>
                                  <a:rPr lang="en-US" sz="2400" i="1">
                                    <a:solidFill>
                                      <a:srgbClr val="28506A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solidFill>
                                      <a:srgbClr val="28506A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06A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06A"/>
                                    </a:solidFill>
                                    <a:latin typeface="Cambria Math" panose="02040503050406030204" pitchFamily="18" charset="0"/>
                                  </a:rPr>
                                  <m:t>975</m:t>
                                </m:r>
                              </m:e>
                            </m:d>
                          </m:den>
                        </m:f>
                        <m:r>
                          <a:rPr lang="ru-RU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ru-RU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en-US" sz="2400" i="1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ru-RU" sz="2400" i="1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 i="1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sz="2400" i="1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ru-RU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ru-RU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f>
                          <m:fPr>
                            <m:ctrlPr>
                              <a:rPr lang="en-US" sz="2400" i="1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</a:rPr>
                              <m:t>10</m:t>
                            </m:r>
                            <m:r>
                              <a:rPr lang="en-US" sz="2400" i="1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</a:rPr>
                              <m:t>⋅</m:t>
                            </m:r>
                            <m:r>
                              <a:rPr lang="en-US" sz="2400" i="1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sz="2400" i="1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sz="2400" i="1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</a:rPr>
                              <m:t>05</m:t>
                            </m:r>
                          </m:num>
                          <m:den>
                            <m:sSubSup>
                              <m:sSubSupPr>
                                <m:ctrlPr>
                                  <a:rPr lang="en-US" sz="2400" i="1">
                                    <a:solidFill>
                                      <a:srgbClr val="28506A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400" i="1">
                                    <a:solidFill>
                                      <a:srgbClr val="28506A"/>
                                    </a:solidFill>
                                    <a:latin typeface="Cambria Math" panose="02040503050406030204" pitchFamily="18" charset="0"/>
                                  </a:rPr>
                                  <m:t>𝜒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rgbClr val="28506A"/>
                                    </a:solidFill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sub>
                              <m:sup>
                                <m:r>
                                  <a:rPr lang="en-US" sz="2400" i="1">
                                    <a:solidFill>
                                      <a:srgbClr val="28506A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  <m:d>
                              <m:dPr>
                                <m:ctrlPr>
                                  <a:rPr lang="en-US" sz="2400" i="1">
                                    <a:solidFill>
                                      <a:srgbClr val="28506A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solidFill>
                                      <a:srgbClr val="28506A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06A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06A"/>
                                    </a:solidFill>
                                    <a:latin typeface="Cambria Math" panose="02040503050406030204" pitchFamily="18" charset="0"/>
                                  </a:rPr>
                                  <m:t>025</m:t>
                                </m:r>
                              </m:e>
                            </m:d>
                          </m:den>
                        </m:f>
                      </m:oMath>
                    </m:oMathPara>
                  </a14:m>
                  <a:endParaRPr lang="en-US" sz="2400" dirty="0">
                    <a:solidFill>
                      <a:srgbClr val="28506A"/>
                    </a:solidFill>
                  </a:endParaRPr>
                </a:p>
              </p:txBody>
            </p:sp>
          </mc:Choice>
          <mc:Fallback xmlns="">
            <p:sp>
              <p:nvSpPr>
                <p:cNvPr id="9" name="Прямоугольник 8">
                  <a:extLst>
                    <a:ext uri="{FF2B5EF4-FFF2-40B4-BE49-F238E27FC236}">
                      <a16:creationId xmlns:a16="http://schemas.microsoft.com/office/drawing/2014/main" id="{5D68ECB4-79D6-4488-AFE5-CEBC33C05F6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10126" y="4855049"/>
                  <a:ext cx="4469300" cy="792396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Прямоугольник 9">
                  <a:extLst>
                    <a:ext uri="{FF2B5EF4-FFF2-40B4-BE49-F238E27FC236}">
                      <a16:creationId xmlns:a16="http://schemas.microsoft.com/office/drawing/2014/main" id="{BFE3328E-A033-4A4F-BA3A-435537A69F9A}"/>
                    </a:ext>
                  </a:extLst>
                </p:cNvPr>
                <p:cNvSpPr/>
                <p:nvPr/>
              </p:nvSpPr>
              <p:spPr>
                <a:xfrm>
                  <a:off x="2871745" y="5894191"/>
                  <a:ext cx="2946063" cy="369332"/>
                </a:xfrm>
                <a:prstGeom prst="rect">
                  <a:avLst/>
                </a:prstGeom>
              </p:spPr>
              <p:txBody>
                <a:bodyPr wrap="none" lIns="0" tIns="0" rIns="0" bIns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2400" b="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2400" b="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  <m:t>015</m:t>
                        </m:r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ru-RU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en-US" sz="2400" i="1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ru-RU" sz="2400" i="1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 i="1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sz="2400" i="1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ru-RU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ru-RU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US" sz="2400" b="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2400" b="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2400" b="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  <m:t>039</m:t>
                        </m:r>
                      </m:oMath>
                    </m:oMathPara>
                  </a14:m>
                  <a:endParaRPr lang="en-US" sz="2400" dirty="0">
                    <a:solidFill>
                      <a:srgbClr val="28506A"/>
                    </a:solidFill>
                  </a:endParaRPr>
                </a:p>
              </p:txBody>
            </p:sp>
          </mc:Choice>
          <mc:Fallback xmlns="">
            <p:sp>
              <p:nvSpPr>
                <p:cNvPr id="10" name="Прямоугольник 9">
                  <a:extLst>
                    <a:ext uri="{FF2B5EF4-FFF2-40B4-BE49-F238E27FC236}">
                      <a16:creationId xmlns:a16="http://schemas.microsoft.com/office/drawing/2014/main" id="{BFE3328E-A033-4A4F-BA3A-435537A69F9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71745" y="5894191"/>
                  <a:ext cx="2946063" cy="369332"/>
                </a:xfrm>
                <a:prstGeom prst="rect">
                  <a:avLst/>
                </a:prstGeom>
                <a:blipFill>
                  <a:blip r:embed="rId7"/>
                  <a:stretch>
                    <a:fillRect l="-1863" r="-1863" b="-14754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597779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8" name="applause.wav"/>
          </p:stSnd>
        </p:sndAc>
      </p:transition>
    </mc:Fallback>
  </mc:AlternateContent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wrap="square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06A"/>
                </a:solidFill>
                <a:latin typeface="+mn-lt"/>
                <a:ea typeface="+mn-ea"/>
                <a:cs typeface="+mn-cs"/>
              </a:rPr>
              <a:t>Резюме</a:t>
            </a:r>
          </a:p>
        </p:txBody>
      </p:sp>
      <p:sp>
        <p:nvSpPr>
          <p:cNvPr id="4" name="Объект 5">
            <a:extLst>
              <a:ext uri="{FF2B5EF4-FFF2-40B4-BE49-F238E27FC236}">
                <a16:creationId xmlns:a16="http://schemas.microsoft.com/office/drawing/2014/main" id="{37BB7D9F-D508-7B46-BEC1-24A7B1B910D1}"/>
              </a:ext>
            </a:extLst>
          </p:cNvPr>
          <p:cNvSpPr txBox="1">
            <a:spLocks/>
          </p:cNvSpPr>
          <p:nvPr/>
        </p:nvSpPr>
        <p:spPr>
          <a:xfrm>
            <a:off x="539552" y="692696"/>
            <a:ext cx="8280920" cy="279736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None/>
            </a:pPr>
            <a:r>
              <a:rPr lang="ru-RU" sz="2400" dirty="0">
                <a:solidFill>
                  <a:srgbClr val="373737"/>
                </a:solidFill>
              </a:rPr>
              <a:t>Если известно распределение</a:t>
            </a:r>
            <a:r>
              <a:rPr lang="en-US" sz="2400" dirty="0">
                <a:solidFill>
                  <a:srgbClr val="373737"/>
                </a:solidFill>
              </a:rPr>
              <a:t>, </a:t>
            </a:r>
            <a:r>
              <a:rPr lang="ru-RU" sz="2400" dirty="0">
                <a:solidFill>
                  <a:srgbClr val="373737"/>
                </a:solidFill>
              </a:rPr>
              <a:t>можно</a:t>
            </a:r>
            <a:r>
              <a:rPr lang="en-US" sz="2400" dirty="0">
                <a:solidFill>
                  <a:srgbClr val="373737"/>
                </a:solidFill>
              </a:rPr>
              <a:t> </a:t>
            </a:r>
            <a:r>
              <a:rPr lang="ru-RU" sz="2400" dirty="0">
                <a:solidFill>
                  <a:srgbClr val="373737"/>
                </a:solidFill>
              </a:rPr>
              <a:t>строить точные доверительные интервалы</a:t>
            </a:r>
            <a:r>
              <a:rPr lang="en-US" sz="2400" dirty="0">
                <a:solidFill>
                  <a:srgbClr val="373737"/>
                </a:solidFill>
              </a:rPr>
              <a:t> </a:t>
            </a:r>
            <a:r>
              <a:rPr lang="ru-RU" sz="2400" dirty="0">
                <a:solidFill>
                  <a:srgbClr val="373737"/>
                </a:solidFill>
              </a:rPr>
              <a:t>не только для математических ожиданий</a:t>
            </a:r>
            <a:r>
              <a:rPr lang="en-US" sz="2400" dirty="0">
                <a:solidFill>
                  <a:srgbClr val="373737"/>
                </a:solidFill>
              </a:rPr>
              <a:t>, </a:t>
            </a:r>
            <a:r>
              <a:rPr lang="ru-RU" sz="2400" dirty="0">
                <a:solidFill>
                  <a:srgbClr val="373737"/>
                </a:solidFill>
              </a:rPr>
              <a:t>но и для дисперсий</a:t>
            </a:r>
          </a:p>
        </p:txBody>
      </p:sp>
    </p:spTree>
    <p:extLst>
      <p:ext uri="{BB962C8B-B14F-4D97-AF65-F5344CB8AC3E}">
        <p14:creationId xmlns:p14="http://schemas.microsoft.com/office/powerpoint/2010/main" val="2317369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wrap="square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06A"/>
                </a:solidFill>
                <a:latin typeface="+mn-lt"/>
                <a:ea typeface="+mn-ea"/>
                <a:cs typeface="+mn-cs"/>
              </a:rPr>
              <a:t>Резюме</a:t>
            </a:r>
          </a:p>
        </p:txBody>
      </p:sp>
      <p:sp>
        <p:nvSpPr>
          <p:cNvPr id="5" name="Объект 5">
            <a:extLst>
              <a:ext uri="{FF2B5EF4-FFF2-40B4-BE49-F238E27FC236}">
                <a16:creationId xmlns:a16="http://schemas.microsoft.com/office/drawing/2014/main" id="{6051F9E5-9380-2945-B00A-EC834A8E672C}"/>
              </a:ext>
            </a:extLst>
          </p:cNvPr>
          <p:cNvSpPr txBox="1">
            <a:spLocks/>
          </p:cNvSpPr>
          <p:nvPr/>
        </p:nvSpPr>
        <p:spPr>
          <a:xfrm>
            <a:off x="539552" y="692696"/>
            <a:ext cx="8280920" cy="279736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None/>
            </a:pPr>
            <a:r>
              <a:rPr lang="ru-RU" sz="2400" dirty="0">
                <a:solidFill>
                  <a:srgbClr val="373737"/>
                </a:solidFill>
              </a:rPr>
              <a:t>Если известно распределение</a:t>
            </a:r>
            <a:r>
              <a:rPr lang="en-US" sz="2400" dirty="0">
                <a:solidFill>
                  <a:srgbClr val="373737"/>
                </a:solidFill>
              </a:rPr>
              <a:t>, </a:t>
            </a:r>
            <a:r>
              <a:rPr lang="ru-RU" sz="2400" dirty="0">
                <a:solidFill>
                  <a:srgbClr val="373737"/>
                </a:solidFill>
              </a:rPr>
              <a:t>можно</a:t>
            </a:r>
            <a:r>
              <a:rPr lang="en-US" sz="2400" dirty="0">
                <a:solidFill>
                  <a:srgbClr val="373737"/>
                </a:solidFill>
              </a:rPr>
              <a:t> </a:t>
            </a:r>
            <a:r>
              <a:rPr lang="ru-RU" sz="2400" dirty="0">
                <a:solidFill>
                  <a:srgbClr val="373737"/>
                </a:solidFill>
              </a:rPr>
              <a:t>строить точные доверительные интервалы</a:t>
            </a:r>
            <a:r>
              <a:rPr lang="en-US" sz="2400" dirty="0">
                <a:solidFill>
                  <a:srgbClr val="373737"/>
                </a:solidFill>
              </a:rPr>
              <a:t> </a:t>
            </a:r>
            <a:r>
              <a:rPr lang="ru-RU" sz="2400" dirty="0">
                <a:solidFill>
                  <a:srgbClr val="373737"/>
                </a:solidFill>
              </a:rPr>
              <a:t>не только для математических ожиданий</a:t>
            </a:r>
            <a:r>
              <a:rPr lang="en-US" sz="2400" dirty="0">
                <a:solidFill>
                  <a:srgbClr val="373737"/>
                </a:solidFill>
              </a:rPr>
              <a:t>, </a:t>
            </a:r>
            <a:r>
              <a:rPr lang="ru-RU" sz="2400" dirty="0">
                <a:solidFill>
                  <a:srgbClr val="373737"/>
                </a:solidFill>
              </a:rPr>
              <a:t>но и для дисперсий</a:t>
            </a:r>
          </a:p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None/>
            </a:pPr>
            <a:r>
              <a:rPr lang="ru-RU" sz="2400" dirty="0">
                <a:solidFill>
                  <a:srgbClr val="373737"/>
                </a:solidFill>
              </a:rPr>
              <a:t>Для нормальных выборок в этом помогают теорема Фишера и распределение </a:t>
            </a:r>
            <a:r>
              <a:rPr lang="en-US" sz="2400" dirty="0">
                <a:solidFill>
                  <a:srgbClr val="373737"/>
                </a:solidFill>
              </a:rPr>
              <a:t>“</a:t>
            </a:r>
            <a:r>
              <a:rPr lang="ru-RU" sz="2400" dirty="0">
                <a:solidFill>
                  <a:srgbClr val="373737"/>
                </a:solidFill>
              </a:rPr>
              <a:t>Хи-квадрат</a:t>
            </a:r>
            <a:r>
              <a:rPr lang="en-US" sz="2400" dirty="0">
                <a:solidFill>
                  <a:srgbClr val="373737"/>
                </a:solidFill>
              </a:rPr>
              <a:t>”</a:t>
            </a:r>
            <a:endParaRPr lang="ru-RU" sz="2400" dirty="0">
              <a:solidFill>
                <a:srgbClr val="37373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969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Заголовок 5">
            <a:extLst>
              <a:ext uri="{FF2B5EF4-FFF2-40B4-BE49-F238E27FC236}">
                <a16:creationId xmlns:a16="http://schemas.microsoft.com/office/drawing/2014/main" id="{279D956E-C171-DF4D-925D-68447802A4B6}"/>
              </a:ext>
            </a:extLst>
          </p:cNvPr>
          <p:cNvSpPr txBox="1">
            <a:spLocks/>
          </p:cNvSpPr>
          <p:nvPr/>
        </p:nvSpPr>
        <p:spPr bwMode="auto">
          <a:xfrm>
            <a:off x="1331640" y="116632"/>
            <a:ext cx="7712348" cy="6336704"/>
          </a:xfrm>
          <a:prstGeom prst="rect">
            <a:avLst/>
          </a:prstGeom>
        </p:spPr>
        <p:txBody>
          <a:bodyPr vert="horz" wrap="square" lIns="91440" tIns="45720" rIns="0" bIns="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3200" b="1">
                <a:solidFill>
                  <a:srgbClr val="28506A"/>
                </a:solidFill>
              </a:defRPr>
            </a:lvl1pPr>
          </a:lstStyle>
          <a:p>
            <a:r>
              <a:rPr lang="ru-RU" altLang="ru-RU" dirty="0"/>
              <a:t>Точные доверительные интервалы </a:t>
            </a:r>
            <a:r>
              <a:rPr lang="en-US" altLang="ru-RU" dirty="0"/>
              <a:t/>
            </a:r>
            <a:br>
              <a:rPr lang="en-US" altLang="ru-RU" dirty="0"/>
            </a:br>
            <a:r>
              <a:rPr lang="ru-RU" altLang="ru-RU" dirty="0"/>
              <a:t>для нормальных выборок</a:t>
            </a:r>
            <a:r>
              <a:rPr lang="en-US" altLang="ru-RU" dirty="0"/>
              <a:t>:</a:t>
            </a:r>
            <a:r>
              <a:rPr lang="ru-RU" altLang="ru-RU" dirty="0"/>
              <a:t> </a:t>
            </a:r>
            <a:r>
              <a:rPr lang="en-US" altLang="ru-RU" dirty="0"/>
              <a:t/>
            </a:r>
            <a:br>
              <a:rPr lang="en-US" altLang="ru-RU" dirty="0"/>
            </a:br>
            <a:r>
              <a:rPr lang="ru-RU" altLang="ru-RU" dirty="0"/>
              <a:t>отношение дисперсий</a:t>
            </a:r>
          </a:p>
        </p:txBody>
      </p:sp>
    </p:spTree>
    <p:extLst>
      <p:ext uri="{BB962C8B-B14F-4D97-AF65-F5344CB8AC3E}">
        <p14:creationId xmlns:p14="http://schemas.microsoft.com/office/powerpoint/2010/main" val="1852566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wrap="square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06A"/>
                </a:solidFill>
                <a:latin typeface="+mn-lt"/>
                <a:ea typeface="+mn-ea"/>
                <a:cs typeface="+mn-cs"/>
              </a:rPr>
              <a:t>Отношение дисперсий (независимые выборки)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13">
                <a:extLst>
                  <a:ext uri="{FF2B5EF4-FFF2-40B4-BE49-F238E27FC236}">
                    <a16:creationId xmlns:a16="http://schemas.microsoft.com/office/drawing/2014/main" id="{A4E62C18-BC8F-B046-A18D-389FBA53363E}"/>
                  </a:ext>
                </a:extLst>
              </p:cNvPr>
              <p:cNvSpPr/>
              <p:nvPr/>
            </p:nvSpPr>
            <p:spPr>
              <a:xfrm>
                <a:off x="1080048" y="1367484"/>
                <a:ext cx="3352071" cy="604461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…,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𝑖𝑖𝑑</m:t>
                      </m:r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Sup>
                        <m:sSubSupPr>
                          <m:ctrlP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06A"/>
                  </a:solidFill>
                </a:endParaRPr>
              </a:p>
            </p:txBody>
          </p:sp>
        </mc:Choice>
        <mc:Fallback xmlns="">
          <p:sp>
            <p:nvSpPr>
              <p:cNvPr id="9" name="Прямоугольник 13">
                <a:extLst>
                  <a:ext uri="{FF2B5EF4-FFF2-40B4-BE49-F238E27FC236}">
                    <a16:creationId xmlns:a16="http://schemas.microsoft.com/office/drawing/2014/main" id="{A4E62C18-BC8F-B046-A18D-389FBA5336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0048" y="1367484"/>
                <a:ext cx="3352071" cy="604461"/>
              </a:xfrm>
              <a:prstGeom prst="rect">
                <a:avLst/>
              </a:prstGeom>
              <a:blipFill>
                <a:blip r:embed="rId3"/>
                <a:stretch>
                  <a:fillRect l="-1136" t="-6250" r="-2652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15">
                <a:extLst>
                  <a:ext uri="{FF2B5EF4-FFF2-40B4-BE49-F238E27FC236}">
                    <a16:creationId xmlns:a16="http://schemas.microsoft.com/office/drawing/2014/main" id="{C6C57DA6-02D7-874B-AEB6-C7CAB665AFA5}"/>
                  </a:ext>
                </a:extLst>
              </p:cNvPr>
              <p:cNvSpPr/>
              <p:nvPr/>
            </p:nvSpPr>
            <p:spPr>
              <a:xfrm>
                <a:off x="5004048" y="1366779"/>
                <a:ext cx="3323795" cy="605166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…,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𝑖𝑖𝑑</m:t>
                      </m:r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Sup>
                        <m:sSubSupPr>
                          <m:ctrlP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06A"/>
                  </a:solidFill>
                </a:endParaRPr>
              </a:p>
            </p:txBody>
          </p:sp>
        </mc:Choice>
        <mc:Fallback xmlns="">
          <p:sp>
            <p:nvSpPr>
              <p:cNvPr id="10" name="Прямоугольник 15">
                <a:extLst>
                  <a:ext uri="{FF2B5EF4-FFF2-40B4-BE49-F238E27FC236}">
                    <a16:creationId xmlns:a16="http://schemas.microsoft.com/office/drawing/2014/main" id="{C6C57DA6-02D7-874B-AEB6-C7CAB665AF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4048" y="1366779"/>
                <a:ext cx="3323795" cy="605166"/>
              </a:xfrm>
              <a:prstGeom prst="rect">
                <a:avLst/>
              </a:prstGeom>
              <a:blipFill>
                <a:blip r:embed="rId4"/>
                <a:stretch>
                  <a:fillRect l="-1533" t="-6250" r="-2682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Объект 5">
            <a:extLst>
              <a:ext uri="{FF2B5EF4-FFF2-40B4-BE49-F238E27FC236}">
                <a16:creationId xmlns:a16="http://schemas.microsoft.com/office/drawing/2014/main" id="{B94A8D9C-A45E-5847-8D35-D412EDF9388E}"/>
              </a:ext>
            </a:extLst>
          </p:cNvPr>
          <p:cNvSpPr txBox="1">
            <a:spLocks/>
          </p:cNvSpPr>
          <p:nvPr/>
        </p:nvSpPr>
        <p:spPr>
          <a:xfrm>
            <a:off x="539552" y="692696"/>
            <a:ext cx="7167949" cy="45766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373737"/>
                </a:solidFill>
              </a:rPr>
              <a:t>Выборки не зависят друг от друга</a:t>
            </a:r>
            <a:r>
              <a:rPr lang="en-US" sz="2400" b="1" dirty="0">
                <a:solidFill>
                  <a:srgbClr val="373737"/>
                </a:solidFill>
              </a:rPr>
              <a:t>:</a:t>
            </a:r>
            <a:endParaRPr lang="ru-RU" sz="2400" b="1" dirty="0">
              <a:solidFill>
                <a:srgbClr val="37373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2588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wrap="square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06A"/>
                </a:solidFill>
                <a:latin typeface="+mn-lt"/>
                <a:ea typeface="+mn-ea"/>
                <a:cs typeface="+mn-cs"/>
              </a:rPr>
              <a:t>Отношение дисперсий (независимые выборки)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9">
                <a:extLst>
                  <a:ext uri="{FF2B5EF4-FFF2-40B4-BE49-F238E27FC236}">
                    <a16:creationId xmlns:a16="http://schemas.microsoft.com/office/drawing/2014/main" id="{AFFCE4D0-6E59-C04A-B113-B19889F5FDE8}"/>
                  </a:ext>
                </a:extLst>
              </p:cNvPr>
              <p:cNvSpPr/>
              <p:nvPr/>
            </p:nvSpPr>
            <p:spPr>
              <a:xfrm>
                <a:off x="971600" y="2636912"/>
                <a:ext cx="1074204" cy="909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  <m:sup>
                              <m: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sz="2400" i="1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~ ?</m:t>
                      </m:r>
                    </m:oMath>
                  </m:oMathPara>
                </a14:m>
                <a:endParaRPr lang="ru-RU" sz="2400" dirty="0">
                  <a:solidFill>
                    <a:srgbClr val="28506A"/>
                  </a:solidFill>
                </a:endParaRPr>
              </a:p>
            </p:txBody>
          </p:sp>
        </mc:Choice>
        <mc:Fallback xmlns="">
          <p:sp>
            <p:nvSpPr>
              <p:cNvPr id="13" name="Прямоугольник 19">
                <a:extLst>
                  <a:ext uri="{FF2B5EF4-FFF2-40B4-BE49-F238E27FC236}">
                    <a16:creationId xmlns:a16="http://schemas.microsoft.com/office/drawing/2014/main" id="{AFFCE4D0-6E59-C04A-B113-B19889F5FD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600" y="2636912"/>
                <a:ext cx="1074204" cy="90916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F8DB56E6-02C4-734A-AD90-4F3F5EB35142}"/>
                  </a:ext>
                </a:extLst>
              </p:cNvPr>
              <p:cNvSpPr/>
              <p:nvPr/>
            </p:nvSpPr>
            <p:spPr>
              <a:xfrm>
                <a:off x="1080048" y="1367484"/>
                <a:ext cx="3352071" cy="604461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…,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𝑖𝑖𝑑</m:t>
                      </m:r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Sup>
                        <m:sSubSupPr>
                          <m:ctrlP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06A"/>
                  </a:solidFill>
                </a:endParaRPr>
              </a:p>
            </p:txBody>
          </p:sp>
        </mc:Choice>
        <mc:Fallback xmlns="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F8DB56E6-02C4-734A-AD90-4F3F5EB351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0048" y="1367484"/>
                <a:ext cx="3352071" cy="604461"/>
              </a:xfrm>
              <a:prstGeom prst="rect">
                <a:avLst/>
              </a:prstGeom>
              <a:blipFill>
                <a:blip r:embed="rId4"/>
                <a:stretch>
                  <a:fillRect l="-1136" t="-6250" r="-2652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15">
                <a:extLst>
                  <a:ext uri="{FF2B5EF4-FFF2-40B4-BE49-F238E27FC236}">
                    <a16:creationId xmlns:a16="http://schemas.microsoft.com/office/drawing/2014/main" id="{15140E47-D01D-2C41-8C61-3C9087E0813F}"/>
                  </a:ext>
                </a:extLst>
              </p:cNvPr>
              <p:cNvSpPr/>
              <p:nvPr/>
            </p:nvSpPr>
            <p:spPr>
              <a:xfrm>
                <a:off x="5004048" y="1366779"/>
                <a:ext cx="3323795" cy="605166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…,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𝑖𝑖𝑑</m:t>
                      </m:r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Sup>
                        <m:sSubSupPr>
                          <m:ctrlP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06A"/>
                  </a:solidFill>
                </a:endParaRPr>
              </a:p>
            </p:txBody>
          </p:sp>
        </mc:Choice>
        <mc:Fallback xmlns="">
          <p:sp>
            <p:nvSpPr>
              <p:cNvPr id="15" name="Прямоугольник 15">
                <a:extLst>
                  <a:ext uri="{FF2B5EF4-FFF2-40B4-BE49-F238E27FC236}">
                    <a16:creationId xmlns:a16="http://schemas.microsoft.com/office/drawing/2014/main" id="{15140E47-D01D-2C41-8C61-3C9087E081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4048" y="1366779"/>
                <a:ext cx="3323795" cy="605166"/>
              </a:xfrm>
              <a:prstGeom prst="rect">
                <a:avLst/>
              </a:prstGeom>
              <a:blipFill>
                <a:blip r:embed="rId5"/>
                <a:stretch>
                  <a:fillRect l="-1533" t="-6250" r="-2682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Объект 5">
            <a:extLst>
              <a:ext uri="{FF2B5EF4-FFF2-40B4-BE49-F238E27FC236}">
                <a16:creationId xmlns:a16="http://schemas.microsoft.com/office/drawing/2014/main" id="{B94B6B82-0CD5-0040-B1AD-9C1ACF788ABA}"/>
              </a:ext>
            </a:extLst>
          </p:cNvPr>
          <p:cNvSpPr txBox="1">
            <a:spLocks/>
          </p:cNvSpPr>
          <p:nvPr/>
        </p:nvSpPr>
        <p:spPr>
          <a:xfrm>
            <a:off x="539552" y="692696"/>
            <a:ext cx="7167949" cy="45766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373737"/>
                </a:solidFill>
              </a:rPr>
              <a:t>Выборки не зависят друг от друга</a:t>
            </a:r>
            <a:r>
              <a:rPr lang="en-US" sz="2400" b="1" dirty="0">
                <a:solidFill>
                  <a:srgbClr val="373737"/>
                </a:solidFill>
              </a:rPr>
              <a:t>:</a:t>
            </a:r>
            <a:endParaRPr lang="ru-RU" sz="2400" b="1" dirty="0">
              <a:solidFill>
                <a:srgbClr val="373737"/>
              </a:solidFill>
            </a:endParaRPr>
          </a:p>
        </p:txBody>
      </p:sp>
      <p:sp>
        <p:nvSpPr>
          <p:cNvPr id="17" name="Объект 5">
            <a:extLst>
              <a:ext uri="{FF2B5EF4-FFF2-40B4-BE49-F238E27FC236}">
                <a16:creationId xmlns:a16="http://schemas.microsoft.com/office/drawing/2014/main" id="{20151FFA-FAFF-3343-84DF-6EAFC231F15F}"/>
              </a:ext>
            </a:extLst>
          </p:cNvPr>
          <p:cNvSpPr txBox="1">
            <a:spLocks/>
          </p:cNvSpPr>
          <p:nvPr/>
        </p:nvSpPr>
        <p:spPr>
          <a:xfrm>
            <a:off x="539552" y="2060848"/>
            <a:ext cx="7167949" cy="45766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373737"/>
                </a:solidFill>
              </a:rPr>
              <a:t>Нас интересует случайная величина</a:t>
            </a:r>
            <a:r>
              <a:rPr lang="en-US" sz="2400" b="1" dirty="0">
                <a:solidFill>
                  <a:srgbClr val="373737"/>
                </a:solidFill>
              </a:rPr>
              <a:t>:</a:t>
            </a:r>
            <a:endParaRPr lang="ru-RU" sz="2400" b="1" dirty="0">
              <a:solidFill>
                <a:srgbClr val="37373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6824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6" name="applause.wav"/>
          </p:stSnd>
        </p:sndAc>
      </p:transition>
    </mc:Fallback>
  </mc:AlternateContent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wrap="square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06A"/>
                </a:solidFill>
                <a:latin typeface="+mn-lt"/>
                <a:ea typeface="+mn-ea"/>
                <a:cs typeface="+mn-cs"/>
              </a:rPr>
              <a:t>Отношение дисперсий (независимые выборки)</a:t>
            </a:r>
          </a:p>
        </p:txBody>
      </p:sp>
      <p:sp>
        <p:nvSpPr>
          <p:cNvPr id="13" name="Объект 5">
            <a:extLst>
              <a:ext uri="{FF2B5EF4-FFF2-40B4-BE49-F238E27FC236}">
                <a16:creationId xmlns:a16="http://schemas.microsoft.com/office/drawing/2014/main" id="{094E4EC5-20DB-5B40-AEDC-B3F93D548381}"/>
              </a:ext>
            </a:extLst>
          </p:cNvPr>
          <p:cNvSpPr txBox="1">
            <a:spLocks/>
          </p:cNvSpPr>
          <p:nvPr/>
        </p:nvSpPr>
        <p:spPr>
          <a:xfrm>
            <a:off x="539552" y="3861048"/>
            <a:ext cx="7452108" cy="12463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dirty="0">
                <a:solidFill>
                  <a:srgbClr val="C0504D"/>
                </a:solidFill>
              </a:rPr>
              <a:t>Из-за квадратов разность оказывается плохой мерой для различия в дисперсиях</a:t>
            </a:r>
          </a:p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endParaRPr lang="ru-RU" sz="2400" b="1" dirty="0">
              <a:solidFill>
                <a:srgbClr val="C0504D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ямоугольник 19">
                <a:extLst>
                  <a:ext uri="{FF2B5EF4-FFF2-40B4-BE49-F238E27FC236}">
                    <a16:creationId xmlns:a16="http://schemas.microsoft.com/office/drawing/2014/main" id="{3351D3A1-2CB1-FE44-B0FB-A7E32E062CA1}"/>
                  </a:ext>
                </a:extLst>
              </p:cNvPr>
              <p:cNvSpPr/>
              <p:nvPr/>
            </p:nvSpPr>
            <p:spPr>
              <a:xfrm>
                <a:off x="971600" y="2636912"/>
                <a:ext cx="1074204" cy="909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  <m:sup>
                              <m: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sz="2400" i="1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~ ?</m:t>
                      </m:r>
                    </m:oMath>
                  </m:oMathPara>
                </a14:m>
                <a:endParaRPr lang="ru-RU" sz="2400" dirty="0">
                  <a:solidFill>
                    <a:srgbClr val="28506A"/>
                  </a:solidFill>
                </a:endParaRPr>
              </a:p>
            </p:txBody>
          </p:sp>
        </mc:Choice>
        <mc:Fallback xmlns="">
          <p:sp>
            <p:nvSpPr>
              <p:cNvPr id="14" name="Прямоугольник 19">
                <a:extLst>
                  <a:ext uri="{FF2B5EF4-FFF2-40B4-BE49-F238E27FC236}">
                    <a16:creationId xmlns:a16="http://schemas.microsoft.com/office/drawing/2014/main" id="{3351D3A1-2CB1-FE44-B0FB-A7E32E062C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600" y="2636912"/>
                <a:ext cx="1074204" cy="90916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13">
                <a:extLst>
                  <a:ext uri="{FF2B5EF4-FFF2-40B4-BE49-F238E27FC236}">
                    <a16:creationId xmlns:a16="http://schemas.microsoft.com/office/drawing/2014/main" id="{D905C41D-CB67-C74E-9120-273F4857A06B}"/>
                  </a:ext>
                </a:extLst>
              </p:cNvPr>
              <p:cNvSpPr/>
              <p:nvPr/>
            </p:nvSpPr>
            <p:spPr>
              <a:xfrm>
                <a:off x="1080048" y="1367484"/>
                <a:ext cx="3352071" cy="604461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…,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𝑖𝑖𝑑</m:t>
                      </m:r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Sup>
                        <m:sSubSupPr>
                          <m:ctrlP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06A"/>
                  </a:solidFill>
                </a:endParaRPr>
              </a:p>
            </p:txBody>
          </p:sp>
        </mc:Choice>
        <mc:Fallback xmlns="">
          <p:sp>
            <p:nvSpPr>
              <p:cNvPr id="15" name="Прямоугольник 13">
                <a:extLst>
                  <a:ext uri="{FF2B5EF4-FFF2-40B4-BE49-F238E27FC236}">
                    <a16:creationId xmlns:a16="http://schemas.microsoft.com/office/drawing/2014/main" id="{D905C41D-CB67-C74E-9120-273F4857A0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0048" y="1367484"/>
                <a:ext cx="3352071" cy="604461"/>
              </a:xfrm>
              <a:prstGeom prst="rect">
                <a:avLst/>
              </a:prstGeom>
              <a:blipFill>
                <a:blip r:embed="rId4"/>
                <a:stretch>
                  <a:fillRect l="-1136" t="-6250" r="-2652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69F02C60-B608-184A-95ED-EDA9F9293F81}"/>
                  </a:ext>
                </a:extLst>
              </p:cNvPr>
              <p:cNvSpPr/>
              <p:nvPr/>
            </p:nvSpPr>
            <p:spPr>
              <a:xfrm>
                <a:off x="5004048" y="1366779"/>
                <a:ext cx="3323795" cy="605166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…,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𝑖𝑖𝑑</m:t>
                      </m:r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Sup>
                        <m:sSubSupPr>
                          <m:ctrlP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06A"/>
                  </a:solidFill>
                </a:endParaRPr>
              </a:p>
            </p:txBody>
          </p:sp>
        </mc:Choice>
        <mc:Fallback xmlns="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69F02C60-B608-184A-95ED-EDA9F9293F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4048" y="1366779"/>
                <a:ext cx="3323795" cy="605166"/>
              </a:xfrm>
              <a:prstGeom prst="rect">
                <a:avLst/>
              </a:prstGeom>
              <a:blipFill>
                <a:blip r:embed="rId5"/>
                <a:stretch>
                  <a:fillRect l="-1533" t="-6250" r="-2682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Объект 5">
            <a:extLst>
              <a:ext uri="{FF2B5EF4-FFF2-40B4-BE49-F238E27FC236}">
                <a16:creationId xmlns:a16="http://schemas.microsoft.com/office/drawing/2014/main" id="{0B4719FB-2819-2849-BF38-4A0E4D88D959}"/>
              </a:ext>
            </a:extLst>
          </p:cNvPr>
          <p:cNvSpPr txBox="1">
            <a:spLocks/>
          </p:cNvSpPr>
          <p:nvPr/>
        </p:nvSpPr>
        <p:spPr>
          <a:xfrm>
            <a:off x="539552" y="692696"/>
            <a:ext cx="7167949" cy="45766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373737"/>
                </a:solidFill>
              </a:rPr>
              <a:t>Выборки не зависят друг от друга</a:t>
            </a:r>
            <a:r>
              <a:rPr lang="en-US" sz="2400" b="1" dirty="0">
                <a:solidFill>
                  <a:srgbClr val="373737"/>
                </a:solidFill>
              </a:rPr>
              <a:t>:</a:t>
            </a:r>
            <a:endParaRPr lang="ru-RU" sz="2400" b="1" dirty="0">
              <a:solidFill>
                <a:srgbClr val="373737"/>
              </a:solidFill>
            </a:endParaRPr>
          </a:p>
        </p:txBody>
      </p:sp>
      <p:sp>
        <p:nvSpPr>
          <p:cNvPr id="18" name="Объект 5">
            <a:extLst>
              <a:ext uri="{FF2B5EF4-FFF2-40B4-BE49-F238E27FC236}">
                <a16:creationId xmlns:a16="http://schemas.microsoft.com/office/drawing/2014/main" id="{CE2D159D-9525-ED40-B11E-5BD315C2636A}"/>
              </a:ext>
            </a:extLst>
          </p:cNvPr>
          <p:cNvSpPr txBox="1">
            <a:spLocks/>
          </p:cNvSpPr>
          <p:nvPr/>
        </p:nvSpPr>
        <p:spPr>
          <a:xfrm>
            <a:off x="539552" y="2060848"/>
            <a:ext cx="7167949" cy="45766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373737"/>
                </a:solidFill>
              </a:rPr>
              <a:t>Нас интересует случайная величина</a:t>
            </a:r>
            <a:r>
              <a:rPr lang="en-US" sz="2400" b="1" dirty="0">
                <a:solidFill>
                  <a:srgbClr val="373737"/>
                </a:solidFill>
              </a:rPr>
              <a:t>:</a:t>
            </a:r>
            <a:endParaRPr lang="ru-RU" sz="2400" b="1" dirty="0">
              <a:solidFill>
                <a:srgbClr val="37373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9866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6" name="applause.wav"/>
          </p:stSnd>
        </p:sndAc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wrap="square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06A"/>
                </a:solidFill>
                <a:latin typeface="+mn-lt"/>
                <a:ea typeface="+mn-ea"/>
                <a:cs typeface="+mn-cs"/>
              </a:rPr>
              <a:t>Предсказательный интервал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Объект 5">
                <a:extLst>
                  <a:ext uri="{FF2B5EF4-FFF2-40B4-BE49-F238E27FC236}">
                    <a16:creationId xmlns:a16="http://schemas.microsoft.com/office/drawing/2014/main" id="{4C407CF5-0F2B-7542-AE5B-5E19AAC2A9E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9552" y="692696"/>
                <a:ext cx="7776864" cy="3645104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06A"/>
                  </a:buClr>
                </a:pPr>
                <a:r>
                  <a:rPr lang="ru-RU" sz="2400" dirty="0">
                    <a:solidFill>
                      <a:srgbClr val="28506A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400" b="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sz="2400" i="1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∼</m:t>
                    </m:r>
                    <m:r>
                      <a:rPr lang="en-US" sz="2400" b="0" i="1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r>
                          <a:rPr lang="en-US" sz="2400" b="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sz="2400" b="0" i="1" smtClean="0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2400" b="0" i="1" smtClean="0">
                                    <a:solidFill>
                                      <a:srgbClr val="28506A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400" b="0" i="1" smtClean="0">
                                        <a:solidFill>
                                          <a:srgbClr val="28506A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28506A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sz="2400" b="0" i="1" smtClean="0">
                                    <a:solidFill>
                                      <a:srgbClr val="28506A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sz="2400" b="0" i="1" smtClean="0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e>
                    </m:d>
                    <m:r>
                      <a:rPr lang="en-US" sz="2400" b="0" i="1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2400" dirty="0">
                    <a:solidFill>
                      <a:srgbClr val="28506A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предсказательный интервал</a:t>
                </a:r>
                <a:r>
                  <a:rPr lang="en-US" sz="2400" dirty="0">
                    <a:solidFill>
                      <a:srgbClr val="373737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для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40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</m:acc>
                  </m:oMath>
                </a14:m>
                <a:r>
                  <a:rPr lang="en-US" sz="2400" dirty="0">
                    <a:solidFill>
                      <a:srgbClr val="5C5B5C"/>
                    </a:solidFill>
                  </a:rPr>
                  <a:t>:</a:t>
                </a: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Clr>
                    <a:srgbClr val="0059A9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ℙ</m:t>
                      </m:r>
                      <m:d>
                        <m:dPr>
                          <m:ctrlPr>
                            <a:rPr lang="ru-RU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400" b="0" i="1" smtClean="0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f>
                            <m:fPr>
                              <m:ctrlPr>
                                <a:rPr lang="ru-RU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acc>
                                <m:accPr>
                                  <m:chr m:val="̂"/>
                                  <m:ctrlPr>
                                    <a:rPr lang="en-US" sz="2400" b="0" i="1" smtClean="0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</m:acc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2400" b="0" i="1" smtClean="0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rad>
                              <m:r>
                                <a:rPr lang="ru-RU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den>
                          </m:f>
                          <m: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≤</m:t>
                          </m:r>
                          <m:acc>
                            <m:accPr>
                              <m:chr m:val="̅"/>
                              <m:ctrlP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≤</m:t>
                          </m:r>
                          <m: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num>
                                <m:den>
                                  <m: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b>
                          </m:sSub>
                          <m: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f>
                            <m:fPr>
                              <m:ctrlPr>
                                <a:rPr lang="ru-RU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acc>
                                <m:accPr>
                                  <m:chr m:val="̂"/>
                                  <m:ctrlPr>
                                    <a:rPr lang="en-US" sz="2400" b="0" i="1" smtClean="0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</m:acc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rad>
                              <m:r>
                                <a:rPr lang="ru-RU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den>
                          </m:f>
                        </m:e>
                      </m:d>
                      <m:r>
                        <a:rPr lang="en-US" sz="2400" i="1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2400" i="1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2400" i="1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ru-RU" sz="2400" dirty="0">
                  <a:solidFill>
                    <a:srgbClr val="28506A"/>
                  </a:solidFill>
                </a:endParaRPr>
              </a:p>
            </p:txBody>
          </p:sp>
        </mc:Choice>
        <mc:Fallback xmlns="">
          <p:sp>
            <p:nvSpPr>
              <p:cNvPr id="5" name="Объект 5">
                <a:extLst>
                  <a:ext uri="{FF2B5EF4-FFF2-40B4-BE49-F238E27FC236}">
                    <a16:creationId xmlns:a16="http://schemas.microsoft.com/office/drawing/2014/main" id="{4C407CF5-0F2B-7542-AE5B-5E19AAC2A9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692696"/>
                <a:ext cx="7776864" cy="3645104"/>
              </a:xfrm>
              <a:prstGeom prst="rect">
                <a:avLst/>
              </a:prstGeom>
              <a:blipFill>
                <a:blip r:embed="rId3"/>
                <a:stretch>
                  <a:fillRect l="-2288" t="-697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7381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Заголовок 1">
            <a:extLst>
              <a:ext uri="{FF2B5EF4-FFF2-40B4-BE49-F238E27FC236}">
                <a16:creationId xmlns:a16="http://schemas.microsoft.com/office/drawing/2014/main" id="{5EBE37EE-EE02-4239-9A2B-13C253F7CB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wrap="square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06A"/>
                </a:solidFill>
                <a:latin typeface="+mn-lt"/>
                <a:ea typeface="+mn-ea"/>
                <a:cs typeface="+mn-cs"/>
              </a:rPr>
              <a:t>Отношение дисперсий (независимые выборки)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53FDE20-3D2E-9147-A705-09B594E1A24F}"/>
                  </a:ext>
                </a:extLst>
              </p:cNvPr>
              <p:cNvSpPr txBox="1"/>
              <p:nvPr/>
            </p:nvSpPr>
            <p:spPr>
              <a:xfrm>
                <a:off x="509340" y="5445224"/>
                <a:ext cx="2750561" cy="8168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ctrlPr>
                                    <a:rPr lang="ru-RU" sz="2400" b="0" i="1" smtClean="0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ru-RU" sz="2400" b="0" i="1" smtClean="0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  <m:sup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  <m:sup>
                              <m: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sz="2400" i="1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~ </m:t>
                      </m:r>
                      <m:sSubSup>
                        <m:sSubSupPr>
                          <m:ctrlP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ru-RU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solidFill>
                    <a:srgbClr val="28506A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53FDE20-3D2E-9147-A705-09B594E1A2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340" y="5445224"/>
                <a:ext cx="2750561" cy="816827"/>
              </a:xfrm>
              <a:prstGeom prst="rect">
                <a:avLst/>
              </a:prstGeom>
              <a:blipFill>
                <a:blip r:embed="rId3"/>
                <a:stretch>
                  <a:fillRect b="-781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Прямоугольник 20">
            <a:extLst>
              <a:ext uri="{FF2B5EF4-FFF2-40B4-BE49-F238E27FC236}">
                <a16:creationId xmlns:a16="http://schemas.microsoft.com/office/drawing/2014/main" id="{9F188F57-F066-3641-BE4B-9C86AC7DEAB8}"/>
              </a:ext>
            </a:extLst>
          </p:cNvPr>
          <p:cNvSpPr/>
          <p:nvPr/>
        </p:nvSpPr>
        <p:spPr>
          <a:xfrm>
            <a:off x="539552" y="3707740"/>
            <a:ext cx="2646155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spcAft>
                <a:spcPts val="1800"/>
              </a:spcAft>
            </a:pPr>
            <a:r>
              <a:rPr lang="ru-RU" sz="2400" dirty="0">
                <a:solidFill>
                  <a:srgbClr val="373737"/>
                </a:solidFill>
              </a:rPr>
              <a:t>Теорема Фишера</a:t>
            </a:r>
            <a:r>
              <a:rPr lang="en-US" sz="2400" dirty="0">
                <a:solidFill>
                  <a:srgbClr val="373737"/>
                </a:solidFill>
              </a:rPr>
              <a:t>:</a:t>
            </a:r>
            <a:endParaRPr lang="ru-RU" sz="2400" dirty="0">
              <a:solidFill>
                <a:srgbClr val="373737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CC86A8C-B22E-C84B-AFE7-4BDD3016F807}"/>
                  </a:ext>
                </a:extLst>
              </p:cNvPr>
              <p:cNvSpPr txBox="1"/>
              <p:nvPr/>
            </p:nvSpPr>
            <p:spPr>
              <a:xfrm>
                <a:off x="539552" y="4293096"/>
                <a:ext cx="2548775" cy="8168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ctrlPr>
                                    <a:rPr lang="ru-RU" sz="2400" b="0" i="1" smtClean="0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ru-RU" sz="2400" b="0" i="1" smtClean="0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sz="2400" i="1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~ </m:t>
                      </m:r>
                      <m:sSubSup>
                        <m:sSubSupPr>
                          <m:ctrlP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ru-RU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solidFill>
                    <a:srgbClr val="28506A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CC86A8C-B22E-C84B-AFE7-4BDD3016F8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4293096"/>
                <a:ext cx="2548775" cy="816827"/>
              </a:xfrm>
              <a:prstGeom prst="rect">
                <a:avLst/>
              </a:prstGeom>
              <a:blipFill>
                <a:blip r:embed="rId4"/>
                <a:stretch>
                  <a:fillRect b="-6154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Прямоугольник 19">
                <a:extLst>
                  <a:ext uri="{FF2B5EF4-FFF2-40B4-BE49-F238E27FC236}">
                    <a16:creationId xmlns:a16="http://schemas.microsoft.com/office/drawing/2014/main" id="{90098FE2-2C79-9348-9F29-0D6F9B6E8897}"/>
                  </a:ext>
                </a:extLst>
              </p:cNvPr>
              <p:cNvSpPr/>
              <p:nvPr/>
            </p:nvSpPr>
            <p:spPr>
              <a:xfrm>
                <a:off x="971600" y="2636912"/>
                <a:ext cx="1074204" cy="909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  <m:sup>
                              <m: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sz="2400" i="1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~ ?</m:t>
                      </m:r>
                    </m:oMath>
                  </m:oMathPara>
                </a14:m>
                <a:endParaRPr lang="ru-RU" sz="2400" dirty="0">
                  <a:solidFill>
                    <a:srgbClr val="28506A"/>
                  </a:solidFill>
                </a:endParaRPr>
              </a:p>
            </p:txBody>
          </p:sp>
        </mc:Choice>
        <mc:Fallback xmlns="">
          <p:sp>
            <p:nvSpPr>
              <p:cNvPr id="23" name="Прямоугольник 19">
                <a:extLst>
                  <a:ext uri="{FF2B5EF4-FFF2-40B4-BE49-F238E27FC236}">
                    <a16:creationId xmlns:a16="http://schemas.microsoft.com/office/drawing/2014/main" id="{90098FE2-2C79-9348-9F29-0D6F9B6E88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600" y="2636912"/>
                <a:ext cx="1074204" cy="90916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Прямоугольник 13">
                <a:extLst>
                  <a:ext uri="{FF2B5EF4-FFF2-40B4-BE49-F238E27FC236}">
                    <a16:creationId xmlns:a16="http://schemas.microsoft.com/office/drawing/2014/main" id="{2E0559C2-949C-1B47-875F-C7D5E30F048F}"/>
                  </a:ext>
                </a:extLst>
              </p:cNvPr>
              <p:cNvSpPr/>
              <p:nvPr/>
            </p:nvSpPr>
            <p:spPr>
              <a:xfrm>
                <a:off x="1080048" y="1367484"/>
                <a:ext cx="3352071" cy="604461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…,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𝑖𝑖𝑑</m:t>
                      </m:r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Sup>
                        <m:sSubSupPr>
                          <m:ctrlP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06A"/>
                  </a:solidFill>
                </a:endParaRPr>
              </a:p>
            </p:txBody>
          </p:sp>
        </mc:Choice>
        <mc:Fallback xmlns="">
          <p:sp>
            <p:nvSpPr>
              <p:cNvPr id="24" name="Прямоугольник 13">
                <a:extLst>
                  <a:ext uri="{FF2B5EF4-FFF2-40B4-BE49-F238E27FC236}">
                    <a16:creationId xmlns:a16="http://schemas.microsoft.com/office/drawing/2014/main" id="{2E0559C2-949C-1B47-875F-C7D5E30F04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0048" y="1367484"/>
                <a:ext cx="3352071" cy="604461"/>
              </a:xfrm>
              <a:prstGeom prst="rect">
                <a:avLst/>
              </a:prstGeom>
              <a:blipFill>
                <a:blip r:embed="rId6"/>
                <a:stretch>
                  <a:fillRect l="-1136" t="-6250" r="-2652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Прямоугольник 15">
                <a:extLst>
                  <a:ext uri="{FF2B5EF4-FFF2-40B4-BE49-F238E27FC236}">
                    <a16:creationId xmlns:a16="http://schemas.microsoft.com/office/drawing/2014/main" id="{8BC240C9-7853-9143-A507-A3AE713F1E28}"/>
                  </a:ext>
                </a:extLst>
              </p:cNvPr>
              <p:cNvSpPr/>
              <p:nvPr/>
            </p:nvSpPr>
            <p:spPr>
              <a:xfrm>
                <a:off x="5004048" y="1366779"/>
                <a:ext cx="3323795" cy="605166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…,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𝑖𝑖𝑑</m:t>
                      </m:r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Sup>
                        <m:sSubSupPr>
                          <m:ctrlP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06A"/>
                  </a:solidFill>
                </a:endParaRPr>
              </a:p>
            </p:txBody>
          </p:sp>
        </mc:Choice>
        <mc:Fallback xmlns="">
          <p:sp>
            <p:nvSpPr>
              <p:cNvPr id="25" name="Прямоугольник 15">
                <a:extLst>
                  <a:ext uri="{FF2B5EF4-FFF2-40B4-BE49-F238E27FC236}">
                    <a16:creationId xmlns:a16="http://schemas.microsoft.com/office/drawing/2014/main" id="{8BC240C9-7853-9143-A507-A3AE713F1E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4048" y="1366779"/>
                <a:ext cx="3323795" cy="605166"/>
              </a:xfrm>
              <a:prstGeom prst="rect">
                <a:avLst/>
              </a:prstGeom>
              <a:blipFill>
                <a:blip r:embed="rId7"/>
                <a:stretch>
                  <a:fillRect l="-1533" t="-6250" r="-2682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Объект 5">
            <a:extLst>
              <a:ext uri="{FF2B5EF4-FFF2-40B4-BE49-F238E27FC236}">
                <a16:creationId xmlns:a16="http://schemas.microsoft.com/office/drawing/2014/main" id="{43D2D5F4-2802-3642-A73D-27AE19491E3C}"/>
              </a:ext>
            </a:extLst>
          </p:cNvPr>
          <p:cNvSpPr txBox="1">
            <a:spLocks/>
          </p:cNvSpPr>
          <p:nvPr/>
        </p:nvSpPr>
        <p:spPr>
          <a:xfrm>
            <a:off x="539552" y="692696"/>
            <a:ext cx="7167949" cy="45766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373737"/>
                </a:solidFill>
              </a:rPr>
              <a:t>Выборки не зависят друг от друга</a:t>
            </a:r>
            <a:r>
              <a:rPr lang="en-US" sz="2400" b="1" dirty="0">
                <a:solidFill>
                  <a:srgbClr val="373737"/>
                </a:solidFill>
              </a:rPr>
              <a:t>:</a:t>
            </a:r>
            <a:endParaRPr lang="ru-RU" sz="2400" b="1" dirty="0">
              <a:solidFill>
                <a:srgbClr val="373737"/>
              </a:solidFill>
            </a:endParaRPr>
          </a:p>
        </p:txBody>
      </p:sp>
      <p:sp>
        <p:nvSpPr>
          <p:cNvPr id="27" name="Объект 5">
            <a:extLst>
              <a:ext uri="{FF2B5EF4-FFF2-40B4-BE49-F238E27FC236}">
                <a16:creationId xmlns:a16="http://schemas.microsoft.com/office/drawing/2014/main" id="{450DBC24-ABFF-0F49-942C-8BDA021F06EF}"/>
              </a:ext>
            </a:extLst>
          </p:cNvPr>
          <p:cNvSpPr txBox="1">
            <a:spLocks/>
          </p:cNvSpPr>
          <p:nvPr/>
        </p:nvSpPr>
        <p:spPr>
          <a:xfrm>
            <a:off x="539552" y="2060848"/>
            <a:ext cx="7167949" cy="45766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373737"/>
                </a:solidFill>
              </a:rPr>
              <a:t>Нас интересует случайная величина</a:t>
            </a:r>
            <a:r>
              <a:rPr lang="en-US" sz="2400" b="1" dirty="0">
                <a:solidFill>
                  <a:srgbClr val="373737"/>
                </a:solidFill>
              </a:rPr>
              <a:t>:</a:t>
            </a:r>
            <a:endParaRPr lang="ru-RU" sz="2400" b="1" dirty="0">
              <a:solidFill>
                <a:srgbClr val="37373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0437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8" name="applause.wav"/>
          </p:stSnd>
        </p:sndAc>
      </p:transition>
    </mc:Fallback>
  </mc:AlternateContent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Заголовок 1">
            <a:extLst>
              <a:ext uri="{FF2B5EF4-FFF2-40B4-BE49-F238E27FC236}">
                <a16:creationId xmlns:a16="http://schemas.microsoft.com/office/drawing/2014/main" id="{A6DC399F-E124-4188-895A-377A23C3B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wrap="square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06A"/>
                </a:solidFill>
                <a:latin typeface="+mn-lt"/>
                <a:ea typeface="+mn-ea"/>
                <a:cs typeface="+mn-cs"/>
              </a:rPr>
              <a:t>Отношение дисперсий (независимые выборки)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0D6A4B8-B7A4-B246-A00F-07F2CC7BCDBD}"/>
                  </a:ext>
                </a:extLst>
              </p:cNvPr>
              <p:cNvSpPr txBox="1"/>
              <p:nvPr/>
            </p:nvSpPr>
            <p:spPr>
              <a:xfrm>
                <a:off x="509340" y="5445224"/>
                <a:ext cx="2750561" cy="8168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ctrlPr>
                                    <a:rPr lang="ru-RU" sz="2400" b="0" i="1" smtClean="0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ru-RU" sz="2400" b="0" i="1" smtClean="0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ru-RU" sz="2400" b="0" i="1" smtClean="0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  <m:sup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  <m:sup>
                              <m: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sz="2400" i="1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~ </m:t>
                      </m:r>
                      <m:sSubSup>
                        <m:sSubSupPr>
                          <m:ctrlP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ru-RU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ru-RU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solidFill>
                    <a:srgbClr val="28506A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0D6A4B8-B7A4-B246-A00F-07F2CC7BCD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340" y="5445224"/>
                <a:ext cx="2750561" cy="816827"/>
              </a:xfrm>
              <a:prstGeom prst="rect">
                <a:avLst/>
              </a:prstGeom>
              <a:blipFill>
                <a:blip r:embed="rId3"/>
                <a:stretch>
                  <a:fillRect b="-781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Прямоугольник 20">
            <a:extLst>
              <a:ext uri="{FF2B5EF4-FFF2-40B4-BE49-F238E27FC236}">
                <a16:creationId xmlns:a16="http://schemas.microsoft.com/office/drawing/2014/main" id="{B37577F3-50A9-B841-9A38-3939CF69199C}"/>
              </a:ext>
            </a:extLst>
          </p:cNvPr>
          <p:cNvSpPr/>
          <p:nvPr/>
        </p:nvSpPr>
        <p:spPr>
          <a:xfrm>
            <a:off x="539552" y="3707740"/>
            <a:ext cx="2646155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spcAft>
                <a:spcPts val="1800"/>
              </a:spcAft>
            </a:pPr>
            <a:r>
              <a:rPr lang="ru-RU" sz="2400" dirty="0">
                <a:solidFill>
                  <a:srgbClr val="373737"/>
                </a:solidFill>
              </a:rPr>
              <a:t>Теорема Фишера</a:t>
            </a:r>
            <a:r>
              <a:rPr lang="en-US" sz="2400" dirty="0">
                <a:solidFill>
                  <a:srgbClr val="373737"/>
                </a:solidFill>
              </a:rPr>
              <a:t>:</a:t>
            </a:r>
            <a:endParaRPr lang="ru-RU" sz="2400" dirty="0">
              <a:solidFill>
                <a:srgbClr val="373737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BEA3C2B-73FF-2746-B64F-9332EE5BC83E}"/>
                  </a:ext>
                </a:extLst>
              </p:cNvPr>
              <p:cNvSpPr txBox="1"/>
              <p:nvPr/>
            </p:nvSpPr>
            <p:spPr>
              <a:xfrm>
                <a:off x="539552" y="4293096"/>
                <a:ext cx="2548775" cy="8168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ctrlPr>
                                    <a:rPr lang="ru-RU" sz="2400" b="0" i="1" smtClean="0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ru-RU" sz="2400" b="0" i="1" smtClean="0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ru-RU" sz="2400" b="0" i="1" smtClean="0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sz="2400" i="1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~ </m:t>
                      </m:r>
                      <m:sSubSup>
                        <m:sSubSupPr>
                          <m:ctrlP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ru-RU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ru-RU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solidFill>
                    <a:srgbClr val="28506A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BEA3C2B-73FF-2746-B64F-9332EE5BC8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4293096"/>
                <a:ext cx="2548775" cy="816827"/>
              </a:xfrm>
              <a:prstGeom prst="rect">
                <a:avLst/>
              </a:prstGeom>
              <a:blipFill>
                <a:blip r:embed="rId4"/>
                <a:stretch>
                  <a:fillRect b="-6154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C16970F-F108-F24D-AA78-D6A0059FCEA4}"/>
                  </a:ext>
                </a:extLst>
              </p:cNvPr>
              <p:cNvSpPr txBox="1"/>
              <p:nvPr/>
            </p:nvSpPr>
            <p:spPr>
              <a:xfrm>
                <a:off x="3821756" y="4282617"/>
                <a:ext cx="2114548" cy="8343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2400" b="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>
                          <m:fPr>
                            <m:ctrlPr>
                              <a:rPr lang="en-US" sz="2400" b="0" i="1" smtClean="0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lang="en-US" sz="2400" b="0" i="1" smtClean="0">
                                    <a:solidFill>
                                      <a:srgbClr val="28506A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d>
                                  <m:dPr>
                                    <m:ctrlPr>
                                      <a:rPr lang="ru-RU" sz="2400" b="0" i="1" smtClean="0">
                                        <a:solidFill>
                                          <a:srgbClr val="2850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2850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ru-RU" sz="2400" b="0" i="1" smtClean="0">
                                        <a:solidFill>
                                          <a:srgbClr val="2850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ru-RU" sz="2400" b="0" i="1" smtClean="0">
                                        <a:solidFill>
                                          <a:srgbClr val="2850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  <m:r>
                                  <a:rPr lang="en-US" sz="2400" b="0" i="1" smtClean="0">
                                    <a:solidFill>
                                      <a:srgbClr val="28506A"/>
                                    </a:solidFill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06A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rgbClr val="28506A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sz="2400" b="0" i="1" smtClean="0">
                                    <a:solidFill>
                                      <a:srgbClr val="28506A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num>
                          <m:den>
                            <m:sSubSup>
                              <m:sSubSupPr>
                                <m:ctrlPr>
                                  <a:rPr lang="en-US" sz="2400" b="0" i="1" smtClean="0">
                                    <a:solidFill>
                                      <a:srgbClr val="28506A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400" i="1">
                                    <a:solidFill>
                                      <a:srgbClr val="28506A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rgbClr val="28506A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sz="2400" i="1">
                                    <a:solidFill>
                                      <a:srgbClr val="28506A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den>
                        </m:f>
                      </m:num>
                      <m:den>
                        <m:r>
                          <a:rPr lang="en-US" sz="2400" b="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400" b="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den>
                    </m:f>
                  </m:oMath>
                </a14:m>
                <a:r>
                  <a:rPr lang="en-US" sz="2400" b="0" dirty="0">
                    <a:solidFill>
                      <a:srgbClr val="28506A"/>
                    </a:solidFill>
                  </a:rPr>
                  <a:t>/</a:t>
                </a:r>
                <a:r>
                  <a:rPr lang="en-US" sz="2400" dirty="0">
                    <a:solidFill>
                      <a:srgbClr val="28506A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>
                          <m:fPr>
                            <m:ctrlPr>
                              <a:rPr lang="en-US" sz="2400" i="1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lang="en-US" sz="2400" i="1">
                                    <a:solidFill>
                                      <a:srgbClr val="28506A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d>
                                  <m:dPr>
                                    <m:ctrlPr>
                                      <a:rPr lang="ru-RU" sz="2400" i="1">
                                        <a:solidFill>
                                          <a:srgbClr val="2850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2850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ru-RU" sz="2400" i="1">
                                        <a:solidFill>
                                          <a:srgbClr val="2850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ru-RU" sz="2400" i="1">
                                        <a:solidFill>
                                          <a:srgbClr val="2850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  <m:r>
                                  <a:rPr lang="en-US" sz="2400" i="1">
                                    <a:solidFill>
                                      <a:srgbClr val="28506A"/>
                                    </a:solidFill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r>
                                  <a:rPr lang="en-US" sz="2400" i="1">
                                    <a:solidFill>
                                      <a:srgbClr val="28506A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rgbClr val="28506A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  <m:sup>
                                <m:r>
                                  <a:rPr lang="en-US" sz="2400" i="1">
                                    <a:solidFill>
                                      <a:srgbClr val="28506A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num>
                          <m:den>
                            <m:sSubSup>
                              <m:sSubSupPr>
                                <m:ctrlPr>
                                  <a:rPr lang="en-US" sz="2400" i="1">
                                    <a:solidFill>
                                      <a:srgbClr val="28506A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400" i="1">
                                    <a:solidFill>
                                      <a:srgbClr val="28506A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rgbClr val="28506A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  <m:sup>
                                <m:r>
                                  <a:rPr lang="en-US" sz="2400" i="1">
                                    <a:solidFill>
                                      <a:srgbClr val="28506A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den>
                        </m:f>
                      </m:num>
                      <m:den>
                        <m:r>
                          <a:rPr lang="en-US" sz="2400" b="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den>
                    </m:f>
                  </m:oMath>
                </a14:m>
                <a:endParaRPr lang="en-US" sz="2400" b="0" dirty="0">
                  <a:solidFill>
                    <a:srgbClr val="28506A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C16970F-F108-F24D-AA78-D6A0059FCE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1756" y="4282617"/>
                <a:ext cx="2114548" cy="834331"/>
              </a:xfrm>
              <a:prstGeom prst="rect">
                <a:avLst/>
              </a:prstGeom>
              <a:blipFill>
                <a:blip r:embed="rId5"/>
                <a:stretch>
                  <a:fillRect l="-1198" b="-13846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Прямоугольник 19">
                <a:extLst>
                  <a:ext uri="{FF2B5EF4-FFF2-40B4-BE49-F238E27FC236}">
                    <a16:creationId xmlns:a16="http://schemas.microsoft.com/office/drawing/2014/main" id="{486B915B-D88F-0342-B2C4-DC8A477B57BE}"/>
                  </a:ext>
                </a:extLst>
              </p:cNvPr>
              <p:cNvSpPr/>
              <p:nvPr/>
            </p:nvSpPr>
            <p:spPr>
              <a:xfrm>
                <a:off x="971600" y="2636912"/>
                <a:ext cx="1074204" cy="909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  <m:sup>
                              <m: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sz="2400" i="1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~ ?</m:t>
                      </m:r>
                    </m:oMath>
                  </m:oMathPara>
                </a14:m>
                <a:endParaRPr lang="ru-RU" sz="2400" dirty="0">
                  <a:solidFill>
                    <a:srgbClr val="28506A"/>
                  </a:solidFill>
                </a:endParaRPr>
              </a:p>
            </p:txBody>
          </p:sp>
        </mc:Choice>
        <mc:Fallback xmlns="">
          <p:sp>
            <p:nvSpPr>
              <p:cNvPr id="23" name="Прямоугольник 19">
                <a:extLst>
                  <a:ext uri="{FF2B5EF4-FFF2-40B4-BE49-F238E27FC236}">
                    <a16:creationId xmlns:a16="http://schemas.microsoft.com/office/drawing/2014/main" id="{486B915B-D88F-0342-B2C4-DC8A477B57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600" y="2636912"/>
                <a:ext cx="1074204" cy="90916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Прямоугольник 13">
                <a:extLst>
                  <a:ext uri="{FF2B5EF4-FFF2-40B4-BE49-F238E27FC236}">
                    <a16:creationId xmlns:a16="http://schemas.microsoft.com/office/drawing/2014/main" id="{DF1DCF60-0472-784D-8F3B-44A511710361}"/>
                  </a:ext>
                </a:extLst>
              </p:cNvPr>
              <p:cNvSpPr/>
              <p:nvPr/>
            </p:nvSpPr>
            <p:spPr>
              <a:xfrm>
                <a:off x="1080048" y="1367484"/>
                <a:ext cx="3352071" cy="604461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…,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𝑖𝑖𝑑</m:t>
                      </m:r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Sup>
                        <m:sSubSupPr>
                          <m:ctrlP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06A"/>
                  </a:solidFill>
                </a:endParaRPr>
              </a:p>
            </p:txBody>
          </p:sp>
        </mc:Choice>
        <mc:Fallback xmlns="">
          <p:sp>
            <p:nvSpPr>
              <p:cNvPr id="24" name="Прямоугольник 13">
                <a:extLst>
                  <a:ext uri="{FF2B5EF4-FFF2-40B4-BE49-F238E27FC236}">
                    <a16:creationId xmlns:a16="http://schemas.microsoft.com/office/drawing/2014/main" id="{DF1DCF60-0472-784D-8F3B-44A5117103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0048" y="1367484"/>
                <a:ext cx="3352071" cy="604461"/>
              </a:xfrm>
              <a:prstGeom prst="rect">
                <a:avLst/>
              </a:prstGeom>
              <a:blipFill>
                <a:blip r:embed="rId7"/>
                <a:stretch>
                  <a:fillRect l="-1136" t="-6250" r="-2652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Прямоугольник 15">
                <a:extLst>
                  <a:ext uri="{FF2B5EF4-FFF2-40B4-BE49-F238E27FC236}">
                    <a16:creationId xmlns:a16="http://schemas.microsoft.com/office/drawing/2014/main" id="{79F2339C-9F54-5B42-B01A-2805408AB566}"/>
                  </a:ext>
                </a:extLst>
              </p:cNvPr>
              <p:cNvSpPr/>
              <p:nvPr/>
            </p:nvSpPr>
            <p:spPr>
              <a:xfrm>
                <a:off x="5004048" y="1366779"/>
                <a:ext cx="3323795" cy="605166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…,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𝑖𝑖𝑑</m:t>
                      </m:r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Sup>
                        <m:sSubSupPr>
                          <m:ctrlP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06A"/>
                  </a:solidFill>
                </a:endParaRPr>
              </a:p>
            </p:txBody>
          </p:sp>
        </mc:Choice>
        <mc:Fallback xmlns="">
          <p:sp>
            <p:nvSpPr>
              <p:cNvPr id="25" name="Прямоугольник 15">
                <a:extLst>
                  <a:ext uri="{FF2B5EF4-FFF2-40B4-BE49-F238E27FC236}">
                    <a16:creationId xmlns:a16="http://schemas.microsoft.com/office/drawing/2014/main" id="{79F2339C-9F54-5B42-B01A-2805408AB5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4048" y="1366779"/>
                <a:ext cx="3323795" cy="605166"/>
              </a:xfrm>
              <a:prstGeom prst="rect">
                <a:avLst/>
              </a:prstGeom>
              <a:blipFill>
                <a:blip r:embed="rId8"/>
                <a:stretch>
                  <a:fillRect l="-1533" t="-6250" r="-2682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Объект 5">
            <a:extLst>
              <a:ext uri="{FF2B5EF4-FFF2-40B4-BE49-F238E27FC236}">
                <a16:creationId xmlns:a16="http://schemas.microsoft.com/office/drawing/2014/main" id="{363687C4-DF35-D54A-810E-2165B1985AD8}"/>
              </a:ext>
            </a:extLst>
          </p:cNvPr>
          <p:cNvSpPr txBox="1">
            <a:spLocks/>
          </p:cNvSpPr>
          <p:nvPr/>
        </p:nvSpPr>
        <p:spPr>
          <a:xfrm>
            <a:off x="539552" y="692696"/>
            <a:ext cx="7167949" cy="45766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373737"/>
                </a:solidFill>
              </a:rPr>
              <a:t>Выборки не зависят друг от друга</a:t>
            </a:r>
            <a:r>
              <a:rPr lang="en-US" sz="2400" b="1" dirty="0">
                <a:solidFill>
                  <a:srgbClr val="373737"/>
                </a:solidFill>
              </a:rPr>
              <a:t>:</a:t>
            </a:r>
            <a:endParaRPr lang="ru-RU" sz="2400" b="1" dirty="0">
              <a:solidFill>
                <a:srgbClr val="373737"/>
              </a:solidFill>
            </a:endParaRPr>
          </a:p>
        </p:txBody>
      </p:sp>
      <p:sp>
        <p:nvSpPr>
          <p:cNvPr id="27" name="Объект 5">
            <a:extLst>
              <a:ext uri="{FF2B5EF4-FFF2-40B4-BE49-F238E27FC236}">
                <a16:creationId xmlns:a16="http://schemas.microsoft.com/office/drawing/2014/main" id="{AFBDCCF4-8A1B-CA48-B66C-011A88EE90FB}"/>
              </a:ext>
            </a:extLst>
          </p:cNvPr>
          <p:cNvSpPr txBox="1">
            <a:spLocks/>
          </p:cNvSpPr>
          <p:nvPr/>
        </p:nvSpPr>
        <p:spPr>
          <a:xfrm>
            <a:off x="539552" y="2060848"/>
            <a:ext cx="7167949" cy="45766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373737"/>
                </a:solidFill>
              </a:rPr>
              <a:t>Нас интересует случайная величина</a:t>
            </a:r>
            <a:r>
              <a:rPr lang="en-US" sz="2400" b="1" dirty="0">
                <a:solidFill>
                  <a:srgbClr val="373737"/>
                </a:solidFill>
              </a:rPr>
              <a:t>:</a:t>
            </a:r>
            <a:endParaRPr lang="ru-RU" sz="2400" b="1" dirty="0">
              <a:solidFill>
                <a:srgbClr val="37373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3103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9" name="applause.wav"/>
          </p:stSnd>
        </p:sndAc>
      </p:transition>
    </mc:Fallback>
  </mc:AlternateContent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Заголовок 1">
            <a:extLst>
              <a:ext uri="{FF2B5EF4-FFF2-40B4-BE49-F238E27FC236}">
                <a16:creationId xmlns:a16="http://schemas.microsoft.com/office/drawing/2014/main" id="{7C982406-4CFE-4961-80BA-AC5B0E7857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wrap="square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06A"/>
                </a:solidFill>
                <a:latin typeface="+mn-lt"/>
                <a:ea typeface="+mn-ea"/>
                <a:cs typeface="+mn-cs"/>
              </a:rPr>
              <a:t>Отношение дисперсий (независимые выборки)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A34BA5D-502E-C540-8A21-637729533161}"/>
                  </a:ext>
                </a:extLst>
              </p:cNvPr>
              <p:cNvSpPr txBox="1"/>
              <p:nvPr/>
            </p:nvSpPr>
            <p:spPr>
              <a:xfrm>
                <a:off x="509340" y="5445224"/>
                <a:ext cx="2750561" cy="8168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ctrlPr>
                                    <a:rPr lang="ru-RU" sz="2400" b="0" i="1" smtClean="0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ru-RU" sz="2400" b="0" i="1" smtClean="0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  <m:sup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  <m:sup>
                              <m: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sz="2400" i="1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~ </m:t>
                      </m:r>
                      <m:sSubSup>
                        <m:sSubSupPr>
                          <m:ctrlP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ru-RU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solidFill>
                    <a:srgbClr val="28506A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A34BA5D-502E-C540-8A21-6377295331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340" y="5445224"/>
                <a:ext cx="2750561" cy="816827"/>
              </a:xfrm>
              <a:prstGeom prst="rect">
                <a:avLst/>
              </a:prstGeom>
              <a:blipFill>
                <a:blip r:embed="rId3"/>
                <a:stretch>
                  <a:fillRect b="-781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Прямоугольник 20">
            <a:extLst>
              <a:ext uri="{FF2B5EF4-FFF2-40B4-BE49-F238E27FC236}">
                <a16:creationId xmlns:a16="http://schemas.microsoft.com/office/drawing/2014/main" id="{36552093-9F32-E84A-B65F-912D71DEF8FC}"/>
              </a:ext>
            </a:extLst>
          </p:cNvPr>
          <p:cNvSpPr/>
          <p:nvPr/>
        </p:nvSpPr>
        <p:spPr>
          <a:xfrm>
            <a:off x="539552" y="3707740"/>
            <a:ext cx="2646155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spcAft>
                <a:spcPts val="1800"/>
              </a:spcAft>
            </a:pPr>
            <a:r>
              <a:rPr lang="ru-RU" sz="2400" dirty="0">
                <a:solidFill>
                  <a:srgbClr val="373737"/>
                </a:solidFill>
              </a:rPr>
              <a:t>Теорема Фишера</a:t>
            </a:r>
            <a:r>
              <a:rPr lang="en-US" sz="2400" dirty="0">
                <a:solidFill>
                  <a:srgbClr val="373737"/>
                </a:solidFill>
              </a:rPr>
              <a:t>:</a:t>
            </a:r>
            <a:endParaRPr lang="ru-RU" sz="2400" dirty="0">
              <a:solidFill>
                <a:srgbClr val="373737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67EBF57-A433-8342-9F80-2ACB05AA9EA3}"/>
                  </a:ext>
                </a:extLst>
              </p:cNvPr>
              <p:cNvSpPr txBox="1"/>
              <p:nvPr/>
            </p:nvSpPr>
            <p:spPr>
              <a:xfrm>
                <a:off x="539552" y="4293096"/>
                <a:ext cx="2548775" cy="8168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ctrlPr>
                                    <a:rPr lang="ru-RU" sz="2400" b="0" i="1" smtClean="0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ru-RU" sz="2400" b="0" i="1" smtClean="0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sz="2400" i="1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~ </m:t>
                      </m:r>
                      <m:sSubSup>
                        <m:sSubSupPr>
                          <m:ctrlP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ru-RU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solidFill>
                    <a:srgbClr val="28506A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67EBF57-A433-8342-9F80-2ACB05AA9E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4293096"/>
                <a:ext cx="2548775" cy="816827"/>
              </a:xfrm>
              <a:prstGeom prst="rect">
                <a:avLst/>
              </a:prstGeom>
              <a:blipFill>
                <a:blip r:embed="rId4"/>
                <a:stretch>
                  <a:fillRect b="-6154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67C4F9B-A646-0B4A-BB10-6E440839CC5C}"/>
                  </a:ext>
                </a:extLst>
              </p:cNvPr>
              <p:cNvSpPr txBox="1"/>
              <p:nvPr/>
            </p:nvSpPr>
            <p:spPr>
              <a:xfrm>
                <a:off x="3821756" y="4282617"/>
                <a:ext cx="2114548" cy="8343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2400" b="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>
                          <m:fPr>
                            <m:ctrlPr>
                              <a:rPr lang="en-US" sz="2400" b="0" i="1" smtClean="0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lang="en-US" sz="2400" b="0" i="1" smtClean="0">
                                    <a:solidFill>
                                      <a:srgbClr val="28506A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d>
                                  <m:dPr>
                                    <m:ctrlPr>
                                      <a:rPr lang="ru-RU" sz="2400" b="0" i="1" smtClean="0">
                                        <a:solidFill>
                                          <a:srgbClr val="2850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2850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ru-RU" sz="2400" b="0" i="1" smtClean="0">
                                        <a:solidFill>
                                          <a:srgbClr val="2850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e>
                                </m:d>
                                <m:r>
                                  <a:rPr lang="en-US" sz="2400" b="0" i="1" smtClean="0">
                                    <a:solidFill>
                                      <a:srgbClr val="28506A"/>
                                    </a:solidFill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06A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rgbClr val="28506A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sz="2400" b="0" i="1" smtClean="0">
                                    <a:solidFill>
                                      <a:srgbClr val="28506A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num>
                          <m:den>
                            <m:sSubSup>
                              <m:sSubSupPr>
                                <m:ctrlPr>
                                  <a:rPr lang="en-US" sz="2400" b="0" i="1" smtClean="0">
                                    <a:solidFill>
                                      <a:srgbClr val="28506A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400" i="1">
                                    <a:solidFill>
                                      <a:srgbClr val="28506A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rgbClr val="28506A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sz="2400" i="1">
                                    <a:solidFill>
                                      <a:srgbClr val="28506A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den>
                        </m:f>
                      </m:num>
                      <m:den>
                        <m:r>
                          <a:rPr lang="en-US" sz="2400" b="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400" b="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den>
                    </m:f>
                  </m:oMath>
                </a14:m>
                <a:r>
                  <a:rPr lang="en-US" sz="2400" b="0" dirty="0">
                    <a:solidFill>
                      <a:srgbClr val="28506A"/>
                    </a:solidFill>
                  </a:rPr>
                  <a:t>/</a:t>
                </a:r>
                <a:r>
                  <a:rPr lang="en-US" sz="2400" dirty="0">
                    <a:solidFill>
                      <a:srgbClr val="28506A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>
                          <m:fPr>
                            <m:ctrlPr>
                              <a:rPr lang="en-US" sz="2400" i="1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lang="en-US" sz="2400" i="1">
                                    <a:solidFill>
                                      <a:srgbClr val="28506A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d>
                                  <m:dPr>
                                    <m:ctrlPr>
                                      <a:rPr lang="ru-RU" sz="2400" i="1">
                                        <a:solidFill>
                                          <a:srgbClr val="2850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2850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ru-RU" sz="2400" i="1">
                                        <a:solidFill>
                                          <a:srgbClr val="2850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e>
                                </m:d>
                                <m:r>
                                  <a:rPr lang="en-US" sz="2400" i="1">
                                    <a:solidFill>
                                      <a:srgbClr val="28506A"/>
                                    </a:solidFill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r>
                                  <a:rPr lang="en-US" sz="2400" i="1">
                                    <a:solidFill>
                                      <a:srgbClr val="28506A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rgbClr val="28506A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  <m:sup>
                                <m:r>
                                  <a:rPr lang="en-US" sz="2400" i="1">
                                    <a:solidFill>
                                      <a:srgbClr val="28506A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num>
                          <m:den>
                            <m:sSubSup>
                              <m:sSubSupPr>
                                <m:ctrlPr>
                                  <a:rPr lang="en-US" sz="2400" i="1">
                                    <a:solidFill>
                                      <a:srgbClr val="28506A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400" i="1">
                                    <a:solidFill>
                                      <a:srgbClr val="28506A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rgbClr val="28506A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  <m:sup>
                                <m:r>
                                  <a:rPr lang="en-US" sz="2400" i="1">
                                    <a:solidFill>
                                      <a:srgbClr val="28506A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den>
                        </m:f>
                      </m:num>
                      <m:den>
                        <m:r>
                          <a:rPr lang="en-US" sz="2400" b="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den>
                    </m:f>
                  </m:oMath>
                </a14:m>
                <a:endParaRPr lang="en-US" sz="2400" b="0" dirty="0">
                  <a:solidFill>
                    <a:srgbClr val="28506A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67C4F9B-A646-0B4A-BB10-6E440839CC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1756" y="4282617"/>
                <a:ext cx="2114548" cy="834331"/>
              </a:xfrm>
              <a:prstGeom prst="rect">
                <a:avLst/>
              </a:prstGeom>
              <a:blipFill>
                <a:blip r:embed="rId5"/>
                <a:stretch>
                  <a:fillRect l="-1198" b="-13846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Прямоугольник 30">
                <a:extLst>
                  <a:ext uri="{FF2B5EF4-FFF2-40B4-BE49-F238E27FC236}">
                    <a16:creationId xmlns:a16="http://schemas.microsoft.com/office/drawing/2014/main" id="{1A6D0038-5223-CC4C-AE45-4F6B26CFEFC6}"/>
                  </a:ext>
                </a:extLst>
              </p:cNvPr>
              <p:cNvSpPr/>
              <p:nvPr/>
            </p:nvSpPr>
            <p:spPr>
              <a:xfrm>
                <a:off x="5936304" y="4514992"/>
                <a:ext cx="1754263" cy="583878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2400" dirty="0">
                    <a:solidFill>
                      <a:srgbClr val="28506A"/>
                    </a:solidFill>
                  </a:rPr>
                  <a:t>=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sz="2400" i="1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</a:rPr>
                              <m:t>𝜒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ru-RU" sz="2400" i="1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  <m:sup>
                            <m:r>
                              <a:rPr lang="en-US" sz="2400" i="1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num>
                      <m:den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den>
                    </m:f>
                    <m:r>
                      <a:rPr lang="en-US" sz="2400" i="1">
                        <a:solidFill>
                          <a:srgbClr val="28506A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</a:rPr>
                      <m:t>/</m:t>
                    </m:r>
                    <m:f>
                      <m:fPr>
                        <m:ctrlP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sz="2400" i="1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</a:rPr>
                              <m:t>𝜒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sz="2400" i="1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  <m:sup>
                            <m:r>
                              <a:rPr lang="en-US" sz="2400" i="1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num>
                      <m:den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den>
                    </m:f>
                  </m:oMath>
                </a14:m>
                <a:endParaRPr lang="ru-RU" sz="2400" dirty="0">
                  <a:solidFill>
                    <a:srgbClr val="28506A"/>
                  </a:solidFill>
                </a:endParaRPr>
              </a:p>
            </p:txBody>
          </p:sp>
        </mc:Choice>
        <mc:Fallback xmlns="">
          <p:sp>
            <p:nvSpPr>
              <p:cNvPr id="22" name="Прямоугольник 30">
                <a:extLst>
                  <a:ext uri="{FF2B5EF4-FFF2-40B4-BE49-F238E27FC236}">
                    <a16:creationId xmlns:a16="http://schemas.microsoft.com/office/drawing/2014/main" id="{1A6D0038-5223-CC4C-AE45-4F6B26CFEF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6304" y="4514992"/>
                <a:ext cx="1754263" cy="583878"/>
              </a:xfrm>
              <a:prstGeom prst="rect">
                <a:avLst/>
              </a:prstGeom>
              <a:blipFill>
                <a:blip r:embed="rId6"/>
                <a:stretch>
                  <a:fillRect l="-10870" r="-2174" b="-19565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Прямоугольник 19">
                <a:extLst>
                  <a:ext uri="{FF2B5EF4-FFF2-40B4-BE49-F238E27FC236}">
                    <a16:creationId xmlns:a16="http://schemas.microsoft.com/office/drawing/2014/main" id="{5BCCE3A5-73ED-1F4F-B8C6-C9519E03735F}"/>
                  </a:ext>
                </a:extLst>
              </p:cNvPr>
              <p:cNvSpPr/>
              <p:nvPr/>
            </p:nvSpPr>
            <p:spPr>
              <a:xfrm>
                <a:off x="971600" y="2636912"/>
                <a:ext cx="1074204" cy="909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  <m:sup>
                              <m: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sz="2400" i="1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~ ?</m:t>
                      </m:r>
                    </m:oMath>
                  </m:oMathPara>
                </a14:m>
                <a:endParaRPr lang="ru-RU" sz="2400" dirty="0">
                  <a:solidFill>
                    <a:srgbClr val="28506A"/>
                  </a:solidFill>
                </a:endParaRPr>
              </a:p>
            </p:txBody>
          </p:sp>
        </mc:Choice>
        <mc:Fallback xmlns="">
          <p:sp>
            <p:nvSpPr>
              <p:cNvPr id="23" name="Прямоугольник 19">
                <a:extLst>
                  <a:ext uri="{FF2B5EF4-FFF2-40B4-BE49-F238E27FC236}">
                    <a16:creationId xmlns:a16="http://schemas.microsoft.com/office/drawing/2014/main" id="{5BCCE3A5-73ED-1F4F-B8C6-C9519E0373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600" y="2636912"/>
                <a:ext cx="1074204" cy="90916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Прямоугольник 13">
                <a:extLst>
                  <a:ext uri="{FF2B5EF4-FFF2-40B4-BE49-F238E27FC236}">
                    <a16:creationId xmlns:a16="http://schemas.microsoft.com/office/drawing/2014/main" id="{2402F3AE-8756-814C-8950-96ECE6D9FC96}"/>
                  </a:ext>
                </a:extLst>
              </p:cNvPr>
              <p:cNvSpPr/>
              <p:nvPr/>
            </p:nvSpPr>
            <p:spPr>
              <a:xfrm>
                <a:off x="1080048" y="1367484"/>
                <a:ext cx="3352071" cy="604461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…,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𝑖𝑖𝑑</m:t>
                      </m:r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Sup>
                        <m:sSubSupPr>
                          <m:ctrlP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06A"/>
                  </a:solidFill>
                </a:endParaRPr>
              </a:p>
            </p:txBody>
          </p:sp>
        </mc:Choice>
        <mc:Fallback xmlns="">
          <p:sp>
            <p:nvSpPr>
              <p:cNvPr id="24" name="Прямоугольник 13">
                <a:extLst>
                  <a:ext uri="{FF2B5EF4-FFF2-40B4-BE49-F238E27FC236}">
                    <a16:creationId xmlns:a16="http://schemas.microsoft.com/office/drawing/2014/main" id="{2402F3AE-8756-814C-8950-96ECE6D9FC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0048" y="1367484"/>
                <a:ext cx="3352071" cy="604461"/>
              </a:xfrm>
              <a:prstGeom prst="rect">
                <a:avLst/>
              </a:prstGeom>
              <a:blipFill>
                <a:blip r:embed="rId8"/>
                <a:stretch>
                  <a:fillRect l="-1136" t="-6250" r="-2652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Прямоугольник 15">
                <a:extLst>
                  <a:ext uri="{FF2B5EF4-FFF2-40B4-BE49-F238E27FC236}">
                    <a16:creationId xmlns:a16="http://schemas.microsoft.com/office/drawing/2014/main" id="{681BF9E5-E3F4-1A4F-9A6B-FEFE3430F7B8}"/>
                  </a:ext>
                </a:extLst>
              </p:cNvPr>
              <p:cNvSpPr/>
              <p:nvPr/>
            </p:nvSpPr>
            <p:spPr>
              <a:xfrm>
                <a:off x="5004048" y="1366779"/>
                <a:ext cx="3323795" cy="605166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…,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𝑖𝑖𝑑</m:t>
                      </m:r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Sup>
                        <m:sSubSupPr>
                          <m:ctrlP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06A"/>
                  </a:solidFill>
                </a:endParaRPr>
              </a:p>
            </p:txBody>
          </p:sp>
        </mc:Choice>
        <mc:Fallback xmlns="">
          <p:sp>
            <p:nvSpPr>
              <p:cNvPr id="25" name="Прямоугольник 15">
                <a:extLst>
                  <a:ext uri="{FF2B5EF4-FFF2-40B4-BE49-F238E27FC236}">
                    <a16:creationId xmlns:a16="http://schemas.microsoft.com/office/drawing/2014/main" id="{681BF9E5-E3F4-1A4F-9A6B-FEFE3430F7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4048" y="1366779"/>
                <a:ext cx="3323795" cy="605166"/>
              </a:xfrm>
              <a:prstGeom prst="rect">
                <a:avLst/>
              </a:prstGeom>
              <a:blipFill>
                <a:blip r:embed="rId9"/>
                <a:stretch>
                  <a:fillRect l="-1533" t="-6250" r="-2682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Объект 5">
            <a:extLst>
              <a:ext uri="{FF2B5EF4-FFF2-40B4-BE49-F238E27FC236}">
                <a16:creationId xmlns:a16="http://schemas.microsoft.com/office/drawing/2014/main" id="{0792C701-8237-C54A-B653-B1FDA2E1D6E5}"/>
              </a:ext>
            </a:extLst>
          </p:cNvPr>
          <p:cNvSpPr txBox="1">
            <a:spLocks/>
          </p:cNvSpPr>
          <p:nvPr/>
        </p:nvSpPr>
        <p:spPr>
          <a:xfrm>
            <a:off x="539552" y="692696"/>
            <a:ext cx="7167949" cy="45766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373737"/>
                </a:solidFill>
              </a:rPr>
              <a:t>Выборки не зависят друг от друга</a:t>
            </a:r>
            <a:r>
              <a:rPr lang="en-US" sz="2400" b="1" dirty="0">
                <a:solidFill>
                  <a:srgbClr val="373737"/>
                </a:solidFill>
              </a:rPr>
              <a:t>:</a:t>
            </a:r>
            <a:endParaRPr lang="ru-RU" sz="2400" b="1" dirty="0">
              <a:solidFill>
                <a:srgbClr val="373737"/>
              </a:solidFill>
            </a:endParaRPr>
          </a:p>
        </p:txBody>
      </p:sp>
      <p:sp>
        <p:nvSpPr>
          <p:cNvPr id="27" name="Объект 5">
            <a:extLst>
              <a:ext uri="{FF2B5EF4-FFF2-40B4-BE49-F238E27FC236}">
                <a16:creationId xmlns:a16="http://schemas.microsoft.com/office/drawing/2014/main" id="{7674567F-8229-8A44-8473-6BBE59920087}"/>
              </a:ext>
            </a:extLst>
          </p:cNvPr>
          <p:cNvSpPr txBox="1">
            <a:spLocks/>
          </p:cNvSpPr>
          <p:nvPr/>
        </p:nvSpPr>
        <p:spPr>
          <a:xfrm>
            <a:off x="539552" y="2060848"/>
            <a:ext cx="7167949" cy="45766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373737"/>
                </a:solidFill>
              </a:rPr>
              <a:t>Нас интересует случайная величина</a:t>
            </a:r>
            <a:r>
              <a:rPr lang="en-US" sz="2400" b="1" dirty="0">
                <a:solidFill>
                  <a:srgbClr val="373737"/>
                </a:solidFill>
              </a:rPr>
              <a:t>:</a:t>
            </a:r>
            <a:endParaRPr lang="ru-RU" sz="2400" b="1" dirty="0">
              <a:solidFill>
                <a:srgbClr val="37373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5990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10" name="applause.wav"/>
          </p:stSnd>
        </p:sndAc>
      </p:transition>
    </mc:Fallback>
  </mc:AlternateContent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Заголовок 1">
            <a:extLst>
              <a:ext uri="{FF2B5EF4-FFF2-40B4-BE49-F238E27FC236}">
                <a16:creationId xmlns:a16="http://schemas.microsoft.com/office/drawing/2014/main" id="{30787409-6B21-44D8-8E21-CEDE160DC7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wrap="square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06A"/>
                </a:solidFill>
                <a:latin typeface="+mn-lt"/>
                <a:ea typeface="+mn-ea"/>
                <a:cs typeface="+mn-cs"/>
              </a:rPr>
              <a:t>Отношение дисперсий (независимые выборки)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B96C512-34BE-F748-9E6C-8796FA215722}"/>
                  </a:ext>
                </a:extLst>
              </p:cNvPr>
              <p:cNvSpPr txBox="1"/>
              <p:nvPr/>
            </p:nvSpPr>
            <p:spPr>
              <a:xfrm>
                <a:off x="509340" y="5445224"/>
                <a:ext cx="2750561" cy="8168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ctrlPr>
                                    <a:rPr lang="ru-RU" sz="2400" b="0" i="1" smtClean="0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ru-RU" sz="2400" b="0" i="1" smtClean="0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  <m:sup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  <m:sup>
                              <m: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sz="2400" i="1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~ </m:t>
                      </m:r>
                      <m:sSubSup>
                        <m:sSubSupPr>
                          <m:ctrlP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ru-RU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solidFill>
                    <a:srgbClr val="28506A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B96C512-34BE-F748-9E6C-8796FA2157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340" y="5445224"/>
                <a:ext cx="2750561" cy="816827"/>
              </a:xfrm>
              <a:prstGeom prst="rect">
                <a:avLst/>
              </a:prstGeom>
              <a:blipFill>
                <a:blip r:embed="rId3"/>
                <a:stretch>
                  <a:fillRect b="-781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44432516-92F8-AA43-8298-DD43FB81DA82}"/>
              </a:ext>
            </a:extLst>
          </p:cNvPr>
          <p:cNvSpPr/>
          <p:nvPr/>
        </p:nvSpPr>
        <p:spPr>
          <a:xfrm>
            <a:off x="539552" y="3707740"/>
            <a:ext cx="2646155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spcAft>
                <a:spcPts val="1800"/>
              </a:spcAft>
            </a:pPr>
            <a:r>
              <a:rPr lang="ru-RU" sz="2400" dirty="0">
                <a:solidFill>
                  <a:srgbClr val="373737"/>
                </a:solidFill>
              </a:rPr>
              <a:t>Теорема Фишера</a:t>
            </a:r>
            <a:r>
              <a:rPr lang="en-US" sz="2400" dirty="0">
                <a:solidFill>
                  <a:srgbClr val="373737"/>
                </a:solidFill>
              </a:rPr>
              <a:t>:</a:t>
            </a:r>
            <a:endParaRPr lang="ru-RU" sz="2400" dirty="0">
              <a:solidFill>
                <a:srgbClr val="373737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67BAD2D-2EA3-F548-A384-52B2391346A1}"/>
                  </a:ext>
                </a:extLst>
              </p:cNvPr>
              <p:cNvSpPr txBox="1"/>
              <p:nvPr/>
            </p:nvSpPr>
            <p:spPr>
              <a:xfrm>
                <a:off x="539552" y="4293096"/>
                <a:ext cx="2548775" cy="8168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ctrlPr>
                                    <a:rPr lang="ru-RU" sz="2400" b="0" i="1" smtClean="0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ru-RU" sz="2400" b="0" i="1" smtClean="0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sz="2400" i="1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~ </m:t>
                      </m:r>
                      <m:sSubSup>
                        <m:sSubSupPr>
                          <m:ctrlP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ru-RU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solidFill>
                    <a:srgbClr val="28506A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67BAD2D-2EA3-F548-A384-52B2391346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4293096"/>
                <a:ext cx="2548775" cy="816827"/>
              </a:xfrm>
              <a:prstGeom prst="rect">
                <a:avLst/>
              </a:prstGeom>
              <a:blipFill>
                <a:blip r:embed="rId4"/>
                <a:stretch>
                  <a:fillRect b="-6154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4F97E41-1374-6046-8571-0E7A92444347}"/>
                  </a:ext>
                </a:extLst>
              </p:cNvPr>
              <p:cNvSpPr txBox="1"/>
              <p:nvPr/>
            </p:nvSpPr>
            <p:spPr>
              <a:xfrm>
                <a:off x="3821756" y="4282617"/>
                <a:ext cx="2114548" cy="8343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2400" b="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>
                          <m:fPr>
                            <m:ctrlPr>
                              <a:rPr lang="en-US" sz="2400" b="0" i="1" smtClean="0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lang="en-US" sz="2400" b="0" i="1" smtClean="0">
                                    <a:solidFill>
                                      <a:srgbClr val="28506A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d>
                                  <m:dPr>
                                    <m:ctrlPr>
                                      <a:rPr lang="ru-RU" sz="2400" b="0" i="1" smtClean="0">
                                        <a:solidFill>
                                          <a:srgbClr val="2850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2850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ru-RU" sz="2400" b="0" i="1" smtClean="0">
                                        <a:solidFill>
                                          <a:srgbClr val="2850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e>
                                </m:d>
                                <m:r>
                                  <a:rPr lang="en-US" sz="2400" b="0" i="1" smtClean="0">
                                    <a:solidFill>
                                      <a:srgbClr val="28506A"/>
                                    </a:solidFill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06A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rgbClr val="28506A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sz="2400" b="0" i="1" smtClean="0">
                                    <a:solidFill>
                                      <a:srgbClr val="28506A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num>
                          <m:den>
                            <m:sSubSup>
                              <m:sSubSupPr>
                                <m:ctrlPr>
                                  <a:rPr lang="en-US" sz="2400" b="0" i="1" smtClean="0">
                                    <a:solidFill>
                                      <a:srgbClr val="28506A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400" i="1">
                                    <a:solidFill>
                                      <a:srgbClr val="28506A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rgbClr val="28506A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sz="2400" i="1">
                                    <a:solidFill>
                                      <a:srgbClr val="28506A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den>
                        </m:f>
                      </m:num>
                      <m:den>
                        <m:r>
                          <a:rPr lang="en-US" sz="2400" b="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400" b="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den>
                    </m:f>
                  </m:oMath>
                </a14:m>
                <a:r>
                  <a:rPr lang="en-US" sz="2400" b="0" dirty="0">
                    <a:solidFill>
                      <a:srgbClr val="28506A"/>
                    </a:solidFill>
                  </a:rPr>
                  <a:t>/</a:t>
                </a:r>
                <a:r>
                  <a:rPr lang="en-US" sz="2400" dirty="0">
                    <a:solidFill>
                      <a:srgbClr val="28506A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>
                          <m:fPr>
                            <m:ctrlPr>
                              <a:rPr lang="en-US" sz="2400" i="1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lang="en-US" sz="2400" i="1">
                                    <a:solidFill>
                                      <a:srgbClr val="28506A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d>
                                  <m:dPr>
                                    <m:ctrlPr>
                                      <a:rPr lang="ru-RU" sz="2400" i="1">
                                        <a:solidFill>
                                          <a:srgbClr val="2850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2850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ru-RU" sz="2400" i="1">
                                        <a:solidFill>
                                          <a:srgbClr val="2850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e>
                                </m:d>
                                <m:r>
                                  <a:rPr lang="en-US" sz="2400" i="1">
                                    <a:solidFill>
                                      <a:srgbClr val="28506A"/>
                                    </a:solidFill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r>
                                  <a:rPr lang="en-US" sz="2400" i="1">
                                    <a:solidFill>
                                      <a:srgbClr val="28506A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rgbClr val="28506A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  <m:sup>
                                <m:r>
                                  <a:rPr lang="en-US" sz="2400" i="1">
                                    <a:solidFill>
                                      <a:srgbClr val="28506A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num>
                          <m:den>
                            <m:sSubSup>
                              <m:sSubSupPr>
                                <m:ctrlPr>
                                  <a:rPr lang="en-US" sz="2400" i="1">
                                    <a:solidFill>
                                      <a:srgbClr val="28506A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400" i="1">
                                    <a:solidFill>
                                      <a:srgbClr val="28506A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rgbClr val="28506A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  <m:sup>
                                <m:r>
                                  <a:rPr lang="en-US" sz="2400" i="1">
                                    <a:solidFill>
                                      <a:srgbClr val="28506A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den>
                        </m:f>
                      </m:num>
                      <m:den>
                        <m:r>
                          <a:rPr lang="en-US" sz="2400" b="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den>
                    </m:f>
                  </m:oMath>
                </a14:m>
                <a:endParaRPr lang="en-US" sz="2400" b="0" dirty="0">
                  <a:solidFill>
                    <a:srgbClr val="28506A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4F97E41-1374-6046-8571-0E7A924443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1756" y="4282617"/>
                <a:ext cx="2114548" cy="834331"/>
              </a:xfrm>
              <a:prstGeom prst="rect">
                <a:avLst/>
              </a:prstGeom>
              <a:blipFill>
                <a:blip r:embed="rId5"/>
                <a:stretch>
                  <a:fillRect l="-1198" b="-13846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Прямоугольник 16">
                <a:extLst>
                  <a:ext uri="{FF2B5EF4-FFF2-40B4-BE49-F238E27FC236}">
                    <a16:creationId xmlns:a16="http://schemas.microsoft.com/office/drawing/2014/main" id="{D0A9306F-2036-7E44-BEA3-A104F245B223}"/>
                  </a:ext>
                </a:extLst>
              </p:cNvPr>
              <p:cNvSpPr/>
              <p:nvPr/>
            </p:nvSpPr>
            <p:spPr>
              <a:xfrm>
                <a:off x="6364011" y="5301208"/>
                <a:ext cx="1232325" cy="385555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−1,</m:t>
                          </m:r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24" name="Прямоугольник 16">
                <a:extLst>
                  <a:ext uri="{FF2B5EF4-FFF2-40B4-BE49-F238E27FC236}">
                    <a16:creationId xmlns:a16="http://schemas.microsoft.com/office/drawing/2014/main" id="{D0A9306F-2036-7E44-BEA3-A104F245B2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4011" y="5301208"/>
                <a:ext cx="1232325" cy="385555"/>
              </a:xfrm>
              <a:prstGeom prst="rect">
                <a:avLst/>
              </a:prstGeom>
              <a:blipFill>
                <a:blip r:embed="rId6"/>
                <a:stretch>
                  <a:fillRect l="-9278" b="-1333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Прямоугольник 30">
                <a:extLst>
                  <a:ext uri="{FF2B5EF4-FFF2-40B4-BE49-F238E27FC236}">
                    <a16:creationId xmlns:a16="http://schemas.microsoft.com/office/drawing/2014/main" id="{D777D8F4-FBA8-C744-B758-897959C97A32}"/>
                  </a:ext>
                </a:extLst>
              </p:cNvPr>
              <p:cNvSpPr/>
              <p:nvPr/>
            </p:nvSpPr>
            <p:spPr>
              <a:xfrm>
                <a:off x="5936304" y="4514992"/>
                <a:ext cx="1754263" cy="583878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2400" dirty="0">
                    <a:solidFill>
                      <a:srgbClr val="28506A"/>
                    </a:solidFill>
                  </a:rPr>
                  <a:t>=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sz="2400" i="1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</a:rPr>
                              <m:t>𝜒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ru-RU" sz="2400" i="1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  <m:sup>
                            <m:r>
                              <a:rPr lang="en-US" sz="2400" i="1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num>
                      <m:den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den>
                    </m:f>
                    <m:r>
                      <a:rPr lang="en-US" sz="2400" i="1">
                        <a:solidFill>
                          <a:srgbClr val="28506A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</a:rPr>
                      <m:t>/</m:t>
                    </m:r>
                    <m:f>
                      <m:fPr>
                        <m:ctrlP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sz="2400" i="1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</a:rPr>
                              <m:t>𝜒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sz="2400" i="1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  <m:sup>
                            <m:r>
                              <a:rPr lang="en-US" sz="2400" i="1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num>
                      <m:den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den>
                    </m:f>
                  </m:oMath>
                </a14:m>
                <a:endParaRPr lang="ru-RU" sz="2400" dirty="0">
                  <a:solidFill>
                    <a:srgbClr val="28506A"/>
                  </a:solidFill>
                </a:endParaRPr>
              </a:p>
            </p:txBody>
          </p:sp>
        </mc:Choice>
        <mc:Fallback xmlns="">
          <p:sp>
            <p:nvSpPr>
              <p:cNvPr id="25" name="Прямоугольник 30">
                <a:extLst>
                  <a:ext uri="{FF2B5EF4-FFF2-40B4-BE49-F238E27FC236}">
                    <a16:creationId xmlns:a16="http://schemas.microsoft.com/office/drawing/2014/main" id="{D777D8F4-FBA8-C744-B758-897959C97A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6304" y="4514992"/>
                <a:ext cx="1754263" cy="583878"/>
              </a:xfrm>
              <a:prstGeom prst="rect">
                <a:avLst/>
              </a:prstGeom>
              <a:blipFill>
                <a:blip r:embed="rId7"/>
                <a:stretch>
                  <a:fillRect l="-10870" r="-2174" b="-19565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Прямоугольник 31">
            <a:extLst>
              <a:ext uri="{FF2B5EF4-FFF2-40B4-BE49-F238E27FC236}">
                <a16:creationId xmlns:a16="http://schemas.microsoft.com/office/drawing/2014/main" id="{9ED27FC1-C493-7240-BF68-DD0E7C0FA744}"/>
              </a:ext>
            </a:extLst>
          </p:cNvPr>
          <p:cNvSpPr/>
          <p:nvPr/>
        </p:nvSpPr>
        <p:spPr>
          <a:xfrm>
            <a:off x="6149537" y="4189120"/>
            <a:ext cx="1542032" cy="1094080"/>
          </a:xfrm>
          <a:prstGeom prst="rect">
            <a:avLst/>
          </a:prstGeom>
          <a:noFill/>
          <a:ln w="28575">
            <a:solidFill>
              <a:srgbClr val="C0504D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B30159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Прямоугольник 19">
                <a:extLst>
                  <a:ext uri="{FF2B5EF4-FFF2-40B4-BE49-F238E27FC236}">
                    <a16:creationId xmlns:a16="http://schemas.microsoft.com/office/drawing/2014/main" id="{C2301811-2FC6-C24A-8C55-02578CC4BFEB}"/>
                  </a:ext>
                </a:extLst>
              </p:cNvPr>
              <p:cNvSpPr/>
              <p:nvPr/>
            </p:nvSpPr>
            <p:spPr>
              <a:xfrm>
                <a:off x="971600" y="2636912"/>
                <a:ext cx="1074204" cy="909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  <m:sup>
                              <m: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sz="2400" i="1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~ ?</m:t>
                      </m:r>
                    </m:oMath>
                  </m:oMathPara>
                </a14:m>
                <a:endParaRPr lang="ru-RU" sz="2400" dirty="0">
                  <a:solidFill>
                    <a:srgbClr val="28506A"/>
                  </a:solidFill>
                </a:endParaRPr>
              </a:p>
            </p:txBody>
          </p:sp>
        </mc:Choice>
        <mc:Fallback xmlns="">
          <p:sp>
            <p:nvSpPr>
              <p:cNvPr id="28" name="Прямоугольник 19">
                <a:extLst>
                  <a:ext uri="{FF2B5EF4-FFF2-40B4-BE49-F238E27FC236}">
                    <a16:creationId xmlns:a16="http://schemas.microsoft.com/office/drawing/2014/main" id="{C2301811-2FC6-C24A-8C55-02578CC4BF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600" y="2636912"/>
                <a:ext cx="1074204" cy="90916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Прямоугольник 13">
                <a:extLst>
                  <a:ext uri="{FF2B5EF4-FFF2-40B4-BE49-F238E27FC236}">
                    <a16:creationId xmlns:a16="http://schemas.microsoft.com/office/drawing/2014/main" id="{A6A53181-5895-4741-95AC-C4EA57572282}"/>
                  </a:ext>
                </a:extLst>
              </p:cNvPr>
              <p:cNvSpPr/>
              <p:nvPr/>
            </p:nvSpPr>
            <p:spPr>
              <a:xfrm>
                <a:off x="1080048" y="1367484"/>
                <a:ext cx="3352071" cy="604461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…,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𝑖𝑖𝑑</m:t>
                      </m:r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Sup>
                        <m:sSubSupPr>
                          <m:ctrlP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06A"/>
                  </a:solidFill>
                </a:endParaRPr>
              </a:p>
            </p:txBody>
          </p:sp>
        </mc:Choice>
        <mc:Fallback xmlns="">
          <p:sp>
            <p:nvSpPr>
              <p:cNvPr id="29" name="Прямоугольник 13">
                <a:extLst>
                  <a:ext uri="{FF2B5EF4-FFF2-40B4-BE49-F238E27FC236}">
                    <a16:creationId xmlns:a16="http://schemas.microsoft.com/office/drawing/2014/main" id="{A6A53181-5895-4741-95AC-C4EA575722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0048" y="1367484"/>
                <a:ext cx="3352071" cy="604461"/>
              </a:xfrm>
              <a:prstGeom prst="rect">
                <a:avLst/>
              </a:prstGeom>
              <a:blipFill>
                <a:blip r:embed="rId9"/>
                <a:stretch>
                  <a:fillRect l="-1136" t="-6250" r="-2652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Прямоугольник 15">
                <a:extLst>
                  <a:ext uri="{FF2B5EF4-FFF2-40B4-BE49-F238E27FC236}">
                    <a16:creationId xmlns:a16="http://schemas.microsoft.com/office/drawing/2014/main" id="{E03BE746-D152-6049-ACB8-816B29383B30}"/>
                  </a:ext>
                </a:extLst>
              </p:cNvPr>
              <p:cNvSpPr/>
              <p:nvPr/>
            </p:nvSpPr>
            <p:spPr>
              <a:xfrm>
                <a:off x="5004048" y="1366779"/>
                <a:ext cx="3323795" cy="605166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…,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𝑖𝑖𝑑</m:t>
                      </m:r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Sup>
                        <m:sSubSupPr>
                          <m:ctrlP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06A"/>
                  </a:solidFill>
                </a:endParaRPr>
              </a:p>
            </p:txBody>
          </p:sp>
        </mc:Choice>
        <mc:Fallback xmlns="">
          <p:sp>
            <p:nvSpPr>
              <p:cNvPr id="30" name="Прямоугольник 15">
                <a:extLst>
                  <a:ext uri="{FF2B5EF4-FFF2-40B4-BE49-F238E27FC236}">
                    <a16:creationId xmlns:a16="http://schemas.microsoft.com/office/drawing/2014/main" id="{E03BE746-D152-6049-ACB8-816B29383B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4048" y="1366779"/>
                <a:ext cx="3323795" cy="605166"/>
              </a:xfrm>
              <a:prstGeom prst="rect">
                <a:avLst/>
              </a:prstGeom>
              <a:blipFill>
                <a:blip r:embed="rId10"/>
                <a:stretch>
                  <a:fillRect l="-1533" t="-6250" r="-2682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Объект 5">
            <a:extLst>
              <a:ext uri="{FF2B5EF4-FFF2-40B4-BE49-F238E27FC236}">
                <a16:creationId xmlns:a16="http://schemas.microsoft.com/office/drawing/2014/main" id="{6F82A67D-838D-D845-B3D5-88C969CBFFFD}"/>
              </a:ext>
            </a:extLst>
          </p:cNvPr>
          <p:cNvSpPr txBox="1">
            <a:spLocks/>
          </p:cNvSpPr>
          <p:nvPr/>
        </p:nvSpPr>
        <p:spPr>
          <a:xfrm>
            <a:off x="539552" y="692696"/>
            <a:ext cx="7167949" cy="45766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373737"/>
                </a:solidFill>
              </a:rPr>
              <a:t>Выборки не зависят друг от друга</a:t>
            </a:r>
            <a:r>
              <a:rPr lang="en-US" sz="2400" b="1" dirty="0">
                <a:solidFill>
                  <a:srgbClr val="373737"/>
                </a:solidFill>
              </a:rPr>
              <a:t>:</a:t>
            </a:r>
            <a:endParaRPr lang="ru-RU" sz="2400" b="1" dirty="0">
              <a:solidFill>
                <a:srgbClr val="373737"/>
              </a:solidFill>
            </a:endParaRPr>
          </a:p>
        </p:txBody>
      </p:sp>
      <p:sp>
        <p:nvSpPr>
          <p:cNvPr id="41" name="Объект 5">
            <a:extLst>
              <a:ext uri="{FF2B5EF4-FFF2-40B4-BE49-F238E27FC236}">
                <a16:creationId xmlns:a16="http://schemas.microsoft.com/office/drawing/2014/main" id="{F550A17B-B479-D44D-ACEB-7EDE9884750A}"/>
              </a:ext>
            </a:extLst>
          </p:cNvPr>
          <p:cNvSpPr txBox="1">
            <a:spLocks/>
          </p:cNvSpPr>
          <p:nvPr/>
        </p:nvSpPr>
        <p:spPr>
          <a:xfrm>
            <a:off x="539552" y="2060848"/>
            <a:ext cx="7167949" cy="45766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373737"/>
                </a:solidFill>
              </a:rPr>
              <a:t>Нас интересует случайная величина</a:t>
            </a:r>
            <a:r>
              <a:rPr lang="en-US" sz="2400" b="1" dirty="0">
                <a:solidFill>
                  <a:srgbClr val="373737"/>
                </a:solidFill>
              </a:rPr>
              <a:t>:</a:t>
            </a:r>
            <a:endParaRPr lang="ru-RU" sz="2400" b="1" dirty="0">
              <a:solidFill>
                <a:srgbClr val="37373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1048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11" name="applause.wav"/>
          </p:stSnd>
        </p:sndAc>
      </p:transition>
    </mc:Fallback>
  </mc:AlternateContent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7443A292-71A2-CA47-B450-EA06604DE873}"/>
              </a:ext>
            </a:extLst>
          </p:cNvPr>
          <p:cNvSpPr/>
          <p:nvPr/>
        </p:nvSpPr>
        <p:spPr>
          <a:xfrm>
            <a:off x="3644900" y="4189120"/>
            <a:ext cx="2237285" cy="1094080"/>
          </a:xfrm>
          <a:prstGeom prst="rect">
            <a:avLst/>
          </a:prstGeom>
          <a:noFill/>
          <a:ln w="28575">
            <a:solidFill>
              <a:srgbClr val="C0504D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FF513D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355CE310-6C67-7C4D-9543-067EC23EDAF7}"/>
                  </a:ext>
                </a:extLst>
              </p:cNvPr>
              <p:cNvSpPr/>
              <p:nvPr/>
            </p:nvSpPr>
            <p:spPr>
              <a:xfrm>
                <a:off x="4064255" y="3091492"/>
                <a:ext cx="1188915" cy="909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sSubSup>
                            <m:sSubSupPr>
                              <m:ctrlP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  <m:sup>
                              <m: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ru-RU" sz="24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355CE310-6C67-7C4D-9543-067EC23EDA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4255" y="3091492"/>
                <a:ext cx="1188915" cy="909160"/>
              </a:xfrm>
              <a:prstGeom prst="rect">
                <a:avLst/>
              </a:prstGeom>
              <a:blipFill>
                <a:blip r:embed="rId3"/>
                <a:stretch>
                  <a:fillRect b="-1408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Заголовок 1">
            <a:extLst>
              <a:ext uri="{FF2B5EF4-FFF2-40B4-BE49-F238E27FC236}">
                <a16:creationId xmlns:a16="http://schemas.microsoft.com/office/drawing/2014/main" id="{7EF0FE7E-97FC-4F27-ABE2-318D7459F2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wrap="square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06A"/>
                </a:solidFill>
                <a:latin typeface="+mn-lt"/>
                <a:ea typeface="+mn-ea"/>
                <a:cs typeface="+mn-cs"/>
              </a:rPr>
              <a:t>Отношение дисперсий (независимые выборки)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DB2D89A-D62F-49A0-BDFE-49C0B147AB91}"/>
                  </a:ext>
                </a:extLst>
              </p:cNvPr>
              <p:cNvSpPr txBox="1"/>
              <p:nvPr/>
            </p:nvSpPr>
            <p:spPr>
              <a:xfrm>
                <a:off x="509340" y="5445224"/>
                <a:ext cx="2750561" cy="8168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ctrlPr>
                                    <a:rPr lang="ru-RU" sz="2400" b="0" i="1" smtClean="0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ru-RU" sz="2400" b="0" i="1" smtClean="0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ru-RU" sz="2400" b="0" i="1" smtClean="0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  <m:sup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  <m:sup>
                              <m: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sz="2400" i="1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~ </m:t>
                      </m:r>
                      <m:sSubSup>
                        <m:sSubSupPr>
                          <m:ctrlP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ru-RU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ru-RU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solidFill>
                    <a:srgbClr val="28506A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DB2D89A-D62F-49A0-BDFE-49C0B147AB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340" y="5445224"/>
                <a:ext cx="2750561" cy="816827"/>
              </a:xfrm>
              <a:prstGeom prst="rect">
                <a:avLst/>
              </a:prstGeom>
              <a:blipFill>
                <a:blip r:embed="rId4"/>
                <a:stretch>
                  <a:fillRect b="-781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C8DFB9B7-AB9E-4EF9-8A64-07971722E4EB}"/>
              </a:ext>
            </a:extLst>
          </p:cNvPr>
          <p:cNvSpPr/>
          <p:nvPr/>
        </p:nvSpPr>
        <p:spPr>
          <a:xfrm>
            <a:off x="539552" y="3707740"/>
            <a:ext cx="2646155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spcAft>
                <a:spcPts val="1800"/>
              </a:spcAft>
            </a:pPr>
            <a:r>
              <a:rPr lang="ru-RU" sz="2400" dirty="0">
                <a:solidFill>
                  <a:srgbClr val="373737"/>
                </a:solidFill>
              </a:rPr>
              <a:t>Теорема Фишера</a:t>
            </a:r>
            <a:r>
              <a:rPr lang="en-US" sz="2400" dirty="0">
                <a:solidFill>
                  <a:srgbClr val="373737"/>
                </a:solidFill>
              </a:rPr>
              <a:t>:</a:t>
            </a:r>
            <a:endParaRPr lang="ru-RU" sz="2400" dirty="0">
              <a:solidFill>
                <a:srgbClr val="373737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ABE6E4A-D714-4FED-B2BD-B65BE5ED592A}"/>
                  </a:ext>
                </a:extLst>
              </p:cNvPr>
              <p:cNvSpPr txBox="1"/>
              <p:nvPr/>
            </p:nvSpPr>
            <p:spPr>
              <a:xfrm>
                <a:off x="539552" y="4293096"/>
                <a:ext cx="2548775" cy="8168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ctrlPr>
                                    <a:rPr lang="ru-RU" sz="2400" b="0" i="1" smtClean="0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ru-RU" sz="2400" b="0" i="1" smtClean="0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ru-RU" sz="2400" b="0" i="1" smtClean="0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sz="2400" i="1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~ </m:t>
                      </m:r>
                      <m:sSubSup>
                        <m:sSubSupPr>
                          <m:ctrlP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ru-RU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ru-RU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solidFill>
                    <a:srgbClr val="28506A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ABE6E4A-D714-4FED-B2BD-B65BE5ED59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4293096"/>
                <a:ext cx="2548775" cy="816827"/>
              </a:xfrm>
              <a:prstGeom prst="rect">
                <a:avLst/>
              </a:prstGeom>
              <a:blipFill>
                <a:blip r:embed="rId5"/>
                <a:stretch>
                  <a:fillRect b="-6154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63FFCDF-67E7-4712-AC0D-EF4624096425}"/>
                  </a:ext>
                </a:extLst>
              </p:cNvPr>
              <p:cNvSpPr txBox="1"/>
              <p:nvPr/>
            </p:nvSpPr>
            <p:spPr>
              <a:xfrm>
                <a:off x="3821756" y="4282617"/>
                <a:ext cx="2114548" cy="8343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2400" b="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>
                          <m:fPr>
                            <m:ctrlPr>
                              <a:rPr lang="en-US" sz="2400" b="0" i="1" smtClean="0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lang="en-US" sz="2400" b="0" i="1" smtClean="0">
                                    <a:solidFill>
                                      <a:srgbClr val="28506A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d>
                                  <m:dPr>
                                    <m:ctrlPr>
                                      <a:rPr lang="ru-RU" sz="2400" b="0" i="1" smtClean="0">
                                        <a:solidFill>
                                          <a:srgbClr val="2850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2850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ru-RU" sz="2400" b="0" i="1" smtClean="0">
                                        <a:solidFill>
                                          <a:srgbClr val="2850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ru-RU" sz="2400" b="0" i="1" smtClean="0">
                                        <a:solidFill>
                                          <a:srgbClr val="2850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  <m:r>
                                  <a:rPr lang="en-US" sz="2400" b="0" i="1" smtClean="0">
                                    <a:solidFill>
                                      <a:srgbClr val="28506A"/>
                                    </a:solidFill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06A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rgbClr val="28506A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sz="2400" b="0" i="1" smtClean="0">
                                    <a:solidFill>
                                      <a:srgbClr val="28506A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num>
                          <m:den>
                            <m:sSubSup>
                              <m:sSubSupPr>
                                <m:ctrlPr>
                                  <a:rPr lang="en-US" sz="2400" b="0" i="1" smtClean="0">
                                    <a:solidFill>
                                      <a:srgbClr val="28506A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400" i="1">
                                    <a:solidFill>
                                      <a:srgbClr val="28506A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rgbClr val="28506A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sz="2400" i="1">
                                    <a:solidFill>
                                      <a:srgbClr val="28506A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den>
                        </m:f>
                      </m:num>
                      <m:den>
                        <m:r>
                          <a:rPr lang="en-US" sz="2400" b="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400" b="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den>
                    </m:f>
                  </m:oMath>
                </a14:m>
                <a:r>
                  <a:rPr lang="en-US" sz="2400" b="0" dirty="0">
                    <a:solidFill>
                      <a:srgbClr val="28506A"/>
                    </a:solidFill>
                  </a:rPr>
                  <a:t>/</a:t>
                </a:r>
                <a:r>
                  <a:rPr lang="en-US" sz="2400" dirty="0">
                    <a:solidFill>
                      <a:srgbClr val="28506A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>
                          <m:fPr>
                            <m:ctrlPr>
                              <a:rPr lang="en-US" sz="2400" i="1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lang="en-US" sz="2400" i="1">
                                    <a:solidFill>
                                      <a:srgbClr val="28506A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d>
                                  <m:dPr>
                                    <m:ctrlPr>
                                      <a:rPr lang="ru-RU" sz="2400" i="1">
                                        <a:solidFill>
                                          <a:srgbClr val="2850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2850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ru-RU" sz="2400" i="1">
                                        <a:solidFill>
                                          <a:srgbClr val="2850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ru-RU" sz="2400" i="1">
                                        <a:solidFill>
                                          <a:srgbClr val="2850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  <m:r>
                                  <a:rPr lang="en-US" sz="2400" i="1">
                                    <a:solidFill>
                                      <a:srgbClr val="28506A"/>
                                    </a:solidFill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r>
                                  <a:rPr lang="en-US" sz="2400" i="1">
                                    <a:solidFill>
                                      <a:srgbClr val="28506A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rgbClr val="28506A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  <m:sup>
                                <m:r>
                                  <a:rPr lang="en-US" sz="2400" i="1">
                                    <a:solidFill>
                                      <a:srgbClr val="28506A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num>
                          <m:den>
                            <m:sSubSup>
                              <m:sSubSupPr>
                                <m:ctrlPr>
                                  <a:rPr lang="en-US" sz="2400" i="1">
                                    <a:solidFill>
                                      <a:srgbClr val="28506A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400" i="1">
                                    <a:solidFill>
                                      <a:srgbClr val="28506A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rgbClr val="28506A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  <m:sup>
                                <m:r>
                                  <a:rPr lang="en-US" sz="2400" i="1">
                                    <a:solidFill>
                                      <a:srgbClr val="28506A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den>
                        </m:f>
                      </m:num>
                      <m:den>
                        <m:r>
                          <a:rPr lang="en-US" sz="2400" b="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den>
                    </m:f>
                  </m:oMath>
                </a14:m>
                <a:endParaRPr lang="en-US" sz="2400" b="0" dirty="0">
                  <a:solidFill>
                    <a:srgbClr val="28506A"/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63FFCDF-67E7-4712-AC0D-EF46240964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1756" y="4282617"/>
                <a:ext cx="2114548" cy="834331"/>
              </a:xfrm>
              <a:prstGeom prst="rect">
                <a:avLst/>
              </a:prstGeom>
              <a:blipFill>
                <a:blip r:embed="rId6"/>
                <a:stretch>
                  <a:fillRect l="-1198" b="-13846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3052E883-3634-494A-B6B7-FE56209EDA50}"/>
                  </a:ext>
                </a:extLst>
              </p:cNvPr>
              <p:cNvSpPr/>
              <p:nvPr/>
            </p:nvSpPr>
            <p:spPr>
              <a:xfrm>
                <a:off x="6364011" y="5301208"/>
                <a:ext cx="1232325" cy="385555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3052E883-3634-494A-B6B7-FE56209EDA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4011" y="5301208"/>
                <a:ext cx="1232325" cy="385555"/>
              </a:xfrm>
              <a:prstGeom prst="rect">
                <a:avLst/>
              </a:prstGeom>
              <a:blipFill>
                <a:blip r:embed="rId7"/>
                <a:stretch>
                  <a:fillRect l="-9278" b="-1333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Прямоугольник 30">
                <a:extLst>
                  <a:ext uri="{FF2B5EF4-FFF2-40B4-BE49-F238E27FC236}">
                    <a16:creationId xmlns:a16="http://schemas.microsoft.com/office/drawing/2014/main" id="{4F24BB85-F482-7C40-ADB0-A049D2A6F51F}"/>
                  </a:ext>
                </a:extLst>
              </p:cNvPr>
              <p:cNvSpPr/>
              <p:nvPr/>
            </p:nvSpPr>
            <p:spPr>
              <a:xfrm>
                <a:off x="5936304" y="4514992"/>
                <a:ext cx="1754263" cy="583878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2400" dirty="0">
                    <a:solidFill>
                      <a:srgbClr val="28506A"/>
                    </a:solidFill>
                  </a:rPr>
                  <a:t>=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sz="2400" i="1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</a:rPr>
                              <m:t>𝜒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ru-RU" sz="2400" i="1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ru-RU" sz="2400" i="1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400" i="1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num>
                      <m:den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den>
                    </m:f>
                    <m:r>
                      <a:rPr lang="en-US" sz="2400" i="1">
                        <a:solidFill>
                          <a:srgbClr val="28506A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</a:rPr>
                      <m:t>/</m:t>
                    </m:r>
                    <m:f>
                      <m:fPr>
                        <m:ctrlP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sz="2400" i="1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</a:rPr>
                              <m:t>𝜒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sz="2400" i="1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400" i="1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400" i="1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num>
                      <m:den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den>
                    </m:f>
                  </m:oMath>
                </a14:m>
                <a:endParaRPr lang="ru-RU" sz="2400" dirty="0">
                  <a:solidFill>
                    <a:srgbClr val="28506A"/>
                  </a:solidFill>
                </a:endParaRPr>
              </a:p>
            </p:txBody>
          </p:sp>
        </mc:Choice>
        <mc:Fallback xmlns="">
          <p:sp>
            <p:nvSpPr>
              <p:cNvPr id="31" name="Прямоугольник 30">
                <a:extLst>
                  <a:ext uri="{FF2B5EF4-FFF2-40B4-BE49-F238E27FC236}">
                    <a16:creationId xmlns:a16="http://schemas.microsoft.com/office/drawing/2014/main" id="{4F24BB85-F482-7C40-ADB0-A049D2A6F5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6304" y="4514992"/>
                <a:ext cx="1754263" cy="583878"/>
              </a:xfrm>
              <a:prstGeom prst="rect">
                <a:avLst/>
              </a:prstGeom>
              <a:blipFill>
                <a:blip r:embed="rId8"/>
                <a:stretch>
                  <a:fillRect l="-10870" r="-2174" b="-19565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Прямоугольник 31">
            <a:extLst>
              <a:ext uri="{FF2B5EF4-FFF2-40B4-BE49-F238E27FC236}">
                <a16:creationId xmlns:a16="http://schemas.microsoft.com/office/drawing/2014/main" id="{47D9A8E5-66E8-BD4F-BBC2-98183A5E5169}"/>
              </a:ext>
            </a:extLst>
          </p:cNvPr>
          <p:cNvSpPr/>
          <p:nvPr/>
        </p:nvSpPr>
        <p:spPr>
          <a:xfrm>
            <a:off x="6149537" y="4189120"/>
            <a:ext cx="1542032" cy="1094080"/>
          </a:xfrm>
          <a:prstGeom prst="rect">
            <a:avLst/>
          </a:prstGeom>
          <a:noFill/>
          <a:ln w="28575">
            <a:solidFill>
              <a:srgbClr val="C0504D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B30159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Прямоугольник 19">
                <a:extLst>
                  <a:ext uri="{FF2B5EF4-FFF2-40B4-BE49-F238E27FC236}">
                    <a16:creationId xmlns:a16="http://schemas.microsoft.com/office/drawing/2014/main" id="{7E0ABF33-9DD9-B94A-980D-105160801861}"/>
                  </a:ext>
                </a:extLst>
              </p:cNvPr>
              <p:cNvSpPr/>
              <p:nvPr/>
            </p:nvSpPr>
            <p:spPr>
              <a:xfrm>
                <a:off x="971600" y="2636912"/>
                <a:ext cx="1074204" cy="909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  <m:sup>
                              <m: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sz="2400" i="1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~ ?</m:t>
                      </m:r>
                    </m:oMath>
                  </m:oMathPara>
                </a14:m>
                <a:endParaRPr lang="ru-RU" sz="2400" dirty="0">
                  <a:solidFill>
                    <a:srgbClr val="28506A"/>
                  </a:solidFill>
                </a:endParaRPr>
              </a:p>
            </p:txBody>
          </p:sp>
        </mc:Choice>
        <mc:Fallback xmlns="">
          <p:sp>
            <p:nvSpPr>
              <p:cNvPr id="35" name="Прямоугольник 19">
                <a:extLst>
                  <a:ext uri="{FF2B5EF4-FFF2-40B4-BE49-F238E27FC236}">
                    <a16:creationId xmlns:a16="http://schemas.microsoft.com/office/drawing/2014/main" id="{7E0ABF33-9DD9-B94A-980D-1051608018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600" y="2636912"/>
                <a:ext cx="1074204" cy="90916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Прямоугольник 13">
                <a:extLst>
                  <a:ext uri="{FF2B5EF4-FFF2-40B4-BE49-F238E27FC236}">
                    <a16:creationId xmlns:a16="http://schemas.microsoft.com/office/drawing/2014/main" id="{166E715D-2297-5049-8C1D-F9B3DEE74323}"/>
                  </a:ext>
                </a:extLst>
              </p:cNvPr>
              <p:cNvSpPr/>
              <p:nvPr/>
            </p:nvSpPr>
            <p:spPr>
              <a:xfrm>
                <a:off x="1080048" y="1367484"/>
                <a:ext cx="3352071" cy="604461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…,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𝑖𝑖𝑑</m:t>
                      </m:r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Sup>
                        <m:sSubSupPr>
                          <m:ctrlP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06A"/>
                  </a:solidFill>
                </a:endParaRPr>
              </a:p>
            </p:txBody>
          </p:sp>
        </mc:Choice>
        <mc:Fallback xmlns="">
          <p:sp>
            <p:nvSpPr>
              <p:cNvPr id="23" name="Прямоугольник 13">
                <a:extLst>
                  <a:ext uri="{FF2B5EF4-FFF2-40B4-BE49-F238E27FC236}">
                    <a16:creationId xmlns:a16="http://schemas.microsoft.com/office/drawing/2014/main" id="{166E715D-2297-5049-8C1D-F9B3DEE743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0048" y="1367484"/>
                <a:ext cx="3352071" cy="604461"/>
              </a:xfrm>
              <a:prstGeom prst="rect">
                <a:avLst/>
              </a:prstGeom>
              <a:blipFill>
                <a:blip r:embed="rId10"/>
                <a:stretch>
                  <a:fillRect l="-1136" t="-6250" r="-2652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Прямоугольник 15">
                <a:extLst>
                  <a:ext uri="{FF2B5EF4-FFF2-40B4-BE49-F238E27FC236}">
                    <a16:creationId xmlns:a16="http://schemas.microsoft.com/office/drawing/2014/main" id="{FB876F06-E9D8-FC4A-8311-0EE5C0577B1F}"/>
                  </a:ext>
                </a:extLst>
              </p:cNvPr>
              <p:cNvSpPr/>
              <p:nvPr/>
            </p:nvSpPr>
            <p:spPr>
              <a:xfrm>
                <a:off x="5004048" y="1366779"/>
                <a:ext cx="3323795" cy="605166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…,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𝑖𝑖𝑑</m:t>
                      </m:r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Sup>
                        <m:sSubSupPr>
                          <m:ctrlP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06A"/>
                  </a:solidFill>
                </a:endParaRPr>
              </a:p>
            </p:txBody>
          </p:sp>
        </mc:Choice>
        <mc:Fallback xmlns="">
          <p:sp>
            <p:nvSpPr>
              <p:cNvPr id="24" name="Прямоугольник 15">
                <a:extLst>
                  <a:ext uri="{FF2B5EF4-FFF2-40B4-BE49-F238E27FC236}">
                    <a16:creationId xmlns:a16="http://schemas.microsoft.com/office/drawing/2014/main" id="{FB876F06-E9D8-FC4A-8311-0EE5C0577B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4048" y="1366779"/>
                <a:ext cx="3323795" cy="605166"/>
              </a:xfrm>
              <a:prstGeom prst="rect">
                <a:avLst/>
              </a:prstGeom>
              <a:blipFill>
                <a:blip r:embed="rId11"/>
                <a:stretch>
                  <a:fillRect l="-1533" t="-6250" r="-2682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Объект 5">
            <a:extLst>
              <a:ext uri="{FF2B5EF4-FFF2-40B4-BE49-F238E27FC236}">
                <a16:creationId xmlns:a16="http://schemas.microsoft.com/office/drawing/2014/main" id="{4FFF8313-7540-7A4B-9875-E2A283068404}"/>
              </a:ext>
            </a:extLst>
          </p:cNvPr>
          <p:cNvSpPr txBox="1">
            <a:spLocks/>
          </p:cNvSpPr>
          <p:nvPr/>
        </p:nvSpPr>
        <p:spPr>
          <a:xfrm>
            <a:off x="539552" y="692696"/>
            <a:ext cx="7167949" cy="45766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373737"/>
                </a:solidFill>
              </a:rPr>
              <a:t>Выборки не зависят друг от друга</a:t>
            </a:r>
            <a:r>
              <a:rPr lang="en-US" sz="2400" b="1" dirty="0">
                <a:solidFill>
                  <a:srgbClr val="373737"/>
                </a:solidFill>
              </a:rPr>
              <a:t>:</a:t>
            </a:r>
            <a:endParaRPr lang="ru-RU" sz="2400" b="1" dirty="0">
              <a:solidFill>
                <a:srgbClr val="373737"/>
              </a:solidFill>
            </a:endParaRPr>
          </a:p>
        </p:txBody>
      </p:sp>
      <p:sp>
        <p:nvSpPr>
          <p:cNvPr id="26" name="Объект 5">
            <a:extLst>
              <a:ext uri="{FF2B5EF4-FFF2-40B4-BE49-F238E27FC236}">
                <a16:creationId xmlns:a16="http://schemas.microsoft.com/office/drawing/2014/main" id="{4A8E8BF7-6905-084F-9A0E-E39EC4A31900}"/>
              </a:ext>
            </a:extLst>
          </p:cNvPr>
          <p:cNvSpPr txBox="1">
            <a:spLocks/>
          </p:cNvSpPr>
          <p:nvPr/>
        </p:nvSpPr>
        <p:spPr>
          <a:xfrm>
            <a:off x="539552" y="2060848"/>
            <a:ext cx="7167949" cy="45766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373737"/>
                </a:solidFill>
              </a:rPr>
              <a:t>Нас интересует случайная величина</a:t>
            </a:r>
            <a:r>
              <a:rPr lang="en-US" sz="2400" b="1" dirty="0">
                <a:solidFill>
                  <a:srgbClr val="373737"/>
                </a:solidFill>
              </a:rPr>
              <a:t>:</a:t>
            </a:r>
            <a:endParaRPr lang="ru-RU" sz="2400" b="1" dirty="0">
              <a:solidFill>
                <a:srgbClr val="37373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0227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12" name="applause.wav"/>
          </p:stSnd>
        </p:sndAc>
      </p:transition>
    </mc:Fallback>
  </mc:AlternateContent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FAB18B0B-1A74-4965-8A6B-B8CE311182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wrap="square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06A"/>
                </a:solidFill>
                <a:latin typeface="+mn-lt"/>
                <a:ea typeface="+mn-ea"/>
                <a:cs typeface="+mn-cs"/>
              </a:rPr>
              <a:t>Отношение дисперсий (независимые выборки)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3">
                <a:extLst>
                  <a:ext uri="{FF2B5EF4-FFF2-40B4-BE49-F238E27FC236}">
                    <a16:creationId xmlns:a16="http://schemas.microsoft.com/office/drawing/2014/main" id="{8DEA0356-4873-DA49-808A-11EC642BE18D}"/>
                  </a:ext>
                </a:extLst>
              </p:cNvPr>
              <p:cNvSpPr/>
              <p:nvPr/>
            </p:nvSpPr>
            <p:spPr>
              <a:xfrm>
                <a:off x="1080048" y="1367484"/>
                <a:ext cx="3352071" cy="604461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…,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𝑖𝑖𝑑</m:t>
                      </m:r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Sup>
                        <m:sSubSupPr>
                          <m:ctrlP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06A"/>
                  </a:solidFill>
                </a:endParaRPr>
              </a:p>
            </p:txBody>
          </p:sp>
        </mc:Choice>
        <mc:Fallback xmlns="">
          <p:sp>
            <p:nvSpPr>
              <p:cNvPr id="13" name="Прямоугольник 13">
                <a:extLst>
                  <a:ext uri="{FF2B5EF4-FFF2-40B4-BE49-F238E27FC236}">
                    <a16:creationId xmlns:a16="http://schemas.microsoft.com/office/drawing/2014/main" id="{8DEA0356-4873-DA49-808A-11EC642BE18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0048" y="1367484"/>
                <a:ext cx="3352071" cy="604461"/>
              </a:xfrm>
              <a:prstGeom prst="rect">
                <a:avLst/>
              </a:prstGeom>
              <a:blipFill>
                <a:blip r:embed="rId3"/>
                <a:stretch>
                  <a:fillRect l="-1136" t="-6250" r="-2652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ямоугольник 15">
                <a:extLst>
                  <a:ext uri="{FF2B5EF4-FFF2-40B4-BE49-F238E27FC236}">
                    <a16:creationId xmlns:a16="http://schemas.microsoft.com/office/drawing/2014/main" id="{1E2B145C-27ED-424B-922A-26E19AD3EACB}"/>
                  </a:ext>
                </a:extLst>
              </p:cNvPr>
              <p:cNvSpPr/>
              <p:nvPr/>
            </p:nvSpPr>
            <p:spPr>
              <a:xfrm>
                <a:off x="5004048" y="1366779"/>
                <a:ext cx="3323795" cy="605166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…,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𝑖𝑖𝑑</m:t>
                      </m:r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Sup>
                        <m:sSubSupPr>
                          <m:ctrlP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06A"/>
                  </a:solidFill>
                </a:endParaRPr>
              </a:p>
            </p:txBody>
          </p:sp>
        </mc:Choice>
        <mc:Fallback xmlns="">
          <p:sp>
            <p:nvSpPr>
              <p:cNvPr id="14" name="Прямоугольник 15">
                <a:extLst>
                  <a:ext uri="{FF2B5EF4-FFF2-40B4-BE49-F238E27FC236}">
                    <a16:creationId xmlns:a16="http://schemas.microsoft.com/office/drawing/2014/main" id="{1E2B145C-27ED-424B-922A-26E19AD3EA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4048" y="1366779"/>
                <a:ext cx="3323795" cy="605166"/>
              </a:xfrm>
              <a:prstGeom prst="rect">
                <a:avLst/>
              </a:prstGeom>
              <a:blipFill>
                <a:blip r:embed="rId4"/>
                <a:stretch>
                  <a:fillRect l="-1533" t="-6250" r="-2682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Объект 5">
            <a:extLst>
              <a:ext uri="{FF2B5EF4-FFF2-40B4-BE49-F238E27FC236}">
                <a16:creationId xmlns:a16="http://schemas.microsoft.com/office/drawing/2014/main" id="{C7159AC0-75EA-BA43-9C60-4E060A08FA85}"/>
              </a:ext>
            </a:extLst>
          </p:cNvPr>
          <p:cNvSpPr txBox="1">
            <a:spLocks/>
          </p:cNvSpPr>
          <p:nvPr/>
        </p:nvSpPr>
        <p:spPr>
          <a:xfrm>
            <a:off x="539552" y="692696"/>
            <a:ext cx="7167949" cy="45766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373737"/>
                </a:solidFill>
              </a:rPr>
              <a:t>Выборки не зависят друг от друга</a:t>
            </a:r>
            <a:r>
              <a:rPr lang="en-US" sz="2400" b="1" dirty="0">
                <a:solidFill>
                  <a:srgbClr val="373737"/>
                </a:solidFill>
              </a:rPr>
              <a:t>:</a:t>
            </a:r>
            <a:endParaRPr lang="ru-RU" sz="2400" b="1" dirty="0">
              <a:solidFill>
                <a:srgbClr val="373737"/>
              </a:solidFill>
            </a:endParaRPr>
          </a:p>
        </p:txBody>
      </p:sp>
      <p:sp>
        <p:nvSpPr>
          <p:cNvPr id="17" name="Объект 5">
            <a:extLst>
              <a:ext uri="{FF2B5EF4-FFF2-40B4-BE49-F238E27FC236}">
                <a16:creationId xmlns:a16="http://schemas.microsoft.com/office/drawing/2014/main" id="{F17F325C-E5C1-0E4F-A733-E42411A9B9B5}"/>
              </a:ext>
            </a:extLst>
          </p:cNvPr>
          <p:cNvSpPr txBox="1">
            <a:spLocks/>
          </p:cNvSpPr>
          <p:nvPr/>
        </p:nvSpPr>
        <p:spPr>
          <a:xfrm>
            <a:off x="539552" y="2060848"/>
            <a:ext cx="7167949" cy="45766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373737"/>
                </a:solidFill>
              </a:rPr>
              <a:t>Нас интересует случайная величина</a:t>
            </a:r>
            <a:r>
              <a:rPr lang="en-US" sz="2400" b="1" dirty="0">
                <a:solidFill>
                  <a:srgbClr val="373737"/>
                </a:solidFill>
              </a:rPr>
              <a:t>:</a:t>
            </a:r>
            <a:endParaRPr lang="ru-RU" sz="2400" b="1" dirty="0">
              <a:solidFill>
                <a:srgbClr val="373737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Прямоугольник 19">
                <a:extLst>
                  <a:ext uri="{FF2B5EF4-FFF2-40B4-BE49-F238E27FC236}">
                    <a16:creationId xmlns:a16="http://schemas.microsoft.com/office/drawing/2014/main" id="{36726B5F-C9AA-5048-B85A-7EFE9681F4C0}"/>
                  </a:ext>
                </a:extLst>
              </p:cNvPr>
              <p:cNvSpPr/>
              <p:nvPr/>
            </p:nvSpPr>
            <p:spPr>
              <a:xfrm>
                <a:off x="971600" y="2636912"/>
                <a:ext cx="2653675" cy="909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sSubSup>
                            <m:sSubSupPr>
                              <m:ctrlP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  <m:sup>
                              <m: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~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06A"/>
                  </a:solidFill>
                </a:endParaRPr>
              </a:p>
            </p:txBody>
          </p:sp>
        </mc:Choice>
        <mc:Fallback xmlns="">
          <p:sp>
            <p:nvSpPr>
              <p:cNvPr id="18" name="Прямоугольник 19">
                <a:extLst>
                  <a:ext uri="{FF2B5EF4-FFF2-40B4-BE49-F238E27FC236}">
                    <a16:creationId xmlns:a16="http://schemas.microsoft.com/office/drawing/2014/main" id="{36726B5F-C9AA-5048-B85A-7EFE9681F4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600" y="2636912"/>
                <a:ext cx="2653675" cy="90916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2112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6" name="applause.wav"/>
          </p:stSnd>
        </p:sndAc>
      </p:transition>
    </mc:Fallback>
  </mc:AlternateContent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79D7A421-8854-C041-97A2-938F84B2E478}"/>
                  </a:ext>
                </a:extLst>
              </p:cNvPr>
              <p:cNvSpPr/>
              <p:nvPr/>
            </p:nvSpPr>
            <p:spPr>
              <a:xfrm>
                <a:off x="971600" y="4489673"/>
                <a:ext cx="6556667" cy="909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  <m:sup>
                              <m: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−1,</m:t>
                          </m:r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num>
                            <m:den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  <m:sup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  <m:sup>
                              <m: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sz="2400" i="1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−1,</m:t>
                          </m:r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num>
                            <m:den>
                              <m: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06A"/>
                  </a:solidFill>
                </a:endParaRPr>
              </a:p>
            </p:txBody>
          </p:sp>
        </mc:Choice>
        <mc:Fallback xmlns="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79D7A421-8854-C041-97A2-938F84B2E4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600" y="4489673"/>
                <a:ext cx="6556667" cy="90916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Объект 5">
            <a:extLst>
              <a:ext uri="{FF2B5EF4-FFF2-40B4-BE49-F238E27FC236}">
                <a16:creationId xmlns:a16="http://schemas.microsoft.com/office/drawing/2014/main" id="{6A0ECFB2-6C8D-E442-AC1C-417F2320890A}"/>
              </a:ext>
            </a:extLst>
          </p:cNvPr>
          <p:cNvSpPr txBox="1">
            <a:spLocks/>
          </p:cNvSpPr>
          <p:nvPr/>
        </p:nvSpPr>
        <p:spPr>
          <a:xfrm>
            <a:off x="539552" y="3789040"/>
            <a:ext cx="7167949" cy="45766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373737"/>
                </a:solidFill>
              </a:rPr>
              <a:t>Итоговый интервал</a:t>
            </a:r>
            <a:r>
              <a:rPr lang="en-US" sz="2400" b="1" dirty="0">
                <a:solidFill>
                  <a:srgbClr val="373737"/>
                </a:solidFill>
              </a:rPr>
              <a:t>:</a:t>
            </a:r>
            <a:endParaRPr lang="ru-RU" sz="2400" b="1" dirty="0">
              <a:solidFill>
                <a:srgbClr val="373737"/>
              </a:solidFill>
            </a:endParaRPr>
          </a:p>
        </p:txBody>
      </p:sp>
      <p:sp>
        <p:nvSpPr>
          <p:cNvPr id="13" name="Заголовок 1">
            <a:extLst>
              <a:ext uri="{FF2B5EF4-FFF2-40B4-BE49-F238E27FC236}">
                <a16:creationId xmlns:a16="http://schemas.microsoft.com/office/drawing/2014/main" id="{0D14CA28-675D-4536-B3A9-6EE8FA7C8A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wrap="square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06A"/>
                </a:solidFill>
                <a:latin typeface="+mn-lt"/>
                <a:ea typeface="+mn-ea"/>
                <a:cs typeface="+mn-cs"/>
              </a:rPr>
              <a:t>Отношение дисперсий (независимые выборки)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721CACFE-81F8-4488-B013-14BB2F4C379E}"/>
                  </a:ext>
                </a:extLst>
              </p:cNvPr>
              <p:cNvSpPr/>
              <p:nvPr/>
            </p:nvSpPr>
            <p:spPr>
              <a:xfrm>
                <a:off x="1080048" y="1367484"/>
                <a:ext cx="3352071" cy="604461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…,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𝑖𝑖𝑑</m:t>
                      </m:r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Sup>
                        <m:sSubSupPr>
                          <m:ctrlP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06A"/>
                  </a:solidFill>
                </a:endParaRPr>
              </a:p>
            </p:txBody>
          </p:sp>
        </mc:Choice>
        <mc:Fallback xmlns="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721CACFE-81F8-4488-B013-14BB2F4C37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0048" y="1367484"/>
                <a:ext cx="3352071" cy="604461"/>
              </a:xfrm>
              <a:prstGeom prst="rect">
                <a:avLst/>
              </a:prstGeom>
              <a:blipFill>
                <a:blip r:embed="rId4"/>
                <a:stretch>
                  <a:fillRect l="-1136" t="-6250" r="-2652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FD8FB3DF-F9D8-446E-9889-1CBBEE82BD88}"/>
                  </a:ext>
                </a:extLst>
              </p:cNvPr>
              <p:cNvSpPr/>
              <p:nvPr/>
            </p:nvSpPr>
            <p:spPr>
              <a:xfrm>
                <a:off x="5004048" y="1366779"/>
                <a:ext cx="3323795" cy="605166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…,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𝑖𝑖𝑑</m:t>
                      </m:r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Sup>
                        <m:sSubSupPr>
                          <m:ctrlP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06A"/>
                  </a:solidFill>
                </a:endParaRPr>
              </a:p>
            </p:txBody>
          </p:sp>
        </mc:Choice>
        <mc:Fallback xmlns="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FD8FB3DF-F9D8-446E-9889-1CBBEE82BD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4048" y="1366779"/>
                <a:ext cx="3323795" cy="605166"/>
              </a:xfrm>
              <a:prstGeom prst="rect">
                <a:avLst/>
              </a:prstGeom>
              <a:blipFill>
                <a:blip r:embed="rId5"/>
                <a:stretch>
                  <a:fillRect l="-1533" t="-6250" r="-2682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Объект 5">
            <a:extLst>
              <a:ext uri="{FF2B5EF4-FFF2-40B4-BE49-F238E27FC236}">
                <a16:creationId xmlns:a16="http://schemas.microsoft.com/office/drawing/2014/main" id="{BE150605-CB2F-4588-97E9-259B26F46FDB}"/>
              </a:ext>
            </a:extLst>
          </p:cNvPr>
          <p:cNvSpPr txBox="1">
            <a:spLocks/>
          </p:cNvSpPr>
          <p:nvPr/>
        </p:nvSpPr>
        <p:spPr>
          <a:xfrm>
            <a:off x="539552" y="692696"/>
            <a:ext cx="7167949" cy="45766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373737"/>
                </a:solidFill>
              </a:rPr>
              <a:t>Выборки не зависят друг от друга</a:t>
            </a:r>
            <a:r>
              <a:rPr lang="en-US" sz="2400" b="1" dirty="0">
                <a:solidFill>
                  <a:srgbClr val="373737"/>
                </a:solidFill>
              </a:rPr>
              <a:t>:</a:t>
            </a:r>
            <a:endParaRPr lang="ru-RU" sz="2400" b="1" dirty="0">
              <a:solidFill>
                <a:srgbClr val="373737"/>
              </a:solidFill>
            </a:endParaRPr>
          </a:p>
        </p:txBody>
      </p:sp>
      <p:sp>
        <p:nvSpPr>
          <p:cNvPr id="18" name="Объект 5">
            <a:extLst>
              <a:ext uri="{FF2B5EF4-FFF2-40B4-BE49-F238E27FC236}">
                <a16:creationId xmlns:a16="http://schemas.microsoft.com/office/drawing/2014/main" id="{17BB7550-1860-42D9-B4A2-2CA325E05088}"/>
              </a:ext>
            </a:extLst>
          </p:cNvPr>
          <p:cNvSpPr txBox="1">
            <a:spLocks/>
          </p:cNvSpPr>
          <p:nvPr/>
        </p:nvSpPr>
        <p:spPr>
          <a:xfrm>
            <a:off x="539552" y="2060848"/>
            <a:ext cx="7167949" cy="45766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373737"/>
                </a:solidFill>
              </a:rPr>
              <a:t>Нас интересует случайная величина</a:t>
            </a:r>
            <a:r>
              <a:rPr lang="en-US" sz="2400" b="1" dirty="0">
                <a:solidFill>
                  <a:srgbClr val="373737"/>
                </a:solidFill>
              </a:rPr>
              <a:t>:</a:t>
            </a:r>
            <a:endParaRPr lang="ru-RU" sz="2400" b="1" dirty="0">
              <a:solidFill>
                <a:srgbClr val="373737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8FF8F497-5B50-4A09-B798-D869ABAF491D}"/>
                  </a:ext>
                </a:extLst>
              </p:cNvPr>
              <p:cNvSpPr/>
              <p:nvPr/>
            </p:nvSpPr>
            <p:spPr>
              <a:xfrm>
                <a:off x="971600" y="2636912"/>
                <a:ext cx="2653675" cy="909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sSubSup>
                            <m:sSubSupPr>
                              <m:ctrlP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  <m:sup>
                              <m: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~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−1,</m:t>
                          </m:r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06A"/>
                  </a:solidFill>
                </a:endParaRPr>
              </a:p>
            </p:txBody>
          </p:sp>
        </mc:Choice>
        <mc:Fallback xmlns="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8FF8F497-5B50-4A09-B798-D869ABAF49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600" y="2636912"/>
                <a:ext cx="2653675" cy="90916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59667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7" name="applause.wav"/>
          </p:stSnd>
        </p:sndAc>
      </p:transition>
    </mc:Fallback>
  </mc:AlternateContent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wrap="square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06A"/>
                </a:solidFill>
                <a:latin typeface="+mn-lt"/>
                <a:ea typeface="+mn-ea"/>
                <a:cs typeface="+mn-cs"/>
              </a:rPr>
              <a:t>Пример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Объект 5">
                <a:extLst>
                  <a:ext uri="{FF2B5EF4-FFF2-40B4-BE49-F238E27FC236}">
                    <a16:creationId xmlns:a16="http://schemas.microsoft.com/office/drawing/2014/main" id="{1BB72E11-E3F8-0C48-8F85-D024A009FBD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9552" y="692696"/>
                <a:ext cx="7848872" cy="1296144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Clr>
                    <a:srgbClr val="0059A9"/>
                  </a:buClr>
                  <a:buNone/>
                </a:pPr>
                <a:r>
                  <a:rPr lang="ru-RU" sz="2400" dirty="0">
                    <a:solidFill>
                      <a:srgbClr val="373737"/>
                    </a:solidFill>
                  </a:rPr>
                  <a:t>У </a:t>
                </a:r>
                <a:r>
                  <a:rPr lang="ru-RU" sz="2400" dirty="0" err="1">
                    <a:solidFill>
                      <a:srgbClr val="373737"/>
                    </a:solidFill>
                  </a:rPr>
                  <a:t>Джордана</a:t>
                </a:r>
                <a:r>
                  <a:rPr lang="ru-RU" sz="2400" dirty="0">
                    <a:solidFill>
                      <a:srgbClr val="373737"/>
                    </a:solidFill>
                  </a:rPr>
                  <a:t> есть две бумаги</a:t>
                </a:r>
                <a:r>
                  <a:rPr lang="en-US" sz="2400" dirty="0">
                    <a:solidFill>
                      <a:srgbClr val="373737"/>
                    </a:solidFill>
                  </a:rPr>
                  <a:t>.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Он хочет посмотреть, насколько сильно они различались по уровню риска </a:t>
                </a:r>
                <a:br>
                  <a:rPr lang="ru-RU" sz="2400" dirty="0">
                    <a:solidFill>
                      <a:srgbClr val="373737"/>
                    </a:solidFill>
                  </a:rPr>
                </a:br>
                <a:r>
                  <a:rPr lang="ru-RU" sz="2400" dirty="0">
                    <a:solidFill>
                      <a:srgbClr val="373737"/>
                    </a:solidFill>
                  </a:rPr>
                  <a:t>за последние </a:t>
                </a:r>
                <a14:m>
                  <m:oMath xmlns:m="http://schemas.openxmlformats.org/officeDocument/2006/math">
                    <m:r>
                      <a:rPr lang="ru-RU" sz="2400" i="1" dirty="0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</a:rPr>
                      <m:t>10</m:t>
                    </m:r>
                  </m:oMath>
                </a14:m>
                <a:r>
                  <a:rPr lang="ru-RU" sz="2400" dirty="0">
                    <a:solidFill>
                      <a:srgbClr val="5C5B5C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лет</a:t>
                </a:r>
                <a:r>
                  <a:rPr lang="en-US" sz="2400" dirty="0">
                    <a:solidFill>
                      <a:srgbClr val="373737"/>
                    </a:solidFill>
                  </a:rPr>
                  <a:t>,</a:t>
                </a:r>
                <a:r>
                  <a:rPr lang="ru-RU" sz="2400" dirty="0">
                    <a:solidFill>
                      <a:srgbClr val="373737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dirty="0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 dirty="0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  <m:sup>
                        <m:r>
                          <a:rPr lang="en-US" sz="2400" i="1" dirty="0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ru-RU" sz="2400" i="1" dirty="0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</a:rPr>
                      <m:t>= </m:t>
                    </m:r>
                    <m:r>
                      <a:rPr lang="ru-RU" sz="2400" i="1" dirty="0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2400" i="1" dirty="0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400" i="1" dirty="0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</a:rPr>
                      <m:t>05</m:t>
                    </m:r>
                    <m:r>
                      <a:rPr lang="en-US" sz="2400" b="0" i="1" dirty="0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sz="2400" i="1" dirty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 dirty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  <m:sup>
                        <m:r>
                          <a:rPr lang="en-US" sz="2400" i="1" dirty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ru-RU" sz="2400" i="1" dirty="0">
                        <a:solidFill>
                          <a:srgbClr val="28506A"/>
                        </a:solidFill>
                        <a:latin typeface="Cambria Math" panose="02040503050406030204" pitchFamily="18" charset="0"/>
                      </a:rPr>
                      <m:t>= </m:t>
                    </m:r>
                    <m:r>
                      <a:rPr lang="ru-RU" sz="2400" i="1" dirty="0">
                        <a:solidFill>
                          <a:srgbClr val="28506A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2400" i="1" dirty="0">
                        <a:solidFill>
                          <a:srgbClr val="28506A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400" i="1" dirty="0">
                        <a:solidFill>
                          <a:srgbClr val="28506A"/>
                        </a:solidFill>
                        <a:latin typeface="Cambria Math" panose="02040503050406030204" pitchFamily="18" charset="0"/>
                      </a:rPr>
                      <m:t>04</m:t>
                    </m:r>
                  </m:oMath>
                </a14:m>
                <a:endParaRPr lang="ru-RU" sz="2400" dirty="0">
                  <a:solidFill>
                    <a:srgbClr val="5C5B5C"/>
                  </a:solidFill>
                </a:endParaRPr>
              </a:p>
            </p:txBody>
          </p:sp>
        </mc:Choice>
        <mc:Fallback xmlns="">
          <p:sp>
            <p:nvSpPr>
              <p:cNvPr id="6" name="Объект 5">
                <a:extLst>
                  <a:ext uri="{FF2B5EF4-FFF2-40B4-BE49-F238E27FC236}">
                    <a16:creationId xmlns:a16="http://schemas.microsoft.com/office/drawing/2014/main" id="{1BB72E11-E3F8-0C48-8F85-D024A009FB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692696"/>
                <a:ext cx="7848872" cy="1296144"/>
              </a:xfrm>
              <a:prstGeom prst="rect">
                <a:avLst/>
              </a:prstGeom>
              <a:blipFill>
                <a:blip r:embed="rId4"/>
                <a:stretch>
                  <a:fillRect l="-2409" t="-707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8510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wrap="square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06A"/>
                </a:solidFill>
                <a:latin typeface="+mn-lt"/>
                <a:ea typeface="+mn-ea"/>
                <a:cs typeface="+mn-cs"/>
              </a:rPr>
              <a:t>Пример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Объект 5">
                <a:extLst>
                  <a:ext uri="{FF2B5EF4-FFF2-40B4-BE49-F238E27FC236}">
                    <a16:creationId xmlns:a16="http://schemas.microsoft.com/office/drawing/2014/main" id="{F7A82528-899E-9741-88F2-7AFABE14628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9552" y="692696"/>
                <a:ext cx="7848872" cy="1296144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Clr>
                    <a:srgbClr val="0059A9"/>
                  </a:buClr>
                  <a:buNone/>
                </a:pPr>
                <a:r>
                  <a:rPr lang="ru-RU" sz="2400" dirty="0">
                    <a:solidFill>
                      <a:srgbClr val="373737"/>
                    </a:solidFill>
                  </a:rPr>
                  <a:t>У </a:t>
                </a:r>
                <a:r>
                  <a:rPr lang="ru-RU" sz="2400" dirty="0" err="1">
                    <a:solidFill>
                      <a:srgbClr val="373737"/>
                    </a:solidFill>
                  </a:rPr>
                  <a:t>Джордана</a:t>
                </a:r>
                <a:r>
                  <a:rPr lang="ru-RU" sz="2400" dirty="0">
                    <a:solidFill>
                      <a:srgbClr val="373737"/>
                    </a:solidFill>
                  </a:rPr>
                  <a:t> есть две бумаги</a:t>
                </a:r>
                <a:r>
                  <a:rPr lang="en-US" sz="2400" dirty="0">
                    <a:solidFill>
                      <a:srgbClr val="373737"/>
                    </a:solidFill>
                  </a:rPr>
                  <a:t>.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Он хочет </a:t>
                </a:r>
                <a:r>
                  <a:rPr lang="ru-RU" sz="2400" dirty="0" smtClean="0">
                    <a:solidFill>
                      <a:srgbClr val="373737"/>
                    </a:solidFill>
                  </a:rPr>
                  <a:t>посмотреть,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насколько сильно они различались по уровню риска </a:t>
                </a:r>
                <a:br>
                  <a:rPr lang="ru-RU" sz="2400" dirty="0">
                    <a:solidFill>
                      <a:srgbClr val="373737"/>
                    </a:solidFill>
                  </a:rPr>
                </a:br>
                <a:r>
                  <a:rPr lang="ru-RU" sz="2400" dirty="0">
                    <a:solidFill>
                      <a:srgbClr val="373737"/>
                    </a:solidFill>
                  </a:rPr>
                  <a:t>за последние </a:t>
                </a:r>
                <a14:m>
                  <m:oMath xmlns:m="http://schemas.openxmlformats.org/officeDocument/2006/math">
                    <m:r>
                      <a:rPr lang="ru-RU" sz="2400" i="1" dirty="0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</a:rPr>
                      <m:t>10</m:t>
                    </m:r>
                  </m:oMath>
                </a14:m>
                <a:r>
                  <a:rPr lang="ru-RU" sz="2400" dirty="0">
                    <a:solidFill>
                      <a:srgbClr val="5C5B5C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лет</a:t>
                </a:r>
                <a:r>
                  <a:rPr lang="en-US" sz="2400" dirty="0">
                    <a:solidFill>
                      <a:srgbClr val="373737"/>
                    </a:solidFill>
                  </a:rPr>
                  <a:t>,</a:t>
                </a:r>
                <a:r>
                  <a:rPr lang="ru-RU" sz="2400" dirty="0">
                    <a:solidFill>
                      <a:srgbClr val="373737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dirty="0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 dirty="0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  <m:sup>
                        <m:r>
                          <a:rPr lang="en-US" sz="2400" i="1" dirty="0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ru-RU" sz="2400" i="1" dirty="0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</a:rPr>
                      <m:t>= 0</m:t>
                    </m:r>
                    <m:r>
                      <a:rPr lang="en-US" sz="2400" i="1" dirty="0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</a:rPr>
                      <m:t>.05</m:t>
                    </m:r>
                    <m:r>
                      <a:rPr lang="en-US" sz="2400" b="0" i="1" dirty="0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sz="2400" i="1" dirty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 dirty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  <m:sup>
                        <m:r>
                          <a:rPr lang="en-US" sz="2400" i="1" dirty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ru-RU" sz="2400" i="1" dirty="0">
                        <a:solidFill>
                          <a:srgbClr val="28506A"/>
                        </a:solidFill>
                        <a:latin typeface="Cambria Math" panose="02040503050406030204" pitchFamily="18" charset="0"/>
                      </a:rPr>
                      <m:t>= 0</m:t>
                    </m:r>
                    <m:r>
                      <a:rPr lang="en-US" sz="2400" i="1" dirty="0">
                        <a:solidFill>
                          <a:srgbClr val="28506A"/>
                        </a:solidFill>
                        <a:latin typeface="Cambria Math" panose="02040503050406030204" pitchFamily="18" charset="0"/>
                      </a:rPr>
                      <m:t>.04</m:t>
                    </m:r>
                  </m:oMath>
                </a14:m>
                <a:endParaRPr lang="ru-RU" sz="2400" dirty="0">
                  <a:solidFill>
                    <a:srgbClr val="5C5B5C"/>
                  </a:solidFill>
                </a:endParaRPr>
              </a:p>
            </p:txBody>
          </p:sp>
        </mc:Choice>
        <mc:Fallback>
          <p:sp>
            <p:nvSpPr>
              <p:cNvPr id="8" name="Объект 5">
                <a:extLst>
                  <a:ext uri="{FF2B5EF4-FFF2-40B4-BE49-F238E27FC236}">
                    <a16:creationId xmlns:a16="http://schemas.microsoft.com/office/drawing/2014/main" id="{F7A82528-899E-9741-88F2-7AFABE1462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692696"/>
                <a:ext cx="7848872" cy="1296144"/>
              </a:xfrm>
              <a:prstGeom prst="rect">
                <a:avLst/>
              </a:prstGeom>
              <a:blipFill>
                <a:blip r:embed="rId4"/>
                <a:stretch>
                  <a:fillRect l="-2409" t="-707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7">
                <a:extLst>
                  <a:ext uri="{FF2B5EF4-FFF2-40B4-BE49-F238E27FC236}">
                    <a16:creationId xmlns:a16="http://schemas.microsoft.com/office/drawing/2014/main" id="{F3B51145-C949-1B4F-927F-759B16B017E0}"/>
                  </a:ext>
                </a:extLst>
              </p:cNvPr>
              <p:cNvSpPr/>
              <p:nvPr/>
            </p:nvSpPr>
            <p:spPr>
              <a:xfrm>
                <a:off x="533400" y="2254532"/>
                <a:ext cx="5248168" cy="836768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  <m:sup>
                              <m: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  <m:sup>
                              <m: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9,9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0.025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  <m:sup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  <m:sup>
                              <m: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  <m:sup>
                              <m: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sz="2400" i="1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9,9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0.</m:t>
                          </m:r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975</m:t>
                          </m: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06A"/>
                  </a:solidFill>
                </a:endParaRPr>
              </a:p>
            </p:txBody>
          </p:sp>
        </mc:Choice>
        <mc:Fallback xmlns="">
          <p:sp>
            <p:nvSpPr>
              <p:cNvPr id="9" name="Прямоугольник 7">
                <a:extLst>
                  <a:ext uri="{FF2B5EF4-FFF2-40B4-BE49-F238E27FC236}">
                    <a16:creationId xmlns:a16="http://schemas.microsoft.com/office/drawing/2014/main" id="{F3B51145-C949-1B4F-927F-759B16B017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2254532"/>
                <a:ext cx="5248168" cy="836768"/>
              </a:xfrm>
              <a:prstGeom prst="rect">
                <a:avLst/>
              </a:prstGeom>
              <a:blipFill>
                <a:blip r:embed="rId5"/>
                <a:stretch>
                  <a:fillRect l="-242" b="-7576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55738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6" name="applause.wav"/>
          </p:stSnd>
        </p:sndAc>
      </p:transition>
    </mc:Fallback>
  </mc:AlternateContent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wrap="square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06A"/>
                </a:solidFill>
                <a:latin typeface="+mn-lt"/>
                <a:ea typeface="+mn-ea"/>
                <a:cs typeface="+mn-cs"/>
              </a:rPr>
              <a:t>Пример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Объект 5">
                <a:extLst>
                  <a:ext uri="{FF2B5EF4-FFF2-40B4-BE49-F238E27FC236}">
                    <a16:creationId xmlns:a16="http://schemas.microsoft.com/office/drawing/2014/main" id="{66E55DB5-23FC-E94B-B40F-C3BAC66D0F0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9552" y="692696"/>
                <a:ext cx="7848872" cy="1296144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Clr>
                    <a:srgbClr val="0059A9"/>
                  </a:buClr>
                  <a:buNone/>
                </a:pPr>
                <a:r>
                  <a:rPr lang="ru-RU" sz="2400" dirty="0">
                    <a:solidFill>
                      <a:srgbClr val="373737"/>
                    </a:solidFill>
                  </a:rPr>
                  <a:t>У </a:t>
                </a:r>
                <a:r>
                  <a:rPr lang="ru-RU" sz="2400" dirty="0" err="1">
                    <a:solidFill>
                      <a:srgbClr val="373737"/>
                    </a:solidFill>
                  </a:rPr>
                  <a:t>Джордана</a:t>
                </a:r>
                <a:r>
                  <a:rPr lang="ru-RU" sz="2400" dirty="0">
                    <a:solidFill>
                      <a:srgbClr val="373737"/>
                    </a:solidFill>
                  </a:rPr>
                  <a:t> есть две бумаги</a:t>
                </a:r>
                <a:r>
                  <a:rPr lang="en-US" sz="2400" dirty="0">
                    <a:solidFill>
                      <a:srgbClr val="373737"/>
                    </a:solidFill>
                  </a:rPr>
                  <a:t>.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Он хочет </a:t>
                </a:r>
                <a:r>
                  <a:rPr lang="ru-RU" sz="2400" dirty="0" smtClean="0">
                    <a:solidFill>
                      <a:srgbClr val="373737"/>
                    </a:solidFill>
                  </a:rPr>
                  <a:t>посмотреть,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насколько сильно они различались по уровню риска </a:t>
                </a:r>
                <a:br>
                  <a:rPr lang="ru-RU" sz="2400" dirty="0">
                    <a:solidFill>
                      <a:srgbClr val="373737"/>
                    </a:solidFill>
                  </a:rPr>
                </a:br>
                <a:r>
                  <a:rPr lang="ru-RU" sz="2400" dirty="0">
                    <a:solidFill>
                      <a:srgbClr val="373737"/>
                    </a:solidFill>
                  </a:rPr>
                  <a:t>за последние </a:t>
                </a:r>
                <a14:m>
                  <m:oMath xmlns:m="http://schemas.openxmlformats.org/officeDocument/2006/math">
                    <m:r>
                      <a:rPr lang="ru-RU" sz="2400" i="1" dirty="0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</a:rPr>
                      <m:t>10</m:t>
                    </m:r>
                  </m:oMath>
                </a14:m>
                <a:r>
                  <a:rPr lang="ru-RU" sz="2400" dirty="0">
                    <a:solidFill>
                      <a:srgbClr val="5C5B5C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лет</a:t>
                </a:r>
                <a:r>
                  <a:rPr lang="en-US" sz="2400" dirty="0">
                    <a:solidFill>
                      <a:srgbClr val="373737"/>
                    </a:solidFill>
                  </a:rPr>
                  <a:t>,</a:t>
                </a:r>
                <a:r>
                  <a:rPr lang="ru-RU" sz="2400" dirty="0">
                    <a:solidFill>
                      <a:srgbClr val="373737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dirty="0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 dirty="0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  <m:sup>
                        <m:r>
                          <a:rPr lang="en-US" sz="2400" i="1" dirty="0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ru-RU" sz="2400" i="1" dirty="0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</a:rPr>
                      <m:t>= </m:t>
                    </m:r>
                    <m:r>
                      <a:rPr lang="ru-RU" sz="2400" i="1" dirty="0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2400" i="1" dirty="0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400" i="1" dirty="0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</a:rPr>
                      <m:t>05</m:t>
                    </m:r>
                    <m:r>
                      <a:rPr lang="en-US" sz="2400" b="0" i="1" dirty="0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sz="2400" i="1" dirty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 dirty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  <m:sup>
                        <m:r>
                          <a:rPr lang="en-US" sz="2400" i="1" dirty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ru-RU" sz="2400" i="1" dirty="0">
                        <a:solidFill>
                          <a:srgbClr val="28506A"/>
                        </a:solidFill>
                        <a:latin typeface="Cambria Math" panose="02040503050406030204" pitchFamily="18" charset="0"/>
                      </a:rPr>
                      <m:t>= </m:t>
                    </m:r>
                    <m:r>
                      <a:rPr lang="ru-RU" sz="2400" i="1" dirty="0">
                        <a:solidFill>
                          <a:srgbClr val="28506A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2400" i="1" dirty="0">
                        <a:solidFill>
                          <a:srgbClr val="28506A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400" i="1" dirty="0">
                        <a:solidFill>
                          <a:srgbClr val="28506A"/>
                        </a:solidFill>
                        <a:latin typeface="Cambria Math" panose="02040503050406030204" pitchFamily="18" charset="0"/>
                      </a:rPr>
                      <m:t>04</m:t>
                    </m:r>
                  </m:oMath>
                </a14:m>
                <a:endParaRPr lang="ru-RU" sz="2400" dirty="0">
                  <a:solidFill>
                    <a:srgbClr val="5C5B5C"/>
                  </a:solidFill>
                </a:endParaRPr>
              </a:p>
            </p:txBody>
          </p:sp>
        </mc:Choice>
        <mc:Fallback>
          <p:sp>
            <p:nvSpPr>
              <p:cNvPr id="4" name="Объект 5">
                <a:extLst>
                  <a:ext uri="{FF2B5EF4-FFF2-40B4-BE49-F238E27FC236}">
                    <a16:creationId xmlns:a16="http://schemas.microsoft.com/office/drawing/2014/main" id="{66E55DB5-23FC-E94B-B40F-C3BAC66D0F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692696"/>
                <a:ext cx="7848872" cy="1296144"/>
              </a:xfrm>
              <a:prstGeom prst="rect">
                <a:avLst/>
              </a:prstGeom>
              <a:blipFill>
                <a:blip r:embed="rId4"/>
                <a:stretch>
                  <a:fillRect l="-2409" t="-707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7841E667-1B69-834A-9D9E-E851E3760317}"/>
                  </a:ext>
                </a:extLst>
              </p:cNvPr>
              <p:cNvSpPr/>
              <p:nvPr/>
            </p:nvSpPr>
            <p:spPr>
              <a:xfrm>
                <a:off x="533400" y="2254532"/>
                <a:ext cx="5248168" cy="836768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  <m:sup>
                              <m: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  <m:sup>
                              <m: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9</m:t>
                          </m:r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025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  <m:sup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  <m:sup>
                              <m: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  <m:sup>
                              <m: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sz="2400" i="1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9</m:t>
                          </m:r>
                          <m: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975</m:t>
                          </m: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06A"/>
                  </a:solidFill>
                </a:endParaRPr>
              </a:p>
            </p:txBody>
          </p:sp>
        </mc:Choice>
        <mc:Fallback xmlns="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7841E667-1B69-834A-9D9E-E851E37603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2254532"/>
                <a:ext cx="5248168" cy="836768"/>
              </a:xfrm>
              <a:prstGeom prst="rect">
                <a:avLst/>
              </a:prstGeom>
              <a:blipFill>
                <a:blip r:embed="rId5"/>
                <a:stretch>
                  <a:fillRect l="-242" b="-7576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C0990A38-1FF0-564B-85A3-FBD87C418A68}"/>
                  </a:ext>
                </a:extLst>
              </p:cNvPr>
              <p:cNvSpPr/>
              <p:nvPr/>
            </p:nvSpPr>
            <p:spPr>
              <a:xfrm>
                <a:off x="533400" y="3622684"/>
                <a:ext cx="2015808" cy="816827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31</m:t>
                      </m:r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  <m:sup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240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ru-RU" sz="2400" dirty="0">
                  <a:solidFill>
                    <a:srgbClr val="28506A"/>
                  </a:solidFill>
                </a:endParaRPr>
              </a:p>
            </p:txBody>
          </p:sp>
        </mc:Choice>
        <mc:Fallback xmlns="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C0990A38-1FF0-564B-85A3-FBD87C418A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3622684"/>
                <a:ext cx="2015808" cy="816827"/>
              </a:xfrm>
              <a:prstGeom prst="rect">
                <a:avLst/>
              </a:prstGeom>
              <a:blipFill>
                <a:blip r:embed="rId6"/>
                <a:stretch>
                  <a:fillRect l="-3165" r="-3165" b="-625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57089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7" name="applause.wav"/>
          </p:stSnd>
        </p:sndAc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wrap="square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06A"/>
                </a:solidFill>
                <a:latin typeface="+mn-lt"/>
                <a:ea typeface="+mn-ea"/>
                <a:cs typeface="+mn-cs"/>
              </a:rPr>
              <a:t>Предсказательный интервал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Объект 5">
                <a:extLst>
                  <a:ext uri="{FF2B5EF4-FFF2-40B4-BE49-F238E27FC236}">
                    <a16:creationId xmlns:a16="http://schemas.microsoft.com/office/drawing/2014/main" id="{2ED118FE-C040-4A4C-A33F-554042160EC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9552" y="692696"/>
                <a:ext cx="7776864" cy="3645104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06A"/>
                  </a:buClr>
                </a:pPr>
                <a:r>
                  <a:rPr lang="ru-RU" sz="2400" dirty="0">
                    <a:solidFill>
                      <a:srgbClr val="28506A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400" b="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sz="2400" i="1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∼</m:t>
                    </m:r>
                    <m:r>
                      <a:rPr lang="en-US" sz="2400" b="0" i="1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r>
                          <a:rPr lang="en-US" sz="2400" b="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sz="2400" b="0" i="1" smtClean="0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2400" b="0" i="1" smtClean="0">
                                    <a:solidFill>
                                      <a:srgbClr val="28506A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400" b="0" i="1" smtClean="0">
                                        <a:solidFill>
                                          <a:srgbClr val="28506A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28506A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sz="2400" b="0" i="1" smtClean="0">
                                    <a:solidFill>
                                      <a:srgbClr val="28506A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sz="2400" b="0" i="1" smtClean="0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e>
                    </m:d>
                    <m:r>
                      <a:rPr lang="en-US" sz="2400" b="0" i="1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2400" dirty="0">
                    <a:solidFill>
                      <a:srgbClr val="28506A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предсказательный интервал</a:t>
                </a:r>
                <a:r>
                  <a:rPr lang="en-US" sz="2400" dirty="0">
                    <a:solidFill>
                      <a:srgbClr val="373737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для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40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</m:acc>
                  </m:oMath>
                </a14:m>
                <a:r>
                  <a:rPr lang="en-US" sz="2400" dirty="0">
                    <a:solidFill>
                      <a:srgbClr val="5C5B5C"/>
                    </a:solidFill>
                  </a:rPr>
                  <a:t>:</a:t>
                </a: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Clr>
                    <a:srgbClr val="0059A9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ℙ</m:t>
                      </m:r>
                      <m:d>
                        <m:dPr>
                          <m:ctrlPr>
                            <a:rPr lang="ru-RU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400" b="0" i="1" smtClean="0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f>
                            <m:fPr>
                              <m:ctrlPr>
                                <a:rPr lang="ru-RU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acc>
                                <m:accPr>
                                  <m:chr m:val="̂"/>
                                  <m:ctrlPr>
                                    <a:rPr lang="en-US" sz="2400" b="0" i="1" smtClean="0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</m:acc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2400" b="0" i="1" smtClean="0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rad>
                              <m:r>
                                <a:rPr lang="ru-RU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den>
                          </m:f>
                          <m: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≤</m:t>
                          </m:r>
                          <m:acc>
                            <m:accPr>
                              <m:chr m:val="̅"/>
                              <m:ctrlP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≤</m:t>
                          </m:r>
                          <m: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num>
                                <m:den>
                                  <m: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b>
                          </m:sSub>
                          <m: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f>
                            <m:fPr>
                              <m:ctrlPr>
                                <a:rPr lang="ru-RU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acc>
                                <m:accPr>
                                  <m:chr m:val="̂"/>
                                  <m:ctrlPr>
                                    <a:rPr lang="en-US" sz="2400" b="0" i="1" smtClean="0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</m:acc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rad>
                              <m:r>
                                <a:rPr lang="ru-RU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den>
                          </m:f>
                        </m:e>
                      </m:d>
                      <m:r>
                        <a:rPr lang="en-US" sz="2400" i="1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2400" i="1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2400" i="1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ru-RU" sz="2400" dirty="0">
                  <a:solidFill>
                    <a:srgbClr val="28506A"/>
                  </a:solidFill>
                </a:endParaRP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06A"/>
                  </a:buClr>
                </a:pPr>
                <a:r>
                  <a:rPr lang="ru-RU" sz="2400" dirty="0">
                    <a:solidFill>
                      <a:srgbClr val="373737"/>
                    </a:solidFill>
                  </a:rPr>
                  <a:t>Доверительный интервал</a:t>
                </a:r>
                <a:r>
                  <a:rPr lang="en-US" sz="2400" dirty="0">
                    <a:solidFill>
                      <a:srgbClr val="373737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для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sz="2400" dirty="0">
                    <a:solidFill>
                      <a:srgbClr val="5C5B5C"/>
                    </a:solidFill>
                  </a:rPr>
                  <a:t>:</a:t>
                </a: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Clr>
                    <a:srgbClr val="0059A9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ℙ</m:t>
                      </m:r>
                      <m:d>
                        <m:dPr>
                          <m:ctrlPr>
                            <a:rPr lang="ru-RU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US" sz="2400" b="0" i="1" dirty="0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dirty="0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num>
                                <m:den>
                                  <m: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b>
                          </m:sSub>
                          <m: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f>
                            <m:fPr>
                              <m:ctrlPr>
                                <a:rPr lang="ru-RU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acc>
                                <m:accPr>
                                  <m:chr m:val="̂"/>
                                  <m:ctrlPr>
                                    <a:rPr lang="en-US" sz="2400" b="0" i="1" smtClean="0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</m:acc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rad>
                              <m:r>
                                <a:rPr lang="ru-RU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den>
                          </m:f>
                          <m: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≤</m:t>
                          </m:r>
                          <m:acc>
                            <m:accPr>
                              <m:chr m:val="̅"/>
                              <m:ctrlP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num>
                                <m:den>
                                  <m: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b>
                          </m:sSub>
                          <m: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f>
                            <m:fPr>
                              <m:ctrlPr>
                                <a:rPr lang="ru-RU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acc>
                                <m:accPr>
                                  <m:chr m:val="̂"/>
                                  <m:ctrlPr>
                                    <a:rPr lang="en-US" sz="2400" b="0" i="1" smtClean="0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</m:acc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rad>
                              <m:r>
                                <a:rPr lang="ru-RU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den>
                          </m:f>
                        </m:e>
                      </m:d>
                      <m:r>
                        <a:rPr lang="en-US" sz="2400" i="1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2400" i="1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2400" i="1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ru-RU" sz="2400" dirty="0">
                  <a:solidFill>
                    <a:srgbClr val="28506A"/>
                  </a:solidFill>
                </a:endParaRPr>
              </a:p>
            </p:txBody>
          </p:sp>
        </mc:Choice>
        <mc:Fallback xmlns="">
          <p:sp>
            <p:nvSpPr>
              <p:cNvPr id="5" name="Объект 5">
                <a:extLst>
                  <a:ext uri="{FF2B5EF4-FFF2-40B4-BE49-F238E27FC236}">
                    <a16:creationId xmlns:a16="http://schemas.microsoft.com/office/drawing/2014/main" id="{2ED118FE-C040-4A4C-A33F-554042160E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692696"/>
                <a:ext cx="7776864" cy="3645104"/>
              </a:xfrm>
              <a:prstGeom prst="rect">
                <a:avLst/>
              </a:prstGeom>
              <a:blipFill>
                <a:blip r:embed="rId3"/>
                <a:stretch>
                  <a:fillRect l="-2288" t="-697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89709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wrap="square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06A"/>
                </a:solidFill>
                <a:latin typeface="+mn-lt"/>
                <a:ea typeface="+mn-ea"/>
                <a:cs typeface="+mn-cs"/>
              </a:rPr>
              <a:t>Резюме</a:t>
            </a:r>
          </a:p>
        </p:txBody>
      </p:sp>
      <p:sp>
        <p:nvSpPr>
          <p:cNvPr id="4" name="Объект 5">
            <a:extLst>
              <a:ext uri="{FF2B5EF4-FFF2-40B4-BE49-F238E27FC236}">
                <a16:creationId xmlns:a16="http://schemas.microsoft.com/office/drawing/2014/main" id="{89DCFBA4-569D-AA47-A68A-093E270C181B}"/>
              </a:ext>
            </a:extLst>
          </p:cNvPr>
          <p:cNvSpPr txBox="1">
            <a:spLocks/>
          </p:cNvSpPr>
          <p:nvPr/>
        </p:nvSpPr>
        <p:spPr>
          <a:xfrm>
            <a:off x="539552" y="692696"/>
            <a:ext cx="8604448" cy="279736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None/>
            </a:pPr>
            <a:r>
              <a:rPr lang="ru-RU" sz="2400" dirty="0">
                <a:solidFill>
                  <a:srgbClr val="373737"/>
                </a:solidFill>
              </a:rPr>
              <a:t>Для того</a:t>
            </a:r>
            <a:r>
              <a:rPr lang="en-US" sz="2400" dirty="0">
                <a:solidFill>
                  <a:srgbClr val="373737"/>
                </a:solidFill>
              </a:rPr>
              <a:t>, </a:t>
            </a:r>
            <a:r>
              <a:rPr lang="ru-RU" sz="2400" dirty="0">
                <a:solidFill>
                  <a:srgbClr val="373737"/>
                </a:solidFill>
              </a:rPr>
              <a:t>чтобы </a:t>
            </a:r>
            <a:r>
              <a:rPr lang="ru-RU" sz="2400" dirty="0" smtClean="0">
                <a:solidFill>
                  <a:srgbClr val="373737"/>
                </a:solidFill>
              </a:rPr>
              <a:t>посмотреть, </a:t>
            </a:r>
            <a:r>
              <a:rPr lang="ru-RU" sz="2400" dirty="0">
                <a:solidFill>
                  <a:srgbClr val="373737"/>
                </a:solidFill>
              </a:rPr>
              <a:t>насколько дисперсии двух независимых выборок различаются между собой, используется отношение дисперсий</a:t>
            </a:r>
          </a:p>
        </p:txBody>
      </p:sp>
    </p:spTree>
    <p:extLst>
      <p:ext uri="{BB962C8B-B14F-4D97-AF65-F5344CB8AC3E}">
        <p14:creationId xmlns:p14="http://schemas.microsoft.com/office/powerpoint/2010/main" val="108212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wrap="square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06A"/>
                </a:solidFill>
                <a:latin typeface="+mn-lt"/>
                <a:ea typeface="+mn-ea"/>
                <a:cs typeface="+mn-cs"/>
              </a:rPr>
              <a:t>Резюме</a:t>
            </a:r>
          </a:p>
        </p:txBody>
      </p:sp>
      <p:sp>
        <p:nvSpPr>
          <p:cNvPr id="5" name="Объект 5">
            <a:extLst>
              <a:ext uri="{FF2B5EF4-FFF2-40B4-BE49-F238E27FC236}">
                <a16:creationId xmlns:a16="http://schemas.microsoft.com/office/drawing/2014/main" id="{6051F9E5-9380-2945-B00A-EC834A8E672C}"/>
              </a:ext>
            </a:extLst>
          </p:cNvPr>
          <p:cNvSpPr txBox="1">
            <a:spLocks/>
          </p:cNvSpPr>
          <p:nvPr/>
        </p:nvSpPr>
        <p:spPr>
          <a:xfrm>
            <a:off x="539552" y="692696"/>
            <a:ext cx="8604448" cy="279736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None/>
            </a:pPr>
            <a:r>
              <a:rPr lang="ru-RU" sz="2400" dirty="0">
                <a:solidFill>
                  <a:srgbClr val="373737"/>
                </a:solidFill>
              </a:rPr>
              <a:t>Для того</a:t>
            </a:r>
            <a:r>
              <a:rPr lang="en-US" sz="2400" dirty="0">
                <a:solidFill>
                  <a:srgbClr val="373737"/>
                </a:solidFill>
              </a:rPr>
              <a:t>, </a:t>
            </a:r>
            <a:r>
              <a:rPr lang="ru-RU" sz="2400" dirty="0">
                <a:solidFill>
                  <a:srgbClr val="373737"/>
                </a:solidFill>
              </a:rPr>
              <a:t>чтобы </a:t>
            </a:r>
            <a:r>
              <a:rPr lang="ru-RU" sz="2400" dirty="0" smtClean="0">
                <a:solidFill>
                  <a:srgbClr val="373737"/>
                </a:solidFill>
              </a:rPr>
              <a:t>посмотреть, </a:t>
            </a:r>
            <a:r>
              <a:rPr lang="ru-RU" sz="2400" dirty="0">
                <a:solidFill>
                  <a:srgbClr val="373737"/>
                </a:solidFill>
              </a:rPr>
              <a:t>насколько дисперсии двух независимых выборок различаются между собой, используется отношение дисперсий</a:t>
            </a:r>
          </a:p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None/>
            </a:pPr>
            <a:r>
              <a:rPr lang="ru-RU" sz="2400" dirty="0">
                <a:solidFill>
                  <a:srgbClr val="373737"/>
                </a:solidFill>
              </a:rPr>
              <a:t>Для нормальных выборок в этом помогают теорема Фишера </a:t>
            </a:r>
            <a:br>
              <a:rPr lang="ru-RU" sz="2400" dirty="0">
                <a:solidFill>
                  <a:srgbClr val="373737"/>
                </a:solidFill>
              </a:rPr>
            </a:br>
            <a:r>
              <a:rPr lang="ru-RU" sz="2400" dirty="0">
                <a:solidFill>
                  <a:srgbClr val="373737"/>
                </a:solidFill>
              </a:rPr>
              <a:t>и распределение Фишера</a:t>
            </a:r>
          </a:p>
        </p:txBody>
      </p:sp>
    </p:spTree>
    <p:extLst>
      <p:ext uri="{BB962C8B-B14F-4D97-AF65-F5344CB8AC3E}">
        <p14:creationId xmlns:p14="http://schemas.microsoft.com/office/powerpoint/2010/main" val="323710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06A"/>
                </a:solidFill>
              </a:rPr>
              <a:t>План</a:t>
            </a:r>
          </a:p>
        </p:txBody>
      </p:sp>
      <p:sp>
        <p:nvSpPr>
          <p:cNvPr id="5" name="Содержимое 2">
            <a:extLst>
              <a:ext uri="{FF2B5EF4-FFF2-40B4-BE49-F238E27FC236}">
                <a16:creationId xmlns:a16="http://schemas.microsoft.com/office/drawing/2014/main" id="{122A8E0F-F22D-984E-9C54-4056B252186C}"/>
              </a:ext>
            </a:extLst>
          </p:cNvPr>
          <p:cNvSpPr txBox="1">
            <a:spLocks/>
          </p:cNvSpPr>
          <p:nvPr/>
        </p:nvSpPr>
        <p:spPr>
          <a:xfrm>
            <a:off x="539552" y="692696"/>
            <a:ext cx="7920880" cy="528390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06A"/>
              </a:buClr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Что такое доверительный интервал</a:t>
            </a:r>
          </a:p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28506A"/>
              </a:buClr>
              <a:buNone/>
            </a:pPr>
            <a:endParaRPr lang="ru-RU" sz="2400" dirty="0">
              <a:solidFill>
                <a:srgbClr val="373737"/>
              </a:solidFill>
              <a:latin typeface="Myriad Pro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5908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wrap="square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06A"/>
                </a:solidFill>
                <a:latin typeface="+mn-lt"/>
                <a:ea typeface="+mn-ea"/>
                <a:cs typeface="+mn-cs"/>
              </a:rPr>
              <a:t>Предсказательный интервал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Объект 5">
                <a:extLst>
                  <a:ext uri="{FF2B5EF4-FFF2-40B4-BE49-F238E27FC236}">
                    <a16:creationId xmlns:a16="http://schemas.microsoft.com/office/drawing/2014/main" id="{A3822EA3-AAD3-E04D-80EE-D4B61A61B4D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9552" y="692696"/>
                <a:ext cx="7776864" cy="3645104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06A"/>
                  </a:buClr>
                </a:pPr>
                <a:r>
                  <a:rPr lang="ru-RU" sz="2400" dirty="0">
                    <a:solidFill>
                      <a:srgbClr val="28506A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400" b="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sz="2400" i="1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∼</m:t>
                    </m:r>
                    <m:r>
                      <a:rPr lang="en-US" sz="2400" b="0" i="1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r>
                          <a:rPr lang="en-US" sz="2400" b="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sz="2400" b="0" i="1" smtClean="0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2400" b="0" i="1" smtClean="0">
                                    <a:solidFill>
                                      <a:srgbClr val="28506A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400" b="0" i="1" smtClean="0">
                                        <a:solidFill>
                                          <a:srgbClr val="28506A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28506A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sz="2400" b="0" i="1" smtClean="0">
                                    <a:solidFill>
                                      <a:srgbClr val="28506A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sz="2400" b="0" i="1" smtClean="0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e>
                    </m:d>
                    <m:r>
                      <a:rPr lang="en-US" sz="2400" b="0" i="1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2400" dirty="0">
                    <a:solidFill>
                      <a:srgbClr val="28506A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предсказательный интервал</a:t>
                </a:r>
                <a:r>
                  <a:rPr lang="en-US" sz="2400" dirty="0">
                    <a:solidFill>
                      <a:srgbClr val="373737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для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40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</m:acc>
                  </m:oMath>
                </a14:m>
                <a:r>
                  <a:rPr lang="en-US" sz="2400" dirty="0">
                    <a:solidFill>
                      <a:srgbClr val="5C5B5C"/>
                    </a:solidFill>
                  </a:rPr>
                  <a:t>:</a:t>
                </a: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Clr>
                    <a:srgbClr val="0059A9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ℙ</m:t>
                      </m:r>
                      <m:d>
                        <m:dPr>
                          <m:ctrlPr>
                            <a:rPr lang="ru-RU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f>
                                <m:fPr>
                                  <m:ctrlPr>
                                    <a:rPr lang="en-US" sz="2400" b="0" i="1" smtClean="0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f>
                            <m:fPr>
                              <m:ctrlPr>
                                <a:rPr lang="ru-RU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acc>
                                <m:accPr>
                                  <m:chr m:val="̂"/>
                                  <m:ctrlPr>
                                    <a:rPr lang="en-US" sz="2400" b="0" i="1" smtClean="0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</m:acc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2400" b="0" i="1" smtClean="0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rad>
                              <m:r>
                                <a:rPr lang="ru-RU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den>
                          </m:f>
                          <m: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≤</m:t>
                          </m:r>
                          <m:acc>
                            <m:accPr>
                              <m:chr m:val="̅"/>
                              <m:ctrlP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≤</m:t>
                          </m:r>
                          <m: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f>
                                <m:fPr>
                                  <m:ctrlP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num>
                                <m:den>
                                  <m: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b>
                          </m:sSub>
                          <m: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f>
                            <m:fPr>
                              <m:ctrlPr>
                                <a:rPr lang="ru-RU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acc>
                                <m:accPr>
                                  <m:chr m:val="̂"/>
                                  <m:ctrlPr>
                                    <a:rPr lang="en-US" sz="2400" b="0" i="1" smtClean="0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</m:acc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rad>
                              <m:r>
                                <a:rPr lang="ru-RU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den>
                          </m:f>
                        </m:e>
                      </m:d>
                      <m:r>
                        <a:rPr lang="en-US" sz="2400" i="1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r>
                        <a:rPr lang="en-US" sz="2400" i="1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ru-RU" sz="2400" dirty="0">
                  <a:solidFill>
                    <a:srgbClr val="28506A"/>
                  </a:solidFill>
                </a:endParaRP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06A"/>
                  </a:buClr>
                </a:pPr>
                <a:r>
                  <a:rPr lang="ru-RU" sz="2400" dirty="0">
                    <a:solidFill>
                      <a:srgbClr val="373737"/>
                    </a:solidFill>
                  </a:rPr>
                  <a:t>Доверительный интервал</a:t>
                </a:r>
                <a:r>
                  <a:rPr lang="en-US" sz="2400" dirty="0">
                    <a:solidFill>
                      <a:srgbClr val="373737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для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sz="2400" dirty="0">
                    <a:solidFill>
                      <a:srgbClr val="5C5B5C"/>
                    </a:solidFill>
                  </a:rPr>
                  <a:t>:</a:t>
                </a: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Clr>
                    <a:srgbClr val="0059A9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ℙ</m:t>
                      </m:r>
                      <m:d>
                        <m:dPr>
                          <m:ctrlPr>
                            <a:rPr lang="ru-RU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US" sz="2400" b="0" i="1" dirty="0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dirty="0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f>
                                <m:fPr>
                                  <m:ctrlP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num>
                                <m:den>
                                  <m: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b>
                          </m:sSub>
                          <m: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f>
                            <m:fPr>
                              <m:ctrlPr>
                                <a:rPr lang="ru-RU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acc>
                                <m:accPr>
                                  <m:chr m:val="̂"/>
                                  <m:ctrlPr>
                                    <a:rPr lang="en-US" sz="2400" b="0" i="1" smtClean="0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</m:acc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rad>
                              <m:r>
                                <a:rPr lang="ru-RU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den>
                          </m:f>
                          <m: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≤</m:t>
                          </m:r>
                          <m:acc>
                            <m:accPr>
                              <m:chr m:val="̅"/>
                              <m:ctrlP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f>
                                <m:fPr>
                                  <m:ctrlP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num>
                                <m:den>
                                  <m: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b>
                          </m:sSub>
                          <m: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f>
                            <m:fPr>
                              <m:ctrlPr>
                                <a:rPr lang="ru-RU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acc>
                                <m:accPr>
                                  <m:chr m:val="̂"/>
                                  <m:ctrlPr>
                                    <a:rPr lang="en-US" sz="2400" b="0" i="1" smtClean="0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</m:acc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rad>
                              <m:r>
                                <a:rPr lang="ru-RU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den>
                          </m:f>
                        </m:e>
                      </m:d>
                      <m:r>
                        <a:rPr lang="en-US" sz="2400" i="1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r>
                        <a:rPr lang="en-US" sz="2400" i="1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ru-RU" sz="2400" dirty="0">
                  <a:solidFill>
                    <a:srgbClr val="28506A"/>
                  </a:solidFill>
                </a:endParaRPr>
              </a:p>
            </p:txBody>
          </p:sp>
        </mc:Choice>
        <mc:Fallback xmlns="">
          <p:sp>
            <p:nvSpPr>
              <p:cNvPr id="6" name="Объект 5">
                <a:extLst>
                  <a:ext uri="{FF2B5EF4-FFF2-40B4-BE49-F238E27FC236}">
                    <a16:creationId xmlns:a16="http://schemas.microsoft.com/office/drawing/2014/main" id="{A3822EA3-AAD3-E04D-80EE-D4B61A61B4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692696"/>
                <a:ext cx="7776864" cy="3645104"/>
              </a:xfrm>
              <a:prstGeom prst="rect">
                <a:avLst/>
              </a:prstGeom>
              <a:blipFill>
                <a:blip r:embed="rId3"/>
                <a:stretch>
                  <a:fillRect l="-2288" t="-697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">
            <a:extLst>
              <a:ext uri="{FF2B5EF4-FFF2-40B4-BE49-F238E27FC236}">
                <a16:creationId xmlns:a16="http://schemas.microsoft.com/office/drawing/2014/main" id="{D823EE7F-5543-AC4F-8591-91DB44F95501}"/>
              </a:ext>
            </a:extLst>
          </p:cNvPr>
          <p:cNvSpPr/>
          <p:nvPr/>
        </p:nvSpPr>
        <p:spPr>
          <a:xfrm>
            <a:off x="863952" y="4365104"/>
            <a:ext cx="7164432" cy="1512168"/>
          </a:xfrm>
          <a:prstGeom prst="rect">
            <a:avLst/>
          </a:prstGeom>
          <a:solidFill>
            <a:srgbClr val="FFFFFF">
              <a:alpha val="60000"/>
            </a:srgbClr>
          </a:solidFill>
          <a:ln w="12700">
            <a:miter lim="400000"/>
          </a:ln>
          <a:effectLst/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D66301-171E-7141-B97E-D394358EB93E}"/>
              </a:ext>
            </a:extLst>
          </p:cNvPr>
          <p:cNvSpPr txBox="1"/>
          <p:nvPr/>
        </p:nvSpPr>
        <p:spPr>
          <a:xfrm>
            <a:off x="1549971" y="4509120"/>
            <a:ext cx="63707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rgbClr val="C0504D"/>
                </a:solidFill>
              </a:rPr>
              <a:t>Границы доверительного интервала – случайные величины</a:t>
            </a:r>
            <a:r>
              <a:rPr lang="en-US" sz="2400" dirty="0">
                <a:solidFill>
                  <a:srgbClr val="C0504D"/>
                </a:solidFill>
              </a:rPr>
              <a:t>, </a:t>
            </a:r>
            <a:r>
              <a:rPr lang="ru-RU" sz="2400" dirty="0">
                <a:solidFill>
                  <a:srgbClr val="C0504D"/>
                </a:solidFill>
              </a:rPr>
              <a:t>мы пытаемся получить их по выборке</a:t>
            </a:r>
          </a:p>
        </p:txBody>
      </p:sp>
      <p:sp>
        <p:nvSpPr>
          <p:cNvPr id="8" name="Shape">
            <a:extLst>
              <a:ext uri="{FF2B5EF4-FFF2-40B4-BE49-F238E27FC236}">
                <a16:creationId xmlns:a16="http://schemas.microsoft.com/office/drawing/2014/main" id="{68668A0B-FEE9-B145-91C6-65166E0937E6}"/>
              </a:ext>
            </a:extLst>
          </p:cNvPr>
          <p:cNvSpPr/>
          <p:nvPr/>
        </p:nvSpPr>
        <p:spPr>
          <a:xfrm>
            <a:off x="1110620" y="4581128"/>
            <a:ext cx="290687" cy="2906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38" y="0"/>
                </a:moveTo>
                <a:cubicBezTo>
                  <a:pt x="7320" y="0"/>
                  <a:pt x="4802" y="1006"/>
                  <a:pt x="2881" y="3017"/>
                </a:cubicBezTo>
                <a:cubicBezTo>
                  <a:pt x="-961" y="7038"/>
                  <a:pt x="-961" y="13558"/>
                  <a:pt x="2881" y="17579"/>
                </a:cubicBezTo>
                <a:cubicBezTo>
                  <a:pt x="6724" y="21600"/>
                  <a:pt x="12954" y="21600"/>
                  <a:pt x="16797" y="17579"/>
                </a:cubicBezTo>
                <a:cubicBezTo>
                  <a:pt x="20639" y="13558"/>
                  <a:pt x="20639" y="7038"/>
                  <a:pt x="16797" y="3017"/>
                </a:cubicBezTo>
                <a:cubicBezTo>
                  <a:pt x="14876" y="1006"/>
                  <a:pt x="12356" y="0"/>
                  <a:pt x="9838" y="0"/>
                </a:cubicBezTo>
                <a:close/>
                <a:moveTo>
                  <a:pt x="9687" y="3523"/>
                </a:moveTo>
                <a:lnTo>
                  <a:pt x="9991" y="3523"/>
                </a:lnTo>
                <a:cubicBezTo>
                  <a:pt x="10387" y="3523"/>
                  <a:pt x="10625" y="3523"/>
                  <a:pt x="10783" y="3592"/>
                </a:cubicBezTo>
                <a:cubicBezTo>
                  <a:pt x="11012" y="3679"/>
                  <a:pt x="11192" y="3868"/>
                  <a:pt x="11275" y="4107"/>
                </a:cubicBezTo>
                <a:cubicBezTo>
                  <a:pt x="11341" y="4273"/>
                  <a:pt x="11341" y="4521"/>
                  <a:pt x="11341" y="4936"/>
                </a:cubicBezTo>
                <a:lnTo>
                  <a:pt x="11341" y="11306"/>
                </a:lnTo>
                <a:cubicBezTo>
                  <a:pt x="11341" y="11721"/>
                  <a:pt x="11341" y="11969"/>
                  <a:pt x="11275" y="12135"/>
                </a:cubicBezTo>
                <a:cubicBezTo>
                  <a:pt x="11192" y="12374"/>
                  <a:pt x="11012" y="12561"/>
                  <a:pt x="10783" y="12648"/>
                </a:cubicBezTo>
                <a:cubicBezTo>
                  <a:pt x="10625" y="12717"/>
                  <a:pt x="10387" y="12717"/>
                  <a:pt x="9991" y="12717"/>
                </a:cubicBezTo>
                <a:lnTo>
                  <a:pt x="9687" y="12717"/>
                </a:lnTo>
                <a:cubicBezTo>
                  <a:pt x="9291" y="12717"/>
                  <a:pt x="9053" y="12717"/>
                  <a:pt x="8895" y="12648"/>
                </a:cubicBezTo>
                <a:cubicBezTo>
                  <a:pt x="8666" y="12561"/>
                  <a:pt x="8486" y="12374"/>
                  <a:pt x="8403" y="12135"/>
                </a:cubicBezTo>
                <a:cubicBezTo>
                  <a:pt x="8337" y="11969"/>
                  <a:pt x="8337" y="11721"/>
                  <a:pt x="8337" y="11306"/>
                </a:cubicBezTo>
                <a:lnTo>
                  <a:pt x="8337" y="4936"/>
                </a:lnTo>
                <a:cubicBezTo>
                  <a:pt x="8337" y="4521"/>
                  <a:pt x="8337" y="4273"/>
                  <a:pt x="8403" y="4107"/>
                </a:cubicBezTo>
                <a:cubicBezTo>
                  <a:pt x="8486" y="3868"/>
                  <a:pt x="8666" y="3679"/>
                  <a:pt x="8895" y="3592"/>
                </a:cubicBezTo>
                <a:cubicBezTo>
                  <a:pt x="9053" y="3523"/>
                  <a:pt x="9291" y="3523"/>
                  <a:pt x="9687" y="3523"/>
                </a:cubicBezTo>
                <a:close/>
                <a:moveTo>
                  <a:pt x="9687" y="13919"/>
                </a:moveTo>
                <a:lnTo>
                  <a:pt x="9991" y="13919"/>
                </a:lnTo>
                <a:cubicBezTo>
                  <a:pt x="10387" y="13919"/>
                  <a:pt x="10625" y="13919"/>
                  <a:pt x="10783" y="13988"/>
                </a:cubicBezTo>
                <a:cubicBezTo>
                  <a:pt x="11012" y="14075"/>
                  <a:pt x="11192" y="14264"/>
                  <a:pt x="11275" y="14503"/>
                </a:cubicBezTo>
                <a:cubicBezTo>
                  <a:pt x="11341" y="14668"/>
                  <a:pt x="11341" y="14917"/>
                  <a:pt x="11341" y="15331"/>
                </a:cubicBezTo>
                <a:lnTo>
                  <a:pt x="11341" y="15660"/>
                </a:lnTo>
                <a:cubicBezTo>
                  <a:pt x="11341" y="16074"/>
                  <a:pt x="11341" y="16323"/>
                  <a:pt x="11275" y="16489"/>
                </a:cubicBezTo>
                <a:cubicBezTo>
                  <a:pt x="11192" y="16728"/>
                  <a:pt x="11012" y="16915"/>
                  <a:pt x="10783" y="17002"/>
                </a:cubicBezTo>
                <a:cubicBezTo>
                  <a:pt x="10625" y="17071"/>
                  <a:pt x="10387" y="17072"/>
                  <a:pt x="9991" y="17072"/>
                </a:cubicBezTo>
                <a:lnTo>
                  <a:pt x="9687" y="17072"/>
                </a:lnTo>
                <a:cubicBezTo>
                  <a:pt x="9291" y="17072"/>
                  <a:pt x="9053" y="17071"/>
                  <a:pt x="8895" y="17002"/>
                </a:cubicBezTo>
                <a:cubicBezTo>
                  <a:pt x="8666" y="16915"/>
                  <a:pt x="8486" y="16728"/>
                  <a:pt x="8403" y="16489"/>
                </a:cubicBezTo>
                <a:cubicBezTo>
                  <a:pt x="8337" y="16323"/>
                  <a:pt x="8337" y="16074"/>
                  <a:pt x="8337" y="15660"/>
                </a:cubicBezTo>
                <a:lnTo>
                  <a:pt x="8337" y="15331"/>
                </a:lnTo>
                <a:cubicBezTo>
                  <a:pt x="8337" y="14917"/>
                  <a:pt x="8337" y="14668"/>
                  <a:pt x="8403" y="14503"/>
                </a:cubicBezTo>
                <a:cubicBezTo>
                  <a:pt x="8486" y="14264"/>
                  <a:pt x="8666" y="14075"/>
                  <a:pt x="8895" y="13988"/>
                </a:cubicBezTo>
                <a:cubicBezTo>
                  <a:pt x="9053" y="13919"/>
                  <a:pt x="9291" y="13919"/>
                  <a:pt x="9687" y="13919"/>
                </a:cubicBezTo>
                <a:close/>
              </a:path>
            </a:pathLst>
          </a:custGeom>
          <a:solidFill>
            <a:srgbClr val="C0504D"/>
          </a:solidFill>
          <a:ln w="3175">
            <a:miter lim="400000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solidFill>
                  <a:srgbClr val="FFFFFF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9403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wrap="square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06A"/>
                </a:solidFill>
                <a:latin typeface="+mn-lt"/>
                <a:ea typeface="+mn-ea"/>
                <a:cs typeface="+mn-cs"/>
              </a:rPr>
              <a:t>Доверительный интервал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Содержимое 2">
                <a:extLst>
                  <a:ext uri="{FF2B5EF4-FFF2-40B4-BE49-F238E27FC236}">
                    <a16:creationId xmlns:a16="http://schemas.microsoft.com/office/drawing/2014/main" id="{A3EF4893-3662-914F-8ED5-6E65486EAA9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9552" y="692696"/>
                <a:ext cx="7992448" cy="2868417"/>
              </a:xfrm>
              <a:prstGeom prst="rect">
                <a:avLst/>
              </a:prstGeom>
            </p:spPr>
            <p:txBody>
              <a:bodyPr lIns="0" tIns="0" rIns="0" bIns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Интервал</a:t>
                </a:r>
                <a:r>
                  <a:rPr lang="ru-RU" sz="2400" dirty="0">
                    <a:solidFill>
                      <a:srgbClr val="5C5B5C"/>
                    </a:solidFill>
                    <a:latin typeface="Myriad Pro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[</m:t>
                        </m:r>
                        <m:r>
                          <a:rPr lang="en-US" sz="2400" b="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;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400" dirty="0">
                    <a:solidFill>
                      <a:srgbClr val="28506A"/>
                    </a:solidFill>
                    <a:latin typeface="Myriad Pro" pitchFamily="34" charset="0"/>
                  </a:rPr>
                  <a:t> </a:t>
                </a:r>
                <a:r>
                  <a:rPr lang="ru-RU" sz="2400" dirty="0">
                    <a:solidFill>
                      <a:srgbClr val="5C5B5C"/>
                    </a:solidFill>
                    <a:latin typeface="Myriad Pro" pitchFamily="34" charset="0"/>
                  </a:rPr>
                  <a:t>называется </a:t>
                </a:r>
                <a:r>
                  <a:rPr lang="ru-RU" sz="2400" b="1" dirty="0">
                    <a:solidFill>
                      <a:srgbClr val="28506A"/>
                    </a:solidFill>
                    <a:latin typeface="Myriad Pro" pitchFamily="34" charset="0"/>
                  </a:rPr>
                  <a:t>доверительным интервалом</a:t>
                </a:r>
                <a:r>
                  <a:rPr lang="ru-RU" sz="2400" b="1" dirty="0">
                    <a:solidFill>
                      <a:srgbClr val="0059A9"/>
                    </a:solidFill>
                    <a:latin typeface="Myriad Pro" pitchFamily="34" charset="0"/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для параметра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2400" b="0" i="0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dirty="0">
                    <a:solidFill>
                      <a:srgbClr val="5C5B5C"/>
                    </a:solidFill>
                    <a:latin typeface="Myriad Pro" pitchFamily="34" charset="0"/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с уровнем доверия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sz="2400" b="0" i="1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2400" b="0" i="1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sz="2400" b="0" i="1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dirty="0">
                    <a:solidFill>
                      <a:srgbClr val="28506A"/>
                    </a:solidFill>
                    <a:latin typeface="Myriad Pro" pitchFamily="34" charset="0"/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если при бесконечном повторении эксперимента</a:t>
                </a:r>
                <a:r>
                  <a:rPr lang="ru-RU" sz="2400" dirty="0">
                    <a:solidFill>
                      <a:srgbClr val="5C5B5C"/>
                    </a:solidFill>
                    <a:latin typeface="Myriad Pro" pitchFamily="34" charset="0"/>
                  </a:rPr>
                  <a:t> </a:t>
                </a:r>
                <a:br>
                  <a:rPr lang="ru-RU" sz="2400" dirty="0">
                    <a:solidFill>
                      <a:srgbClr val="5C5B5C"/>
                    </a:solidFill>
                    <a:latin typeface="Myriad Pro" pitchFamily="34" charset="0"/>
                  </a:rPr>
                </a:br>
                <a:r>
                  <a:rPr lang="ru-RU" sz="2400" dirty="0">
                    <a:solidFill>
                      <a:srgbClr val="5C5B5C"/>
                    </a:solidFill>
                    <a:latin typeface="Myriad Pro" pitchFamily="34" charset="0"/>
                  </a:rPr>
                  <a:t>в </a:t>
                </a:r>
                <a14:m>
                  <m:oMath xmlns:m="http://schemas.openxmlformats.org/officeDocument/2006/math">
                    <m:r>
                      <a:rPr lang="ru-RU" sz="2400" b="0" i="1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100</m:t>
                    </m:r>
                    <m:r>
                      <a:rPr lang="en-US" sz="2400" b="0" i="1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2400" b="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−</m:t>
                        </m:r>
                        <m:r>
                          <a:rPr lang="en-US" sz="2400" b="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</m:d>
                  </m:oMath>
                </a14:m>
                <a:r>
                  <a:rPr lang="en-US" sz="2400" dirty="0">
                    <a:solidFill>
                      <a:srgbClr val="54748B"/>
                    </a:solidFill>
                    <a:latin typeface="Myriad Pro" pitchFamily="34" charset="0"/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процентах случаев этот интервал </a:t>
                </a:r>
                <a:b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</a:b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будет накрывать истинное значение параметра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endParaRPr lang="en-US" sz="2400" dirty="0">
                  <a:solidFill>
                    <a:srgbClr val="5C5B5C"/>
                  </a:solidFill>
                  <a:latin typeface="Myriad Pro" pitchFamily="34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Величину</a:t>
                </a:r>
                <a:r>
                  <a:rPr lang="ru-RU" sz="2400" dirty="0">
                    <a:solidFill>
                      <a:srgbClr val="54748B"/>
                    </a:solidFill>
                    <a:latin typeface="Myriad Pro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2400" dirty="0">
                    <a:solidFill>
                      <a:srgbClr val="54748B"/>
                    </a:solidFill>
                    <a:latin typeface="Myriad Pro" pitchFamily="34" charset="0"/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называют</a:t>
                </a:r>
                <a:r>
                  <a:rPr lang="ru-RU" sz="2400" dirty="0">
                    <a:solidFill>
                      <a:srgbClr val="5C5B5C"/>
                    </a:solidFill>
                    <a:latin typeface="Myriad Pro" pitchFamily="34" charset="0"/>
                  </a:rPr>
                  <a:t> </a:t>
                </a:r>
                <a:r>
                  <a:rPr lang="ru-RU" sz="2400" b="1" dirty="0">
                    <a:solidFill>
                      <a:srgbClr val="28506A"/>
                    </a:solidFill>
                    <a:latin typeface="Myriad Pro" pitchFamily="34" charset="0"/>
                  </a:rPr>
                  <a:t>уровнем значимости</a:t>
                </a:r>
              </a:p>
            </p:txBody>
          </p:sp>
        </mc:Choice>
        <mc:Fallback xmlns="">
          <p:sp>
            <p:nvSpPr>
              <p:cNvPr id="5" name="Содержимое 2">
                <a:extLst>
                  <a:ext uri="{FF2B5EF4-FFF2-40B4-BE49-F238E27FC236}">
                    <a16:creationId xmlns:a16="http://schemas.microsoft.com/office/drawing/2014/main" id="{A3EF4893-3662-914F-8ED5-6E65486EAA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692696"/>
                <a:ext cx="7992448" cy="2868417"/>
              </a:xfrm>
              <a:prstGeom prst="rect">
                <a:avLst/>
              </a:prstGeom>
              <a:blipFill>
                <a:blip r:embed="rId3"/>
                <a:stretch>
                  <a:fillRect l="-2381" t="-3097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639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wrap="square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06A"/>
                </a:solidFill>
                <a:latin typeface="+mn-lt"/>
                <a:ea typeface="+mn-ea"/>
                <a:cs typeface="+mn-cs"/>
              </a:rPr>
              <a:t>Доверительный интервал</a:t>
            </a:r>
          </a:p>
        </p:txBody>
      </p:sp>
      <p:sp>
        <p:nvSpPr>
          <p:cNvPr id="7" name="Rectangle">
            <a:extLst>
              <a:ext uri="{FF2B5EF4-FFF2-40B4-BE49-F238E27FC236}">
                <a16:creationId xmlns:a16="http://schemas.microsoft.com/office/drawing/2014/main" id="{2706BDC9-995B-AC4E-ABE7-B74C24659C02}"/>
              </a:ext>
            </a:extLst>
          </p:cNvPr>
          <p:cNvSpPr/>
          <p:nvPr/>
        </p:nvSpPr>
        <p:spPr>
          <a:xfrm>
            <a:off x="539552" y="3573016"/>
            <a:ext cx="7164432" cy="1512168"/>
          </a:xfrm>
          <a:prstGeom prst="rect">
            <a:avLst/>
          </a:prstGeom>
          <a:solidFill>
            <a:srgbClr val="FFFFFF">
              <a:alpha val="60000"/>
            </a:srgbClr>
          </a:solidFill>
          <a:ln w="12700">
            <a:miter lim="400000"/>
          </a:ln>
          <a:effectLst/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2647929-8A11-CC48-A738-EF7F6A20FA62}"/>
                  </a:ext>
                </a:extLst>
              </p:cNvPr>
              <p:cNvSpPr txBox="1"/>
              <p:nvPr/>
            </p:nvSpPr>
            <p:spPr>
              <a:xfrm>
                <a:off x="1187624" y="3717032"/>
                <a:ext cx="6370765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2400" dirty="0">
                    <a:solidFill>
                      <a:srgbClr val="C0504D"/>
                    </a:solidFill>
                  </a:rPr>
                  <a:t>Если мы много раз измеряем скрепку,</a:t>
                </a:r>
                <a:r>
                  <a:rPr lang="en-US" sz="2400" dirty="0">
                    <a:solidFill>
                      <a:srgbClr val="C0504D"/>
                    </a:solidFill>
                  </a:rPr>
                  <a:t> </a:t>
                </a:r>
                <a:r>
                  <a:rPr lang="ru-RU" sz="2400" dirty="0">
                    <a:solidFill>
                      <a:srgbClr val="C0504D"/>
                    </a:solidFill>
                  </a:rPr>
                  <a:t/>
                </a:r>
                <a:br>
                  <a:rPr lang="ru-RU" sz="2400" dirty="0">
                    <a:solidFill>
                      <a:srgbClr val="C0504D"/>
                    </a:solidFill>
                  </a:rPr>
                </a:br>
                <a:r>
                  <a:rPr lang="ru-RU" sz="2400" dirty="0">
                    <a:solidFill>
                      <a:srgbClr val="C0504D"/>
                    </a:solidFill>
                  </a:rPr>
                  <a:t>то с вероятностью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504D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400" b="0" i="1" smtClean="0">
                        <a:solidFill>
                          <a:srgbClr val="C0504D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0" i="1" smtClean="0">
                        <a:solidFill>
                          <a:srgbClr val="C0504D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2400" dirty="0">
                    <a:solidFill>
                      <a:srgbClr val="C0504D"/>
                    </a:solidFill>
                  </a:rPr>
                  <a:t> </a:t>
                </a:r>
                <a:r>
                  <a:rPr lang="ru-RU" sz="2400" dirty="0">
                    <a:solidFill>
                      <a:srgbClr val="C0504D"/>
                    </a:solidFill>
                  </a:rPr>
                  <a:t>наш доверительный интервал покрывает её истинную длину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2647929-8A11-CC48-A738-EF7F6A20FA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7624" y="3717032"/>
                <a:ext cx="6370765" cy="1200329"/>
              </a:xfrm>
              <a:prstGeom prst="rect">
                <a:avLst/>
              </a:prstGeom>
              <a:blipFill>
                <a:blip r:embed="rId3"/>
                <a:stretch>
                  <a:fillRect l="-1531" t="-3553" b="-1116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Shape">
            <a:extLst>
              <a:ext uri="{FF2B5EF4-FFF2-40B4-BE49-F238E27FC236}">
                <a16:creationId xmlns:a16="http://schemas.microsoft.com/office/drawing/2014/main" id="{C4DE1AD7-E168-7244-81CE-44E195F5975E}"/>
              </a:ext>
            </a:extLst>
          </p:cNvPr>
          <p:cNvSpPr/>
          <p:nvPr/>
        </p:nvSpPr>
        <p:spPr>
          <a:xfrm>
            <a:off x="755576" y="3789040"/>
            <a:ext cx="290687" cy="2906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38" y="0"/>
                </a:moveTo>
                <a:cubicBezTo>
                  <a:pt x="7320" y="0"/>
                  <a:pt x="4802" y="1006"/>
                  <a:pt x="2881" y="3017"/>
                </a:cubicBezTo>
                <a:cubicBezTo>
                  <a:pt x="-961" y="7038"/>
                  <a:pt x="-961" y="13558"/>
                  <a:pt x="2881" y="17579"/>
                </a:cubicBezTo>
                <a:cubicBezTo>
                  <a:pt x="6724" y="21600"/>
                  <a:pt x="12954" y="21600"/>
                  <a:pt x="16797" y="17579"/>
                </a:cubicBezTo>
                <a:cubicBezTo>
                  <a:pt x="20639" y="13558"/>
                  <a:pt x="20639" y="7038"/>
                  <a:pt x="16797" y="3017"/>
                </a:cubicBezTo>
                <a:cubicBezTo>
                  <a:pt x="14876" y="1006"/>
                  <a:pt x="12356" y="0"/>
                  <a:pt x="9838" y="0"/>
                </a:cubicBezTo>
                <a:close/>
                <a:moveTo>
                  <a:pt x="9687" y="3523"/>
                </a:moveTo>
                <a:lnTo>
                  <a:pt x="9991" y="3523"/>
                </a:lnTo>
                <a:cubicBezTo>
                  <a:pt x="10387" y="3523"/>
                  <a:pt x="10625" y="3523"/>
                  <a:pt x="10783" y="3592"/>
                </a:cubicBezTo>
                <a:cubicBezTo>
                  <a:pt x="11012" y="3679"/>
                  <a:pt x="11192" y="3868"/>
                  <a:pt x="11275" y="4107"/>
                </a:cubicBezTo>
                <a:cubicBezTo>
                  <a:pt x="11341" y="4273"/>
                  <a:pt x="11341" y="4521"/>
                  <a:pt x="11341" y="4936"/>
                </a:cubicBezTo>
                <a:lnTo>
                  <a:pt x="11341" y="11306"/>
                </a:lnTo>
                <a:cubicBezTo>
                  <a:pt x="11341" y="11721"/>
                  <a:pt x="11341" y="11969"/>
                  <a:pt x="11275" y="12135"/>
                </a:cubicBezTo>
                <a:cubicBezTo>
                  <a:pt x="11192" y="12374"/>
                  <a:pt x="11012" y="12561"/>
                  <a:pt x="10783" y="12648"/>
                </a:cubicBezTo>
                <a:cubicBezTo>
                  <a:pt x="10625" y="12717"/>
                  <a:pt x="10387" y="12717"/>
                  <a:pt x="9991" y="12717"/>
                </a:cubicBezTo>
                <a:lnTo>
                  <a:pt x="9687" y="12717"/>
                </a:lnTo>
                <a:cubicBezTo>
                  <a:pt x="9291" y="12717"/>
                  <a:pt x="9053" y="12717"/>
                  <a:pt x="8895" y="12648"/>
                </a:cubicBezTo>
                <a:cubicBezTo>
                  <a:pt x="8666" y="12561"/>
                  <a:pt x="8486" y="12374"/>
                  <a:pt x="8403" y="12135"/>
                </a:cubicBezTo>
                <a:cubicBezTo>
                  <a:pt x="8337" y="11969"/>
                  <a:pt x="8337" y="11721"/>
                  <a:pt x="8337" y="11306"/>
                </a:cubicBezTo>
                <a:lnTo>
                  <a:pt x="8337" y="4936"/>
                </a:lnTo>
                <a:cubicBezTo>
                  <a:pt x="8337" y="4521"/>
                  <a:pt x="8337" y="4273"/>
                  <a:pt x="8403" y="4107"/>
                </a:cubicBezTo>
                <a:cubicBezTo>
                  <a:pt x="8486" y="3868"/>
                  <a:pt x="8666" y="3679"/>
                  <a:pt x="8895" y="3592"/>
                </a:cubicBezTo>
                <a:cubicBezTo>
                  <a:pt x="9053" y="3523"/>
                  <a:pt x="9291" y="3523"/>
                  <a:pt x="9687" y="3523"/>
                </a:cubicBezTo>
                <a:close/>
                <a:moveTo>
                  <a:pt x="9687" y="13919"/>
                </a:moveTo>
                <a:lnTo>
                  <a:pt x="9991" y="13919"/>
                </a:lnTo>
                <a:cubicBezTo>
                  <a:pt x="10387" y="13919"/>
                  <a:pt x="10625" y="13919"/>
                  <a:pt x="10783" y="13988"/>
                </a:cubicBezTo>
                <a:cubicBezTo>
                  <a:pt x="11012" y="14075"/>
                  <a:pt x="11192" y="14264"/>
                  <a:pt x="11275" y="14503"/>
                </a:cubicBezTo>
                <a:cubicBezTo>
                  <a:pt x="11341" y="14668"/>
                  <a:pt x="11341" y="14917"/>
                  <a:pt x="11341" y="15331"/>
                </a:cubicBezTo>
                <a:lnTo>
                  <a:pt x="11341" y="15660"/>
                </a:lnTo>
                <a:cubicBezTo>
                  <a:pt x="11341" y="16074"/>
                  <a:pt x="11341" y="16323"/>
                  <a:pt x="11275" y="16489"/>
                </a:cubicBezTo>
                <a:cubicBezTo>
                  <a:pt x="11192" y="16728"/>
                  <a:pt x="11012" y="16915"/>
                  <a:pt x="10783" y="17002"/>
                </a:cubicBezTo>
                <a:cubicBezTo>
                  <a:pt x="10625" y="17071"/>
                  <a:pt x="10387" y="17072"/>
                  <a:pt x="9991" y="17072"/>
                </a:cubicBezTo>
                <a:lnTo>
                  <a:pt x="9687" y="17072"/>
                </a:lnTo>
                <a:cubicBezTo>
                  <a:pt x="9291" y="17072"/>
                  <a:pt x="9053" y="17071"/>
                  <a:pt x="8895" y="17002"/>
                </a:cubicBezTo>
                <a:cubicBezTo>
                  <a:pt x="8666" y="16915"/>
                  <a:pt x="8486" y="16728"/>
                  <a:pt x="8403" y="16489"/>
                </a:cubicBezTo>
                <a:cubicBezTo>
                  <a:pt x="8337" y="16323"/>
                  <a:pt x="8337" y="16074"/>
                  <a:pt x="8337" y="15660"/>
                </a:cubicBezTo>
                <a:lnTo>
                  <a:pt x="8337" y="15331"/>
                </a:lnTo>
                <a:cubicBezTo>
                  <a:pt x="8337" y="14917"/>
                  <a:pt x="8337" y="14668"/>
                  <a:pt x="8403" y="14503"/>
                </a:cubicBezTo>
                <a:cubicBezTo>
                  <a:pt x="8486" y="14264"/>
                  <a:pt x="8666" y="14075"/>
                  <a:pt x="8895" y="13988"/>
                </a:cubicBezTo>
                <a:cubicBezTo>
                  <a:pt x="9053" y="13919"/>
                  <a:pt x="9291" y="13919"/>
                  <a:pt x="9687" y="13919"/>
                </a:cubicBezTo>
                <a:close/>
              </a:path>
            </a:pathLst>
          </a:custGeom>
          <a:solidFill>
            <a:srgbClr val="C0504D"/>
          </a:solidFill>
          <a:ln w="3175">
            <a:miter lim="400000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solidFill>
                  <a:srgbClr val="FFFFFF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Содержимое 2">
                <a:extLst>
                  <a:ext uri="{FF2B5EF4-FFF2-40B4-BE49-F238E27FC236}">
                    <a16:creationId xmlns:a16="http://schemas.microsoft.com/office/drawing/2014/main" id="{253343AF-7F56-3040-93A6-1A2A6022E49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9552" y="692696"/>
                <a:ext cx="7992448" cy="2868417"/>
              </a:xfrm>
              <a:prstGeom prst="rect">
                <a:avLst/>
              </a:prstGeom>
            </p:spPr>
            <p:txBody>
              <a:bodyPr lIns="0" tIns="0" rIns="0" bIns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Интервал</a:t>
                </a:r>
                <a:r>
                  <a:rPr lang="ru-RU" sz="2400" dirty="0">
                    <a:solidFill>
                      <a:srgbClr val="5C5B5C"/>
                    </a:solidFill>
                    <a:latin typeface="Myriad Pro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[</m:t>
                        </m:r>
                        <m:r>
                          <a:rPr lang="en-US" sz="2400" b="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;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400" dirty="0">
                    <a:solidFill>
                      <a:srgbClr val="28506A"/>
                    </a:solidFill>
                    <a:latin typeface="Myriad Pro" pitchFamily="34" charset="0"/>
                  </a:rPr>
                  <a:t> </a:t>
                </a:r>
                <a:r>
                  <a:rPr lang="ru-RU" sz="2400" dirty="0">
                    <a:solidFill>
                      <a:srgbClr val="5C5B5C"/>
                    </a:solidFill>
                    <a:latin typeface="Myriad Pro" pitchFamily="34" charset="0"/>
                  </a:rPr>
                  <a:t>называется </a:t>
                </a:r>
                <a:r>
                  <a:rPr lang="ru-RU" sz="2400" b="1" dirty="0">
                    <a:solidFill>
                      <a:srgbClr val="28506A"/>
                    </a:solidFill>
                    <a:latin typeface="Myriad Pro" pitchFamily="34" charset="0"/>
                  </a:rPr>
                  <a:t>доверительным интервалом</a:t>
                </a:r>
                <a:r>
                  <a:rPr lang="ru-RU" sz="2400" b="1" dirty="0">
                    <a:solidFill>
                      <a:srgbClr val="0059A9"/>
                    </a:solidFill>
                    <a:latin typeface="Myriad Pro" pitchFamily="34" charset="0"/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для параметра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2400" b="0" i="0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dirty="0">
                    <a:solidFill>
                      <a:srgbClr val="5C5B5C"/>
                    </a:solidFill>
                    <a:latin typeface="Myriad Pro" pitchFamily="34" charset="0"/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с уровнем доверия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sz="2400" b="0" i="1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2400" b="0" i="1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sz="2400" b="0" i="1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dirty="0">
                    <a:solidFill>
                      <a:srgbClr val="28506A"/>
                    </a:solidFill>
                    <a:latin typeface="Myriad Pro" pitchFamily="34" charset="0"/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если при бесконечном повторении эксперимента</a:t>
                </a:r>
                <a:r>
                  <a:rPr lang="ru-RU" sz="2400" dirty="0">
                    <a:solidFill>
                      <a:srgbClr val="5C5B5C"/>
                    </a:solidFill>
                    <a:latin typeface="Myriad Pro" pitchFamily="34" charset="0"/>
                  </a:rPr>
                  <a:t> </a:t>
                </a:r>
                <a:br>
                  <a:rPr lang="ru-RU" sz="2400" dirty="0">
                    <a:solidFill>
                      <a:srgbClr val="5C5B5C"/>
                    </a:solidFill>
                    <a:latin typeface="Myriad Pro" pitchFamily="34" charset="0"/>
                  </a:rPr>
                </a:br>
                <a:r>
                  <a:rPr lang="ru-RU" sz="2400" dirty="0">
                    <a:solidFill>
                      <a:srgbClr val="5C5B5C"/>
                    </a:solidFill>
                    <a:latin typeface="Myriad Pro" pitchFamily="34" charset="0"/>
                  </a:rPr>
                  <a:t>в </a:t>
                </a:r>
                <a14:m>
                  <m:oMath xmlns:m="http://schemas.openxmlformats.org/officeDocument/2006/math">
                    <m:r>
                      <a:rPr lang="ru-RU" sz="2400" b="0" i="1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100</m:t>
                    </m:r>
                    <m:r>
                      <a:rPr lang="en-US" sz="2400" b="0" i="1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2400" b="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−</m:t>
                        </m:r>
                        <m:r>
                          <a:rPr lang="en-US" sz="2400" b="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</m:d>
                  </m:oMath>
                </a14:m>
                <a:r>
                  <a:rPr lang="en-US" sz="2400" dirty="0">
                    <a:solidFill>
                      <a:srgbClr val="54748B"/>
                    </a:solidFill>
                    <a:latin typeface="Myriad Pro" pitchFamily="34" charset="0"/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процентах случаев этот интервал </a:t>
                </a:r>
                <a:b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</a:b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будет накрывать истинное значение параметра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endParaRPr lang="en-US" sz="2400" dirty="0">
                  <a:solidFill>
                    <a:srgbClr val="5C5B5C"/>
                  </a:solidFill>
                  <a:latin typeface="Myriad Pro" pitchFamily="34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Величину</a:t>
                </a:r>
                <a:r>
                  <a:rPr lang="ru-RU" sz="2400" dirty="0">
                    <a:solidFill>
                      <a:srgbClr val="54748B"/>
                    </a:solidFill>
                    <a:latin typeface="Myriad Pro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2400" dirty="0">
                    <a:solidFill>
                      <a:srgbClr val="54748B"/>
                    </a:solidFill>
                    <a:latin typeface="Myriad Pro" pitchFamily="34" charset="0"/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называют</a:t>
                </a:r>
                <a:r>
                  <a:rPr lang="ru-RU" sz="2400" dirty="0">
                    <a:solidFill>
                      <a:srgbClr val="5C5B5C"/>
                    </a:solidFill>
                    <a:latin typeface="Myriad Pro" pitchFamily="34" charset="0"/>
                  </a:rPr>
                  <a:t> </a:t>
                </a:r>
                <a:r>
                  <a:rPr lang="ru-RU" sz="2400" b="1" dirty="0">
                    <a:solidFill>
                      <a:srgbClr val="28506A"/>
                    </a:solidFill>
                    <a:latin typeface="Myriad Pro" pitchFamily="34" charset="0"/>
                  </a:rPr>
                  <a:t>уровнем значимости</a:t>
                </a:r>
              </a:p>
            </p:txBody>
          </p:sp>
        </mc:Choice>
        <mc:Fallback xmlns="">
          <p:sp>
            <p:nvSpPr>
              <p:cNvPr id="9" name="Содержимое 2">
                <a:extLst>
                  <a:ext uri="{FF2B5EF4-FFF2-40B4-BE49-F238E27FC236}">
                    <a16:creationId xmlns:a16="http://schemas.microsoft.com/office/drawing/2014/main" id="{253343AF-7F56-3040-93A6-1A2A6022E4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692696"/>
                <a:ext cx="7992448" cy="2868417"/>
              </a:xfrm>
              <a:prstGeom prst="rect">
                <a:avLst/>
              </a:prstGeom>
              <a:blipFill>
                <a:blip r:embed="rId4"/>
                <a:stretch>
                  <a:fillRect l="-2381" t="-3097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45092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6" name="applause.wav"/>
          </p:stSnd>
        </p:sndAc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wrap="square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06A"/>
                </a:solidFill>
                <a:latin typeface="+mn-lt"/>
                <a:ea typeface="+mn-ea"/>
                <a:cs typeface="+mn-cs"/>
              </a:rPr>
              <a:t>Зачем нужны доверительные интервалы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Объект 5">
                <a:extLst>
                  <a:ext uri="{FF2B5EF4-FFF2-40B4-BE49-F238E27FC236}">
                    <a16:creationId xmlns:a16="http://schemas.microsoft.com/office/drawing/2014/main" id="{504AA3E6-24A5-884D-BA00-084365C9D68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9552" y="692696"/>
                <a:ext cx="7452109" cy="2472695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06A"/>
                  </a:buClr>
                </a:pPr>
                <a:r>
                  <a:rPr lang="ru-RU" sz="2400" dirty="0">
                    <a:solidFill>
                      <a:srgbClr val="373737"/>
                    </a:solidFill>
                  </a:rPr>
                  <a:t>Точечная оценка делается по случайной выборке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2400" dirty="0">
                    <a:solidFill>
                      <a:srgbClr val="373737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неопределённость</a:t>
                </a:r>
              </a:p>
            </p:txBody>
          </p:sp>
        </mc:Choice>
        <mc:Fallback xmlns="">
          <p:sp>
            <p:nvSpPr>
              <p:cNvPr id="5" name="Объект 5">
                <a:extLst>
                  <a:ext uri="{FF2B5EF4-FFF2-40B4-BE49-F238E27FC236}">
                    <a16:creationId xmlns:a16="http://schemas.microsoft.com/office/drawing/2014/main" id="{504AA3E6-24A5-884D-BA00-084365C9D6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692696"/>
                <a:ext cx="7452109" cy="2472695"/>
              </a:xfrm>
              <a:prstGeom prst="rect">
                <a:avLst/>
              </a:prstGeom>
              <a:blipFill>
                <a:blip r:embed="rId3"/>
                <a:stretch>
                  <a:fillRect l="-2385" t="-359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53842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wrap="square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06A"/>
                </a:solidFill>
                <a:latin typeface="+mn-lt"/>
                <a:ea typeface="+mn-ea"/>
                <a:cs typeface="+mn-cs"/>
              </a:rPr>
              <a:t>Зачем нужны доверительные интервалы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Объект 5">
                <a:extLst>
                  <a:ext uri="{FF2B5EF4-FFF2-40B4-BE49-F238E27FC236}">
                    <a16:creationId xmlns:a16="http://schemas.microsoft.com/office/drawing/2014/main" id="{3B4AE6BF-7E65-1F41-A369-7258975A1C9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9552" y="692696"/>
                <a:ext cx="7452109" cy="2472695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06A"/>
                  </a:buClr>
                </a:pPr>
                <a:r>
                  <a:rPr lang="ru-RU" sz="2400" dirty="0">
                    <a:solidFill>
                      <a:srgbClr val="373737"/>
                    </a:solidFill>
                  </a:rPr>
                  <a:t>Точечная оценка делается по случайной выборке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2400" dirty="0">
                    <a:solidFill>
                      <a:srgbClr val="373737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неопределённость</a:t>
                </a: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06A"/>
                  </a:buClr>
                </a:pPr>
                <a:r>
                  <a:rPr lang="ru-RU" sz="2400" dirty="0">
                    <a:solidFill>
                      <a:srgbClr val="373737"/>
                    </a:solidFill>
                  </a:rPr>
                  <a:t>Нужно делать выводы в каком-то диапазоне</a:t>
                </a:r>
              </a:p>
            </p:txBody>
          </p:sp>
        </mc:Choice>
        <mc:Fallback xmlns="">
          <p:sp>
            <p:nvSpPr>
              <p:cNvPr id="5" name="Объект 5">
                <a:extLst>
                  <a:ext uri="{FF2B5EF4-FFF2-40B4-BE49-F238E27FC236}">
                    <a16:creationId xmlns:a16="http://schemas.microsoft.com/office/drawing/2014/main" id="{3B4AE6BF-7E65-1F41-A369-7258975A1C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692696"/>
                <a:ext cx="7452109" cy="2472695"/>
              </a:xfrm>
              <a:prstGeom prst="rect">
                <a:avLst/>
              </a:prstGeom>
              <a:blipFill>
                <a:blip r:embed="rId3"/>
                <a:stretch>
                  <a:fillRect l="-2385" t="-359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99710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wrap="square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06A"/>
                </a:solidFill>
                <a:latin typeface="+mn-lt"/>
                <a:ea typeface="+mn-ea"/>
                <a:cs typeface="+mn-cs"/>
              </a:rPr>
              <a:t>Зачем нужны доверительные интервалы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Объект 5">
                <a:extLst>
                  <a:ext uri="{FF2B5EF4-FFF2-40B4-BE49-F238E27FC236}">
                    <a16:creationId xmlns:a16="http://schemas.microsoft.com/office/drawing/2014/main" id="{32481018-9C1A-9D43-8DA7-9183C804053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9552" y="692696"/>
                <a:ext cx="7452109" cy="2472695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06A"/>
                  </a:buClr>
                </a:pPr>
                <a:r>
                  <a:rPr lang="ru-RU" sz="2400" dirty="0">
                    <a:solidFill>
                      <a:srgbClr val="373737"/>
                    </a:solidFill>
                  </a:rPr>
                  <a:t>Точечная оценка делается по случайной выборке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2400" dirty="0">
                    <a:solidFill>
                      <a:srgbClr val="373737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неопределённость</a:t>
                </a: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06A"/>
                  </a:buClr>
                </a:pPr>
                <a:r>
                  <a:rPr lang="ru-RU" sz="2400" dirty="0">
                    <a:solidFill>
                      <a:srgbClr val="373737"/>
                    </a:solidFill>
                  </a:rPr>
                  <a:t>Нужно делать выводы в каком-то диапазоне</a:t>
                </a: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06A"/>
                  </a:buClr>
                </a:pPr>
                <a:r>
                  <a:rPr lang="ru-RU" sz="2400" dirty="0">
                    <a:solidFill>
                      <a:srgbClr val="373737"/>
                    </a:solidFill>
                  </a:rPr>
                  <a:t>Доверительный интервал показывают, насколько мы уверены в точечной оценке </a:t>
                </a:r>
              </a:p>
            </p:txBody>
          </p:sp>
        </mc:Choice>
        <mc:Fallback xmlns="">
          <p:sp>
            <p:nvSpPr>
              <p:cNvPr id="5" name="Объект 5">
                <a:extLst>
                  <a:ext uri="{FF2B5EF4-FFF2-40B4-BE49-F238E27FC236}">
                    <a16:creationId xmlns:a16="http://schemas.microsoft.com/office/drawing/2014/main" id="{32481018-9C1A-9D43-8DA7-9183C80405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692696"/>
                <a:ext cx="7452109" cy="2472695"/>
              </a:xfrm>
              <a:prstGeom prst="rect">
                <a:avLst/>
              </a:prstGeom>
              <a:blipFill>
                <a:blip r:embed="rId3"/>
                <a:stretch>
                  <a:fillRect l="-2381" t="-3571" r="-2891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42080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wrap="square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06A"/>
                </a:solidFill>
                <a:latin typeface="+mn-lt"/>
                <a:ea typeface="+mn-ea"/>
                <a:cs typeface="+mn-cs"/>
              </a:rPr>
              <a:t>Зачем нужны доверительные интервалы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Объект 5">
                <a:extLst>
                  <a:ext uri="{FF2B5EF4-FFF2-40B4-BE49-F238E27FC236}">
                    <a16:creationId xmlns:a16="http://schemas.microsoft.com/office/drawing/2014/main" id="{A3822EA3-AAD3-E04D-80EE-D4B61A61B4D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9552" y="692696"/>
                <a:ext cx="7452109" cy="2472695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06A"/>
                  </a:buClr>
                </a:pPr>
                <a:r>
                  <a:rPr lang="ru-RU" sz="2400" dirty="0">
                    <a:solidFill>
                      <a:srgbClr val="373737"/>
                    </a:solidFill>
                  </a:rPr>
                  <a:t>Точечная оценка делается по случайной выборке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2400" dirty="0">
                    <a:solidFill>
                      <a:srgbClr val="373737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неопределённость</a:t>
                </a: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06A"/>
                  </a:buClr>
                </a:pPr>
                <a:r>
                  <a:rPr lang="ru-RU" sz="2400" dirty="0">
                    <a:solidFill>
                      <a:srgbClr val="373737"/>
                    </a:solidFill>
                  </a:rPr>
                  <a:t>Нужно делать выводы в каком-то диапазоне</a:t>
                </a: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06A"/>
                  </a:buClr>
                </a:pPr>
                <a:r>
                  <a:rPr lang="ru-RU" sz="2400" dirty="0">
                    <a:solidFill>
                      <a:srgbClr val="373737"/>
                    </a:solidFill>
                  </a:rPr>
                  <a:t>Доверительный интервал показывают, насколько мы уверены в точечной оценке </a:t>
                </a:r>
              </a:p>
            </p:txBody>
          </p:sp>
        </mc:Choice>
        <mc:Fallback xmlns="">
          <p:sp>
            <p:nvSpPr>
              <p:cNvPr id="6" name="Объект 5">
                <a:extLst>
                  <a:ext uri="{FF2B5EF4-FFF2-40B4-BE49-F238E27FC236}">
                    <a16:creationId xmlns:a16="http://schemas.microsoft.com/office/drawing/2014/main" id="{A3822EA3-AAD3-E04D-80EE-D4B61A61B4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692696"/>
                <a:ext cx="7452109" cy="2472695"/>
              </a:xfrm>
              <a:prstGeom prst="rect">
                <a:avLst/>
              </a:prstGeom>
              <a:blipFill>
                <a:blip r:embed="rId3"/>
                <a:stretch>
                  <a:fillRect l="-2381" t="-3571" r="-2891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">
            <a:extLst>
              <a:ext uri="{FF2B5EF4-FFF2-40B4-BE49-F238E27FC236}">
                <a16:creationId xmlns:a16="http://schemas.microsoft.com/office/drawing/2014/main" id="{1694D176-86EB-8F44-8CEA-AE687C175879}"/>
              </a:ext>
            </a:extLst>
          </p:cNvPr>
          <p:cNvSpPr/>
          <p:nvPr/>
        </p:nvSpPr>
        <p:spPr>
          <a:xfrm>
            <a:off x="845950" y="3395166"/>
            <a:ext cx="7164432" cy="1130547"/>
          </a:xfrm>
          <a:prstGeom prst="rect">
            <a:avLst/>
          </a:prstGeom>
          <a:solidFill>
            <a:srgbClr val="FFFFFF">
              <a:alpha val="60000"/>
            </a:srgbClr>
          </a:solidFill>
          <a:ln w="12700">
            <a:miter lim="400000"/>
          </a:ln>
          <a:effectLst/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84FA85-306B-604A-8F4E-C7CCA3903034}"/>
              </a:ext>
            </a:extLst>
          </p:cNvPr>
          <p:cNvSpPr txBox="1"/>
          <p:nvPr/>
        </p:nvSpPr>
        <p:spPr>
          <a:xfrm>
            <a:off x="1529662" y="3550700"/>
            <a:ext cx="63707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rgbClr val="C0504D"/>
                </a:solidFill>
              </a:rPr>
              <a:t>На практике пытаются построить наиболее короткий доверительный интервал </a:t>
            </a:r>
          </a:p>
        </p:txBody>
      </p:sp>
      <p:sp>
        <p:nvSpPr>
          <p:cNvPr id="12" name="Shape">
            <a:extLst>
              <a:ext uri="{FF2B5EF4-FFF2-40B4-BE49-F238E27FC236}">
                <a16:creationId xmlns:a16="http://schemas.microsoft.com/office/drawing/2014/main" id="{A516041E-CDFD-4A43-90CD-5E704D177257}"/>
              </a:ext>
            </a:extLst>
          </p:cNvPr>
          <p:cNvSpPr/>
          <p:nvPr/>
        </p:nvSpPr>
        <p:spPr>
          <a:xfrm>
            <a:off x="1097440" y="3606115"/>
            <a:ext cx="290687" cy="2906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38" y="0"/>
                </a:moveTo>
                <a:cubicBezTo>
                  <a:pt x="7320" y="0"/>
                  <a:pt x="4802" y="1006"/>
                  <a:pt x="2881" y="3017"/>
                </a:cubicBezTo>
                <a:cubicBezTo>
                  <a:pt x="-961" y="7038"/>
                  <a:pt x="-961" y="13558"/>
                  <a:pt x="2881" y="17579"/>
                </a:cubicBezTo>
                <a:cubicBezTo>
                  <a:pt x="6724" y="21600"/>
                  <a:pt x="12954" y="21600"/>
                  <a:pt x="16797" y="17579"/>
                </a:cubicBezTo>
                <a:cubicBezTo>
                  <a:pt x="20639" y="13558"/>
                  <a:pt x="20639" y="7038"/>
                  <a:pt x="16797" y="3017"/>
                </a:cubicBezTo>
                <a:cubicBezTo>
                  <a:pt x="14876" y="1006"/>
                  <a:pt x="12356" y="0"/>
                  <a:pt x="9838" y="0"/>
                </a:cubicBezTo>
                <a:close/>
                <a:moveTo>
                  <a:pt x="9687" y="3523"/>
                </a:moveTo>
                <a:lnTo>
                  <a:pt x="9991" y="3523"/>
                </a:lnTo>
                <a:cubicBezTo>
                  <a:pt x="10387" y="3523"/>
                  <a:pt x="10625" y="3523"/>
                  <a:pt x="10783" y="3592"/>
                </a:cubicBezTo>
                <a:cubicBezTo>
                  <a:pt x="11012" y="3679"/>
                  <a:pt x="11192" y="3868"/>
                  <a:pt x="11275" y="4107"/>
                </a:cubicBezTo>
                <a:cubicBezTo>
                  <a:pt x="11341" y="4273"/>
                  <a:pt x="11341" y="4521"/>
                  <a:pt x="11341" y="4936"/>
                </a:cubicBezTo>
                <a:lnTo>
                  <a:pt x="11341" y="11306"/>
                </a:lnTo>
                <a:cubicBezTo>
                  <a:pt x="11341" y="11721"/>
                  <a:pt x="11341" y="11969"/>
                  <a:pt x="11275" y="12135"/>
                </a:cubicBezTo>
                <a:cubicBezTo>
                  <a:pt x="11192" y="12374"/>
                  <a:pt x="11012" y="12561"/>
                  <a:pt x="10783" y="12648"/>
                </a:cubicBezTo>
                <a:cubicBezTo>
                  <a:pt x="10625" y="12717"/>
                  <a:pt x="10387" y="12717"/>
                  <a:pt x="9991" y="12717"/>
                </a:cubicBezTo>
                <a:lnTo>
                  <a:pt x="9687" y="12717"/>
                </a:lnTo>
                <a:cubicBezTo>
                  <a:pt x="9291" y="12717"/>
                  <a:pt x="9053" y="12717"/>
                  <a:pt x="8895" y="12648"/>
                </a:cubicBezTo>
                <a:cubicBezTo>
                  <a:pt x="8666" y="12561"/>
                  <a:pt x="8486" y="12374"/>
                  <a:pt x="8403" y="12135"/>
                </a:cubicBezTo>
                <a:cubicBezTo>
                  <a:pt x="8337" y="11969"/>
                  <a:pt x="8337" y="11721"/>
                  <a:pt x="8337" y="11306"/>
                </a:cubicBezTo>
                <a:lnTo>
                  <a:pt x="8337" y="4936"/>
                </a:lnTo>
                <a:cubicBezTo>
                  <a:pt x="8337" y="4521"/>
                  <a:pt x="8337" y="4273"/>
                  <a:pt x="8403" y="4107"/>
                </a:cubicBezTo>
                <a:cubicBezTo>
                  <a:pt x="8486" y="3868"/>
                  <a:pt x="8666" y="3679"/>
                  <a:pt x="8895" y="3592"/>
                </a:cubicBezTo>
                <a:cubicBezTo>
                  <a:pt x="9053" y="3523"/>
                  <a:pt x="9291" y="3523"/>
                  <a:pt x="9687" y="3523"/>
                </a:cubicBezTo>
                <a:close/>
                <a:moveTo>
                  <a:pt x="9687" y="13919"/>
                </a:moveTo>
                <a:lnTo>
                  <a:pt x="9991" y="13919"/>
                </a:lnTo>
                <a:cubicBezTo>
                  <a:pt x="10387" y="13919"/>
                  <a:pt x="10625" y="13919"/>
                  <a:pt x="10783" y="13988"/>
                </a:cubicBezTo>
                <a:cubicBezTo>
                  <a:pt x="11012" y="14075"/>
                  <a:pt x="11192" y="14264"/>
                  <a:pt x="11275" y="14503"/>
                </a:cubicBezTo>
                <a:cubicBezTo>
                  <a:pt x="11341" y="14668"/>
                  <a:pt x="11341" y="14917"/>
                  <a:pt x="11341" y="15331"/>
                </a:cubicBezTo>
                <a:lnTo>
                  <a:pt x="11341" y="15660"/>
                </a:lnTo>
                <a:cubicBezTo>
                  <a:pt x="11341" y="16074"/>
                  <a:pt x="11341" y="16323"/>
                  <a:pt x="11275" y="16489"/>
                </a:cubicBezTo>
                <a:cubicBezTo>
                  <a:pt x="11192" y="16728"/>
                  <a:pt x="11012" y="16915"/>
                  <a:pt x="10783" y="17002"/>
                </a:cubicBezTo>
                <a:cubicBezTo>
                  <a:pt x="10625" y="17071"/>
                  <a:pt x="10387" y="17072"/>
                  <a:pt x="9991" y="17072"/>
                </a:cubicBezTo>
                <a:lnTo>
                  <a:pt x="9687" y="17072"/>
                </a:lnTo>
                <a:cubicBezTo>
                  <a:pt x="9291" y="17072"/>
                  <a:pt x="9053" y="17071"/>
                  <a:pt x="8895" y="17002"/>
                </a:cubicBezTo>
                <a:cubicBezTo>
                  <a:pt x="8666" y="16915"/>
                  <a:pt x="8486" y="16728"/>
                  <a:pt x="8403" y="16489"/>
                </a:cubicBezTo>
                <a:cubicBezTo>
                  <a:pt x="8337" y="16323"/>
                  <a:pt x="8337" y="16074"/>
                  <a:pt x="8337" y="15660"/>
                </a:cubicBezTo>
                <a:lnTo>
                  <a:pt x="8337" y="15331"/>
                </a:lnTo>
                <a:cubicBezTo>
                  <a:pt x="8337" y="14917"/>
                  <a:pt x="8337" y="14668"/>
                  <a:pt x="8403" y="14503"/>
                </a:cubicBezTo>
                <a:cubicBezTo>
                  <a:pt x="8486" y="14264"/>
                  <a:pt x="8666" y="14075"/>
                  <a:pt x="8895" y="13988"/>
                </a:cubicBezTo>
                <a:cubicBezTo>
                  <a:pt x="9053" y="13919"/>
                  <a:pt x="9291" y="13919"/>
                  <a:pt x="9687" y="13919"/>
                </a:cubicBezTo>
                <a:close/>
              </a:path>
            </a:pathLst>
          </a:custGeom>
          <a:solidFill>
            <a:srgbClr val="C0504D"/>
          </a:solidFill>
          <a:ln w="3175">
            <a:miter lim="400000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solidFill>
                  <a:srgbClr val="FFFFFF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6961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wrap="square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06A"/>
                </a:solidFill>
                <a:latin typeface="+mn-lt"/>
                <a:ea typeface="+mn-ea"/>
                <a:cs typeface="+mn-cs"/>
              </a:rPr>
              <a:t>Зачем нужны доверительные интервалы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Объект 5">
                <a:extLst>
                  <a:ext uri="{FF2B5EF4-FFF2-40B4-BE49-F238E27FC236}">
                    <a16:creationId xmlns:a16="http://schemas.microsoft.com/office/drawing/2014/main" id="{00AEDFA6-C0CD-DB4D-8B3B-656438FBDEB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9552" y="1260000"/>
                <a:ext cx="7556515" cy="677040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r>
                  <a:rPr lang="ru-RU" sz="2400" dirty="0">
                    <a:solidFill>
                      <a:srgbClr val="373737"/>
                    </a:solidFill>
                  </a:rPr>
                  <a:t>С вероятностью </a:t>
                </a:r>
                <a:r>
                  <a:rPr lang="en-US" sz="2400" dirty="0">
                    <a:solidFill>
                      <a:srgbClr val="28506A"/>
                    </a:solidFill>
                  </a:rPr>
                  <a:t>95%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среднее лежит между 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ru-RU" sz="2400" dirty="0">
                    <a:solidFill>
                      <a:srgbClr val="54748B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и</a:t>
                </a:r>
                <a:r>
                  <a:rPr lang="ru-RU" sz="2400" dirty="0">
                    <a:solidFill>
                      <a:srgbClr val="5C5B5C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</a:rPr>
                      <m:t>20</m:t>
                    </m:r>
                  </m:oMath>
                </a14:m>
                <a:endParaRPr lang="ru-RU" sz="2400" dirty="0">
                  <a:solidFill>
                    <a:srgbClr val="5C5B5C"/>
                  </a:solidFill>
                </a:endParaRPr>
              </a:p>
            </p:txBody>
          </p:sp>
        </mc:Choice>
        <mc:Fallback xmlns="">
          <p:sp>
            <p:nvSpPr>
              <p:cNvPr id="7" name="Объект 5">
                <a:extLst>
                  <a:ext uri="{FF2B5EF4-FFF2-40B4-BE49-F238E27FC236}">
                    <a16:creationId xmlns:a16="http://schemas.microsoft.com/office/drawing/2014/main" id="{00AEDFA6-C0CD-DB4D-8B3B-656438FBDE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1260000"/>
                <a:ext cx="7556515" cy="677040"/>
              </a:xfrm>
              <a:prstGeom prst="rect">
                <a:avLst/>
              </a:prstGeom>
              <a:blipFill>
                <a:blip r:embed="rId3"/>
                <a:stretch>
                  <a:fillRect l="-2521" t="-15094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Объект 5">
            <a:extLst>
              <a:ext uri="{FF2B5EF4-FFF2-40B4-BE49-F238E27FC236}">
                <a16:creationId xmlns:a16="http://schemas.microsoft.com/office/drawing/2014/main" id="{A7D3BD73-D401-CB49-B800-E09E1EB5505E}"/>
              </a:ext>
            </a:extLst>
          </p:cNvPr>
          <p:cNvSpPr txBox="1">
            <a:spLocks/>
          </p:cNvSpPr>
          <p:nvPr/>
        </p:nvSpPr>
        <p:spPr>
          <a:xfrm>
            <a:off x="539552" y="720000"/>
            <a:ext cx="1080120" cy="43204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373737"/>
                </a:solidFill>
              </a:rPr>
              <a:t>Антон</a:t>
            </a:r>
            <a:r>
              <a:rPr lang="en-US" sz="2400" b="1" dirty="0">
                <a:solidFill>
                  <a:srgbClr val="373737"/>
                </a:solidFill>
              </a:rPr>
              <a:t>:</a:t>
            </a:r>
            <a:endParaRPr lang="ru-RU" sz="2400" b="1" dirty="0">
              <a:solidFill>
                <a:srgbClr val="37373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7334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wrap="square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06A"/>
                </a:solidFill>
                <a:latin typeface="+mn-lt"/>
                <a:ea typeface="+mn-ea"/>
                <a:cs typeface="+mn-cs"/>
              </a:rPr>
              <a:t>Зачем нужны доверительные интервалы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Объект 5">
                <a:extLst>
                  <a:ext uri="{FF2B5EF4-FFF2-40B4-BE49-F238E27FC236}">
                    <a16:creationId xmlns:a16="http://schemas.microsoft.com/office/drawing/2014/main" id="{DED8660E-B750-7546-B535-BCAE424985C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9552" y="1260000"/>
                <a:ext cx="7556515" cy="677040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r>
                  <a:rPr lang="ru-RU" sz="2400" dirty="0">
                    <a:solidFill>
                      <a:srgbClr val="373737"/>
                    </a:solidFill>
                  </a:rPr>
                  <a:t>С вероятностью </a:t>
                </a:r>
                <a:r>
                  <a:rPr lang="en-US" sz="2400" dirty="0">
                    <a:solidFill>
                      <a:srgbClr val="28506A"/>
                    </a:solidFill>
                  </a:rPr>
                  <a:t>95%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среднее лежит между 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ru-RU" sz="2400" dirty="0">
                    <a:solidFill>
                      <a:srgbClr val="54748B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и</a:t>
                </a:r>
                <a:r>
                  <a:rPr lang="ru-RU" sz="2400" dirty="0">
                    <a:solidFill>
                      <a:srgbClr val="5C5B5C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</a:rPr>
                      <m:t>20</m:t>
                    </m:r>
                  </m:oMath>
                </a14:m>
                <a:endParaRPr lang="ru-RU" sz="2400" dirty="0">
                  <a:solidFill>
                    <a:srgbClr val="5C5B5C"/>
                  </a:solidFill>
                </a:endParaRPr>
              </a:p>
            </p:txBody>
          </p:sp>
        </mc:Choice>
        <mc:Fallback xmlns="">
          <p:sp>
            <p:nvSpPr>
              <p:cNvPr id="9" name="Объект 5">
                <a:extLst>
                  <a:ext uri="{FF2B5EF4-FFF2-40B4-BE49-F238E27FC236}">
                    <a16:creationId xmlns:a16="http://schemas.microsoft.com/office/drawing/2014/main" id="{DED8660E-B750-7546-B535-BCAE424985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1260000"/>
                <a:ext cx="7556515" cy="677040"/>
              </a:xfrm>
              <a:prstGeom prst="rect">
                <a:avLst/>
              </a:prstGeom>
              <a:blipFill>
                <a:blip r:embed="rId3"/>
                <a:stretch>
                  <a:fillRect l="-2521" t="-15094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Объект 5">
            <a:extLst>
              <a:ext uri="{FF2B5EF4-FFF2-40B4-BE49-F238E27FC236}">
                <a16:creationId xmlns:a16="http://schemas.microsoft.com/office/drawing/2014/main" id="{2D2BC764-FCF9-2E4F-8704-066B4219778A}"/>
              </a:ext>
            </a:extLst>
          </p:cNvPr>
          <p:cNvSpPr txBox="1">
            <a:spLocks/>
          </p:cNvSpPr>
          <p:nvPr/>
        </p:nvSpPr>
        <p:spPr>
          <a:xfrm>
            <a:off x="539552" y="720000"/>
            <a:ext cx="1080120" cy="43204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373737"/>
                </a:solidFill>
              </a:rPr>
              <a:t>Антон</a:t>
            </a:r>
            <a:r>
              <a:rPr lang="en-US" sz="2400" b="1" dirty="0">
                <a:solidFill>
                  <a:srgbClr val="373737"/>
                </a:solidFill>
              </a:rPr>
              <a:t>:</a:t>
            </a:r>
            <a:endParaRPr lang="ru-RU" sz="2400" b="1" dirty="0">
              <a:solidFill>
                <a:srgbClr val="373737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Объект 5">
                <a:extLst>
                  <a:ext uri="{FF2B5EF4-FFF2-40B4-BE49-F238E27FC236}">
                    <a16:creationId xmlns:a16="http://schemas.microsoft.com/office/drawing/2014/main" id="{1152ADEF-18E7-984A-BDCD-70015DC9EF2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08104" y="1809281"/>
                <a:ext cx="1872208" cy="432048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r>
                  <a:rPr lang="ru-RU" sz="2400" b="1" dirty="0">
                    <a:solidFill>
                      <a:srgbClr val="373737"/>
                    </a:solidFill>
                  </a:rPr>
                  <a:t>Ширина</a:t>
                </a:r>
                <a:r>
                  <a:rPr lang="en-US" sz="2400" b="1" dirty="0">
                    <a:solidFill>
                      <a:srgbClr val="373737"/>
                    </a:solidFill>
                  </a:rPr>
                  <a:t>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</a:rPr>
                      <m:t>19</m:t>
                    </m:r>
                  </m:oMath>
                </a14:m>
                <a:endParaRPr lang="ru-RU" sz="2400" dirty="0">
                  <a:solidFill>
                    <a:srgbClr val="5C5B5C"/>
                  </a:solidFill>
                </a:endParaRPr>
              </a:p>
            </p:txBody>
          </p:sp>
        </mc:Choice>
        <mc:Fallback xmlns="">
          <p:sp>
            <p:nvSpPr>
              <p:cNvPr id="11" name="Объект 5">
                <a:extLst>
                  <a:ext uri="{FF2B5EF4-FFF2-40B4-BE49-F238E27FC236}">
                    <a16:creationId xmlns:a16="http://schemas.microsoft.com/office/drawing/2014/main" id="{1152ADEF-18E7-984A-BDCD-70015DC9EF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8104" y="1809281"/>
                <a:ext cx="1872208" cy="432048"/>
              </a:xfrm>
              <a:prstGeom prst="rect">
                <a:avLst/>
              </a:prstGeom>
              <a:blipFill>
                <a:blip r:embed="rId4"/>
                <a:stretch>
                  <a:fillRect l="-9459" t="-23529" b="-29412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30400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wrap="square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06A"/>
                </a:solidFill>
                <a:latin typeface="+mn-lt"/>
                <a:ea typeface="+mn-ea"/>
                <a:cs typeface="+mn-cs"/>
              </a:rPr>
              <a:t>Зачем нужны доверительные интервалы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Объект 5">
                <a:extLst>
                  <a:ext uri="{FF2B5EF4-FFF2-40B4-BE49-F238E27FC236}">
                    <a16:creationId xmlns:a16="http://schemas.microsoft.com/office/drawing/2014/main" id="{73EB6238-1590-3A41-B82E-B3CD9770560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9552" y="1260000"/>
                <a:ext cx="7556515" cy="677040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r>
                  <a:rPr lang="ru-RU" sz="2400" dirty="0">
                    <a:solidFill>
                      <a:srgbClr val="373737"/>
                    </a:solidFill>
                  </a:rPr>
                  <a:t>С вероятностью </a:t>
                </a:r>
                <a:r>
                  <a:rPr lang="en-US" sz="2400" dirty="0">
                    <a:solidFill>
                      <a:srgbClr val="28506A"/>
                    </a:solidFill>
                  </a:rPr>
                  <a:t>95%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среднее лежит между 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ru-RU" sz="2400" dirty="0">
                    <a:solidFill>
                      <a:srgbClr val="54748B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и</a:t>
                </a:r>
                <a:r>
                  <a:rPr lang="ru-RU" sz="2400" dirty="0">
                    <a:solidFill>
                      <a:srgbClr val="5C5B5C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</a:rPr>
                      <m:t>20</m:t>
                    </m:r>
                  </m:oMath>
                </a14:m>
                <a:endParaRPr lang="ru-RU" sz="2400" dirty="0">
                  <a:solidFill>
                    <a:srgbClr val="5C5B5C"/>
                  </a:solidFill>
                </a:endParaRPr>
              </a:p>
            </p:txBody>
          </p:sp>
        </mc:Choice>
        <mc:Fallback xmlns="">
          <p:sp>
            <p:nvSpPr>
              <p:cNvPr id="9" name="Объект 5">
                <a:extLst>
                  <a:ext uri="{FF2B5EF4-FFF2-40B4-BE49-F238E27FC236}">
                    <a16:creationId xmlns:a16="http://schemas.microsoft.com/office/drawing/2014/main" id="{73EB6238-1590-3A41-B82E-B3CD977056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1260000"/>
                <a:ext cx="7556515" cy="677040"/>
              </a:xfrm>
              <a:prstGeom prst="rect">
                <a:avLst/>
              </a:prstGeom>
              <a:blipFill>
                <a:blip r:embed="rId3"/>
                <a:stretch>
                  <a:fillRect l="-2521" t="-15094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Объект 5">
                <a:extLst>
                  <a:ext uri="{FF2B5EF4-FFF2-40B4-BE49-F238E27FC236}">
                    <a16:creationId xmlns:a16="http://schemas.microsoft.com/office/drawing/2014/main" id="{0FBE1280-D9B0-3649-9309-2D55BF99508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9552" y="2880000"/>
                <a:ext cx="7484507" cy="430856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r>
                  <a:rPr lang="ru-RU" sz="2400" dirty="0">
                    <a:solidFill>
                      <a:srgbClr val="373737"/>
                    </a:solidFill>
                  </a:rPr>
                  <a:t>С вероятностью </a:t>
                </a:r>
                <a:r>
                  <a:rPr lang="en-US" sz="2400" dirty="0">
                    <a:solidFill>
                      <a:srgbClr val="28506A"/>
                    </a:solidFill>
                  </a:rPr>
                  <a:t>95%</a:t>
                </a:r>
                <a:r>
                  <a:rPr lang="en-US" sz="2400" dirty="0">
                    <a:solidFill>
                      <a:srgbClr val="5C5B5C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среднее лежит между 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400" b="0" i="1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</a:rPr>
                      <m:t>7</m:t>
                    </m:r>
                  </m:oMath>
                </a14:m>
                <a:r>
                  <a:rPr lang="ru-RU" sz="2400" dirty="0">
                    <a:solidFill>
                      <a:srgbClr val="54748B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и</a:t>
                </a:r>
                <a:r>
                  <a:rPr lang="ru-RU" sz="2400" dirty="0">
                    <a:solidFill>
                      <a:srgbClr val="5C5B5C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</a:rPr>
                      <m:t>23</m:t>
                    </m:r>
                  </m:oMath>
                </a14:m>
                <a:endParaRPr lang="ru-RU" sz="2400" dirty="0">
                  <a:solidFill>
                    <a:srgbClr val="5C5B5C"/>
                  </a:solidFill>
                </a:endParaRPr>
              </a:p>
            </p:txBody>
          </p:sp>
        </mc:Choice>
        <mc:Fallback xmlns="">
          <p:sp>
            <p:nvSpPr>
              <p:cNvPr id="13" name="Объект 5">
                <a:extLst>
                  <a:ext uri="{FF2B5EF4-FFF2-40B4-BE49-F238E27FC236}">
                    <a16:creationId xmlns:a16="http://schemas.microsoft.com/office/drawing/2014/main" id="{0FBE1280-D9B0-3649-9309-2D55BF9950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2880000"/>
                <a:ext cx="7484507" cy="430856"/>
              </a:xfrm>
              <a:prstGeom prst="rect">
                <a:avLst/>
              </a:prstGeom>
              <a:blipFill>
                <a:blip r:embed="rId4"/>
                <a:stretch>
                  <a:fillRect l="-2547" t="-20588" b="-29412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Объект 5">
            <a:extLst>
              <a:ext uri="{FF2B5EF4-FFF2-40B4-BE49-F238E27FC236}">
                <a16:creationId xmlns:a16="http://schemas.microsoft.com/office/drawing/2014/main" id="{5774D583-65EA-0C45-BAAC-D29F20EE4E8B}"/>
              </a:ext>
            </a:extLst>
          </p:cNvPr>
          <p:cNvSpPr txBox="1">
            <a:spLocks/>
          </p:cNvSpPr>
          <p:nvPr/>
        </p:nvSpPr>
        <p:spPr>
          <a:xfrm>
            <a:off x="539552" y="720000"/>
            <a:ext cx="1080120" cy="43204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373737"/>
                </a:solidFill>
              </a:rPr>
              <a:t>Антон</a:t>
            </a:r>
            <a:r>
              <a:rPr lang="en-US" sz="2400" b="1" dirty="0">
                <a:solidFill>
                  <a:srgbClr val="373737"/>
                </a:solidFill>
              </a:rPr>
              <a:t>:</a:t>
            </a:r>
            <a:endParaRPr lang="ru-RU" sz="2400" b="1" dirty="0">
              <a:solidFill>
                <a:srgbClr val="373737"/>
              </a:solidFill>
            </a:endParaRPr>
          </a:p>
        </p:txBody>
      </p:sp>
      <p:sp>
        <p:nvSpPr>
          <p:cNvPr id="15" name="Объект 5">
            <a:extLst>
              <a:ext uri="{FF2B5EF4-FFF2-40B4-BE49-F238E27FC236}">
                <a16:creationId xmlns:a16="http://schemas.microsoft.com/office/drawing/2014/main" id="{4DE15E4E-01D7-4548-AF0B-BA9309AFB8D8}"/>
              </a:ext>
            </a:extLst>
          </p:cNvPr>
          <p:cNvSpPr txBox="1">
            <a:spLocks/>
          </p:cNvSpPr>
          <p:nvPr/>
        </p:nvSpPr>
        <p:spPr>
          <a:xfrm>
            <a:off x="539552" y="2340000"/>
            <a:ext cx="1656184" cy="43204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373737"/>
                </a:solidFill>
              </a:rPr>
              <a:t>Наташа</a:t>
            </a:r>
            <a:r>
              <a:rPr lang="en-US" sz="2400" b="1" dirty="0">
                <a:solidFill>
                  <a:srgbClr val="373737"/>
                </a:solidFill>
              </a:rPr>
              <a:t>:</a:t>
            </a:r>
            <a:endParaRPr lang="ru-RU" sz="2400" b="1" dirty="0">
              <a:solidFill>
                <a:srgbClr val="373737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Объект 5">
                <a:extLst>
                  <a:ext uri="{FF2B5EF4-FFF2-40B4-BE49-F238E27FC236}">
                    <a16:creationId xmlns:a16="http://schemas.microsoft.com/office/drawing/2014/main" id="{152BB107-EB52-A04A-9162-9A5AB0C75F0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08104" y="1809281"/>
                <a:ext cx="1872208" cy="432048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r>
                  <a:rPr lang="ru-RU" sz="2400" b="1" dirty="0">
                    <a:solidFill>
                      <a:srgbClr val="373737"/>
                    </a:solidFill>
                  </a:rPr>
                  <a:t>Ширина</a:t>
                </a:r>
                <a:r>
                  <a:rPr lang="en-US" sz="2400" b="1" dirty="0">
                    <a:solidFill>
                      <a:srgbClr val="373737"/>
                    </a:solidFill>
                  </a:rPr>
                  <a:t>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</a:rPr>
                      <m:t>19</m:t>
                    </m:r>
                  </m:oMath>
                </a14:m>
                <a:endParaRPr lang="ru-RU" sz="2400" dirty="0">
                  <a:solidFill>
                    <a:srgbClr val="5C5B5C"/>
                  </a:solidFill>
                </a:endParaRPr>
              </a:p>
            </p:txBody>
          </p:sp>
        </mc:Choice>
        <mc:Fallback xmlns="">
          <p:sp>
            <p:nvSpPr>
              <p:cNvPr id="17" name="Объект 5">
                <a:extLst>
                  <a:ext uri="{FF2B5EF4-FFF2-40B4-BE49-F238E27FC236}">
                    <a16:creationId xmlns:a16="http://schemas.microsoft.com/office/drawing/2014/main" id="{152BB107-EB52-A04A-9162-9A5AB0C75F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8104" y="1809281"/>
                <a:ext cx="1872208" cy="432048"/>
              </a:xfrm>
              <a:prstGeom prst="rect">
                <a:avLst/>
              </a:prstGeom>
              <a:blipFill>
                <a:blip r:embed="rId5"/>
                <a:stretch>
                  <a:fillRect l="-9459" t="-23529" b="-29412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19626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6" name="applause.wav"/>
          </p:stSnd>
        </p:sndAc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06A"/>
                </a:solidFill>
              </a:rPr>
              <a:t>План</a:t>
            </a:r>
          </a:p>
        </p:txBody>
      </p:sp>
      <p:sp>
        <p:nvSpPr>
          <p:cNvPr id="5" name="Содержимое 2">
            <a:extLst>
              <a:ext uri="{FF2B5EF4-FFF2-40B4-BE49-F238E27FC236}">
                <a16:creationId xmlns:a16="http://schemas.microsoft.com/office/drawing/2014/main" id="{F9BFEFD4-5CFC-5A47-A51C-80A0B2821415}"/>
              </a:ext>
            </a:extLst>
          </p:cNvPr>
          <p:cNvSpPr txBox="1">
            <a:spLocks/>
          </p:cNvSpPr>
          <p:nvPr/>
        </p:nvSpPr>
        <p:spPr>
          <a:xfrm>
            <a:off x="539552" y="692696"/>
            <a:ext cx="7920880" cy="528390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06A"/>
              </a:buClr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Что такое доверительный интервал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06A"/>
              </a:buClr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Асимптотические доверительные интервалы</a:t>
            </a:r>
          </a:p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28506A"/>
              </a:buClr>
              <a:buNone/>
            </a:pPr>
            <a:endParaRPr lang="ru-RU" sz="2400" dirty="0">
              <a:solidFill>
                <a:srgbClr val="373737"/>
              </a:solidFill>
              <a:latin typeface="Myriad Pro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0480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wrap="square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06A"/>
                </a:solidFill>
                <a:latin typeface="+mn-lt"/>
                <a:ea typeface="+mn-ea"/>
                <a:cs typeface="+mn-cs"/>
              </a:rPr>
              <a:t>Зачем нужны доверительные интервалы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Объект 5">
                <a:extLst>
                  <a:ext uri="{FF2B5EF4-FFF2-40B4-BE49-F238E27FC236}">
                    <a16:creationId xmlns:a16="http://schemas.microsoft.com/office/drawing/2014/main" id="{8ADC84C3-24ED-2748-AFDD-F068A0F3CFA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9552" y="1260000"/>
                <a:ext cx="7556515" cy="677040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r>
                  <a:rPr lang="ru-RU" sz="2400" dirty="0">
                    <a:solidFill>
                      <a:srgbClr val="373737"/>
                    </a:solidFill>
                  </a:rPr>
                  <a:t>С вероятностью </a:t>
                </a:r>
                <a:r>
                  <a:rPr lang="en-US" sz="2400" dirty="0">
                    <a:solidFill>
                      <a:srgbClr val="28506A"/>
                    </a:solidFill>
                  </a:rPr>
                  <a:t>95%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среднее лежит между 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ru-RU" sz="2400" dirty="0">
                    <a:solidFill>
                      <a:srgbClr val="54748B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и</a:t>
                </a:r>
                <a:r>
                  <a:rPr lang="ru-RU" sz="2400" dirty="0">
                    <a:solidFill>
                      <a:srgbClr val="5C5B5C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</a:rPr>
                      <m:t>20</m:t>
                    </m:r>
                  </m:oMath>
                </a14:m>
                <a:endParaRPr lang="ru-RU" sz="2400" dirty="0">
                  <a:solidFill>
                    <a:srgbClr val="5C5B5C"/>
                  </a:solidFill>
                </a:endParaRPr>
              </a:p>
            </p:txBody>
          </p:sp>
        </mc:Choice>
        <mc:Fallback xmlns="">
          <p:sp>
            <p:nvSpPr>
              <p:cNvPr id="9" name="Объект 5">
                <a:extLst>
                  <a:ext uri="{FF2B5EF4-FFF2-40B4-BE49-F238E27FC236}">
                    <a16:creationId xmlns:a16="http://schemas.microsoft.com/office/drawing/2014/main" id="{8ADC84C3-24ED-2748-AFDD-F068A0F3CF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1260000"/>
                <a:ext cx="7556515" cy="677040"/>
              </a:xfrm>
              <a:prstGeom prst="rect">
                <a:avLst/>
              </a:prstGeom>
              <a:blipFill>
                <a:blip r:embed="rId3"/>
                <a:stretch>
                  <a:fillRect l="-2521" t="-15094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Объект 5">
                <a:extLst>
                  <a:ext uri="{FF2B5EF4-FFF2-40B4-BE49-F238E27FC236}">
                    <a16:creationId xmlns:a16="http://schemas.microsoft.com/office/drawing/2014/main" id="{3616AE69-5481-D548-9FFA-FBD18EB3B87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9552" y="2880000"/>
                <a:ext cx="7484507" cy="430856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r>
                  <a:rPr lang="ru-RU" sz="2400" dirty="0">
                    <a:solidFill>
                      <a:srgbClr val="373737"/>
                    </a:solidFill>
                  </a:rPr>
                  <a:t>С вероятностью </a:t>
                </a:r>
                <a:r>
                  <a:rPr lang="en-US" sz="2400" dirty="0">
                    <a:solidFill>
                      <a:srgbClr val="28506A"/>
                    </a:solidFill>
                  </a:rPr>
                  <a:t>95%</a:t>
                </a:r>
                <a:r>
                  <a:rPr lang="en-US" sz="2400" dirty="0">
                    <a:solidFill>
                      <a:srgbClr val="5C5B5C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среднее лежит между 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400" b="0" i="1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</a:rPr>
                      <m:t>7</m:t>
                    </m:r>
                  </m:oMath>
                </a14:m>
                <a:r>
                  <a:rPr lang="ru-RU" sz="2400" dirty="0">
                    <a:solidFill>
                      <a:srgbClr val="54748B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и</a:t>
                </a:r>
                <a:r>
                  <a:rPr lang="ru-RU" sz="2400" dirty="0">
                    <a:solidFill>
                      <a:srgbClr val="5C5B5C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</a:rPr>
                      <m:t>23</m:t>
                    </m:r>
                  </m:oMath>
                </a14:m>
                <a:endParaRPr lang="ru-RU" sz="2400" dirty="0">
                  <a:solidFill>
                    <a:srgbClr val="5C5B5C"/>
                  </a:solidFill>
                </a:endParaRPr>
              </a:p>
            </p:txBody>
          </p:sp>
        </mc:Choice>
        <mc:Fallback xmlns="">
          <p:sp>
            <p:nvSpPr>
              <p:cNvPr id="13" name="Объект 5">
                <a:extLst>
                  <a:ext uri="{FF2B5EF4-FFF2-40B4-BE49-F238E27FC236}">
                    <a16:creationId xmlns:a16="http://schemas.microsoft.com/office/drawing/2014/main" id="{3616AE69-5481-D548-9FFA-FBD18EB3B8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2880000"/>
                <a:ext cx="7484507" cy="430856"/>
              </a:xfrm>
              <a:prstGeom prst="rect">
                <a:avLst/>
              </a:prstGeom>
              <a:blipFill>
                <a:blip r:embed="rId4"/>
                <a:stretch>
                  <a:fillRect l="-2547" t="-20588" b="-29412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Объект 5">
            <a:extLst>
              <a:ext uri="{FF2B5EF4-FFF2-40B4-BE49-F238E27FC236}">
                <a16:creationId xmlns:a16="http://schemas.microsoft.com/office/drawing/2014/main" id="{22061A35-4B21-4442-A08E-51F669E379D3}"/>
              </a:ext>
            </a:extLst>
          </p:cNvPr>
          <p:cNvSpPr txBox="1">
            <a:spLocks/>
          </p:cNvSpPr>
          <p:nvPr/>
        </p:nvSpPr>
        <p:spPr>
          <a:xfrm>
            <a:off x="539552" y="720000"/>
            <a:ext cx="1080120" cy="43204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373737"/>
                </a:solidFill>
              </a:rPr>
              <a:t>Антон</a:t>
            </a:r>
            <a:r>
              <a:rPr lang="en-US" sz="2400" b="1" dirty="0">
                <a:solidFill>
                  <a:srgbClr val="373737"/>
                </a:solidFill>
              </a:rPr>
              <a:t>:</a:t>
            </a:r>
            <a:endParaRPr lang="ru-RU" sz="2400" b="1" dirty="0">
              <a:solidFill>
                <a:srgbClr val="373737"/>
              </a:solidFill>
            </a:endParaRPr>
          </a:p>
        </p:txBody>
      </p:sp>
      <p:sp>
        <p:nvSpPr>
          <p:cNvPr id="15" name="Объект 5">
            <a:extLst>
              <a:ext uri="{FF2B5EF4-FFF2-40B4-BE49-F238E27FC236}">
                <a16:creationId xmlns:a16="http://schemas.microsoft.com/office/drawing/2014/main" id="{224AD7FB-D717-C443-8C90-2FEFAACA1669}"/>
              </a:ext>
            </a:extLst>
          </p:cNvPr>
          <p:cNvSpPr txBox="1">
            <a:spLocks/>
          </p:cNvSpPr>
          <p:nvPr/>
        </p:nvSpPr>
        <p:spPr>
          <a:xfrm>
            <a:off x="539552" y="2340000"/>
            <a:ext cx="1656184" cy="43204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373737"/>
                </a:solidFill>
              </a:rPr>
              <a:t>Наташа</a:t>
            </a:r>
            <a:r>
              <a:rPr lang="en-US" sz="2400" b="1" dirty="0">
                <a:solidFill>
                  <a:srgbClr val="373737"/>
                </a:solidFill>
              </a:rPr>
              <a:t>:</a:t>
            </a:r>
            <a:endParaRPr lang="ru-RU" sz="2400" b="1" dirty="0">
              <a:solidFill>
                <a:srgbClr val="373737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Объект 5">
                <a:extLst>
                  <a:ext uri="{FF2B5EF4-FFF2-40B4-BE49-F238E27FC236}">
                    <a16:creationId xmlns:a16="http://schemas.microsoft.com/office/drawing/2014/main" id="{7251A3C7-F45C-A346-ADB4-78A527D6AB0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08104" y="1809281"/>
                <a:ext cx="1872208" cy="432048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r>
                  <a:rPr lang="ru-RU" sz="2400" b="1" dirty="0">
                    <a:solidFill>
                      <a:srgbClr val="373737"/>
                    </a:solidFill>
                  </a:rPr>
                  <a:t>Ширина</a:t>
                </a:r>
                <a:r>
                  <a:rPr lang="en-US" sz="2400" b="1" dirty="0">
                    <a:solidFill>
                      <a:srgbClr val="373737"/>
                    </a:solidFill>
                  </a:rPr>
                  <a:t>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</a:rPr>
                      <m:t>19</m:t>
                    </m:r>
                  </m:oMath>
                </a14:m>
                <a:endParaRPr lang="ru-RU" sz="2400" dirty="0">
                  <a:solidFill>
                    <a:srgbClr val="5C5B5C"/>
                  </a:solidFill>
                </a:endParaRPr>
              </a:p>
            </p:txBody>
          </p:sp>
        </mc:Choice>
        <mc:Fallback xmlns="">
          <p:sp>
            <p:nvSpPr>
              <p:cNvPr id="17" name="Объект 5">
                <a:extLst>
                  <a:ext uri="{FF2B5EF4-FFF2-40B4-BE49-F238E27FC236}">
                    <a16:creationId xmlns:a16="http://schemas.microsoft.com/office/drawing/2014/main" id="{7251A3C7-F45C-A346-ADB4-78A527D6AB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8104" y="1809281"/>
                <a:ext cx="1872208" cy="432048"/>
              </a:xfrm>
              <a:prstGeom prst="rect">
                <a:avLst/>
              </a:prstGeom>
              <a:blipFill>
                <a:blip r:embed="rId5"/>
                <a:stretch>
                  <a:fillRect l="-9459" t="-23529" b="-29412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Объект 5">
                <a:extLst>
                  <a:ext uri="{FF2B5EF4-FFF2-40B4-BE49-F238E27FC236}">
                    <a16:creationId xmlns:a16="http://schemas.microsoft.com/office/drawing/2014/main" id="{827AD71A-7AD0-104E-81B7-6AEEB1811BD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08104" y="3420000"/>
                <a:ext cx="1728193" cy="432048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r>
                  <a:rPr lang="ru-RU" sz="2400" b="1" dirty="0">
                    <a:solidFill>
                      <a:srgbClr val="373737"/>
                    </a:solidFill>
                  </a:rPr>
                  <a:t>Ширина</a:t>
                </a:r>
                <a:r>
                  <a:rPr lang="en-US" sz="2400" b="1" dirty="0">
                    <a:solidFill>
                      <a:srgbClr val="373737"/>
                    </a:solidFill>
                  </a:rPr>
                  <a:t>: </a:t>
                </a:r>
                <a14:m>
                  <m:oMath xmlns:m="http://schemas.openxmlformats.org/officeDocument/2006/math">
                    <m:r>
                      <a:rPr lang="ru-RU" sz="2400" b="0" i="1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</a:rPr>
                      <m:t>6</m:t>
                    </m:r>
                  </m:oMath>
                </a14:m>
                <a:endParaRPr lang="ru-RU" sz="2400" dirty="0">
                  <a:solidFill>
                    <a:srgbClr val="5C5B5C"/>
                  </a:solidFill>
                </a:endParaRPr>
              </a:p>
            </p:txBody>
          </p:sp>
        </mc:Choice>
        <mc:Fallback xmlns="">
          <p:sp>
            <p:nvSpPr>
              <p:cNvPr id="20" name="Объект 5">
                <a:extLst>
                  <a:ext uri="{FF2B5EF4-FFF2-40B4-BE49-F238E27FC236}">
                    <a16:creationId xmlns:a16="http://schemas.microsoft.com/office/drawing/2014/main" id="{827AD71A-7AD0-104E-81B7-6AEEB1811B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8104" y="3420000"/>
                <a:ext cx="1728193" cy="432048"/>
              </a:xfrm>
              <a:prstGeom prst="rect">
                <a:avLst/>
              </a:prstGeom>
              <a:blipFill>
                <a:blip r:embed="rId6"/>
                <a:stretch>
                  <a:fillRect l="-10294" t="-23529" b="-26471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39537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7" name="applause.wav"/>
          </p:stSnd>
        </p:sndAc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wrap="square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06A"/>
                </a:solidFill>
                <a:latin typeface="+mn-lt"/>
                <a:ea typeface="+mn-ea"/>
                <a:cs typeface="+mn-cs"/>
              </a:rPr>
              <a:t>Зачем нужны доверительные интервалы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Объект 5">
                <a:extLst>
                  <a:ext uri="{FF2B5EF4-FFF2-40B4-BE49-F238E27FC236}">
                    <a16:creationId xmlns:a16="http://schemas.microsoft.com/office/drawing/2014/main" id="{C4ED2D2B-7237-9841-AB9C-09C23B9169F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9552" y="1260000"/>
                <a:ext cx="7556515" cy="677040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r>
                  <a:rPr lang="ru-RU" sz="2400" dirty="0">
                    <a:solidFill>
                      <a:srgbClr val="373737"/>
                    </a:solidFill>
                  </a:rPr>
                  <a:t>С вероятностью </a:t>
                </a:r>
                <a:r>
                  <a:rPr lang="en-US" sz="2400" dirty="0">
                    <a:solidFill>
                      <a:srgbClr val="28506A"/>
                    </a:solidFill>
                  </a:rPr>
                  <a:t>95%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среднее лежит между 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ru-RU" sz="2400" dirty="0">
                    <a:solidFill>
                      <a:srgbClr val="54748B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и</a:t>
                </a:r>
                <a:r>
                  <a:rPr lang="ru-RU" sz="2400" dirty="0">
                    <a:solidFill>
                      <a:srgbClr val="5C5B5C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</a:rPr>
                      <m:t>20</m:t>
                    </m:r>
                  </m:oMath>
                </a14:m>
                <a:endParaRPr lang="ru-RU" sz="2400" dirty="0">
                  <a:solidFill>
                    <a:srgbClr val="5C5B5C"/>
                  </a:solidFill>
                </a:endParaRPr>
              </a:p>
            </p:txBody>
          </p:sp>
        </mc:Choice>
        <mc:Fallback xmlns="">
          <p:sp>
            <p:nvSpPr>
              <p:cNvPr id="13" name="Объект 5">
                <a:extLst>
                  <a:ext uri="{FF2B5EF4-FFF2-40B4-BE49-F238E27FC236}">
                    <a16:creationId xmlns:a16="http://schemas.microsoft.com/office/drawing/2014/main" id="{C4ED2D2B-7237-9841-AB9C-09C23B9169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1260000"/>
                <a:ext cx="7556515" cy="677040"/>
              </a:xfrm>
              <a:prstGeom prst="rect">
                <a:avLst/>
              </a:prstGeom>
              <a:blipFill>
                <a:blip r:embed="rId3"/>
                <a:stretch>
                  <a:fillRect l="-2521" t="-15094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Объект 5">
                <a:extLst>
                  <a:ext uri="{FF2B5EF4-FFF2-40B4-BE49-F238E27FC236}">
                    <a16:creationId xmlns:a16="http://schemas.microsoft.com/office/drawing/2014/main" id="{E1C4D0A9-574A-FF45-A775-FEC591FAEC4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9552" y="2880000"/>
                <a:ext cx="7484507" cy="430856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r>
                  <a:rPr lang="ru-RU" sz="2400" dirty="0">
                    <a:solidFill>
                      <a:srgbClr val="373737"/>
                    </a:solidFill>
                  </a:rPr>
                  <a:t>С вероятностью </a:t>
                </a:r>
                <a:r>
                  <a:rPr lang="en-US" sz="2400" dirty="0">
                    <a:solidFill>
                      <a:srgbClr val="28506A"/>
                    </a:solidFill>
                  </a:rPr>
                  <a:t>95%</a:t>
                </a:r>
                <a:r>
                  <a:rPr lang="en-US" sz="2400" dirty="0">
                    <a:solidFill>
                      <a:srgbClr val="5C5B5C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среднее лежит между 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400" b="0" i="1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</a:rPr>
                      <m:t>7</m:t>
                    </m:r>
                  </m:oMath>
                </a14:m>
                <a:r>
                  <a:rPr lang="ru-RU" sz="2400" dirty="0">
                    <a:solidFill>
                      <a:srgbClr val="54748B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и</a:t>
                </a:r>
                <a:r>
                  <a:rPr lang="ru-RU" sz="2400" dirty="0">
                    <a:solidFill>
                      <a:srgbClr val="5C5B5C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</a:rPr>
                      <m:t>23</m:t>
                    </m:r>
                  </m:oMath>
                </a14:m>
                <a:endParaRPr lang="ru-RU" sz="2400" dirty="0">
                  <a:solidFill>
                    <a:srgbClr val="5C5B5C"/>
                  </a:solidFill>
                </a:endParaRPr>
              </a:p>
            </p:txBody>
          </p:sp>
        </mc:Choice>
        <mc:Fallback xmlns="">
          <p:sp>
            <p:nvSpPr>
              <p:cNvPr id="9" name="Объект 5">
                <a:extLst>
                  <a:ext uri="{FF2B5EF4-FFF2-40B4-BE49-F238E27FC236}">
                    <a16:creationId xmlns:a16="http://schemas.microsoft.com/office/drawing/2014/main" id="{E1C4D0A9-574A-FF45-A775-FEC591FAEC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2880000"/>
                <a:ext cx="7484507" cy="430856"/>
              </a:xfrm>
              <a:prstGeom prst="rect">
                <a:avLst/>
              </a:prstGeom>
              <a:blipFill>
                <a:blip r:embed="rId4"/>
                <a:stretch>
                  <a:fillRect l="-2547" t="-20588" b="-29412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Объект 5">
            <a:extLst>
              <a:ext uri="{FF2B5EF4-FFF2-40B4-BE49-F238E27FC236}">
                <a16:creationId xmlns:a16="http://schemas.microsoft.com/office/drawing/2014/main" id="{B5E03608-FF61-5F49-A409-8521E1C6E3DE}"/>
              </a:ext>
            </a:extLst>
          </p:cNvPr>
          <p:cNvSpPr txBox="1">
            <a:spLocks/>
          </p:cNvSpPr>
          <p:nvPr/>
        </p:nvSpPr>
        <p:spPr>
          <a:xfrm>
            <a:off x="539552" y="720000"/>
            <a:ext cx="1080120" cy="43204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373737"/>
                </a:solidFill>
              </a:rPr>
              <a:t>Антон</a:t>
            </a:r>
            <a:r>
              <a:rPr lang="en-US" sz="2400" b="1" dirty="0">
                <a:solidFill>
                  <a:srgbClr val="373737"/>
                </a:solidFill>
              </a:rPr>
              <a:t>:</a:t>
            </a:r>
            <a:endParaRPr lang="ru-RU" sz="2400" b="1" dirty="0">
              <a:solidFill>
                <a:srgbClr val="373737"/>
              </a:solidFill>
            </a:endParaRPr>
          </a:p>
        </p:txBody>
      </p:sp>
      <p:sp>
        <p:nvSpPr>
          <p:cNvPr id="15" name="Объект 5">
            <a:extLst>
              <a:ext uri="{FF2B5EF4-FFF2-40B4-BE49-F238E27FC236}">
                <a16:creationId xmlns:a16="http://schemas.microsoft.com/office/drawing/2014/main" id="{3DB48859-A4FE-1F4A-B731-9AACAE2D3C97}"/>
              </a:ext>
            </a:extLst>
          </p:cNvPr>
          <p:cNvSpPr txBox="1">
            <a:spLocks/>
          </p:cNvSpPr>
          <p:nvPr/>
        </p:nvSpPr>
        <p:spPr>
          <a:xfrm>
            <a:off x="539552" y="2340000"/>
            <a:ext cx="1656184" cy="43204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373737"/>
                </a:solidFill>
              </a:rPr>
              <a:t>Наташа</a:t>
            </a:r>
            <a:r>
              <a:rPr lang="en-US" sz="2400" b="1" dirty="0">
                <a:solidFill>
                  <a:srgbClr val="373737"/>
                </a:solidFill>
              </a:rPr>
              <a:t>:</a:t>
            </a:r>
            <a:endParaRPr lang="ru-RU" sz="2400" b="1" dirty="0">
              <a:solidFill>
                <a:srgbClr val="373737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Объект 5">
                <a:extLst>
                  <a:ext uri="{FF2B5EF4-FFF2-40B4-BE49-F238E27FC236}">
                    <a16:creationId xmlns:a16="http://schemas.microsoft.com/office/drawing/2014/main" id="{57687956-5A28-2A40-8868-7D6C284B7EF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08104" y="1809281"/>
                <a:ext cx="1872208" cy="432048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r>
                  <a:rPr lang="ru-RU" sz="2400" b="1" dirty="0">
                    <a:solidFill>
                      <a:srgbClr val="373737"/>
                    </a:solidFill>
                  </a:rPr>
                  <a:t>Ширина</a:t>
                </a:r>
                <a:r>
                  <a:rPr lang="en-US" sz="2400" b="1" dirty="0">
                    <a:solidFill>
                      <a:srgbClr val="373737"/>
                    </a:solidFill>
                  </a:rPr>
                  <a:t>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</a:rPr>
                      <m:t>19</m:t>
                    </m:r>
                  </m:oMath>
                </a14:m>
                <a:endParaRPr lang="ru-RU" sz="2400" dirty="0">
                  <a:solidFill>
                    <a:srgbClr val="5C5B5C"/>
                  </a:solidFill>
                </a:endParaRPr>
              </a:p>
            </p:txBody>
          </p:sp>
        </mc:Choice>
        <mc:Fallback xmlns="">
          <p:sp>
            <p:nvSpPr>
              <p:cNvPr id="17" name="Объект 5">
                <a:extLst>
                  <a:ext uri="{FF2B5EF4-FFF2-40B4-BE49-F238E27FC236}">
                    <a16:creationId xmlns:a16="http://schemas.microsoft.com/office/drawing/2014/main" id="{57687956-5A28-2A40-8868-7D6C284B7E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8104" y="1809281"/>
                <a:ext cx="1872208" cy="432048"/>
              </a:xfrm>
              <a:prstGeom prst="rect">
                <a:avLst/>
              </a:prstGeom>
              <a:blipFill>
                <a:blip r:embed="rId5"/>
                <a:stretch>
                  <a:fillRect l="-9459" t="-23529" b="-29412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tangle">
            <a:extLst>
              <a:ext uri="{FF2B5EF4-FFF2-40B4-BE49-F238E27FC236}">
                <a16:creationId xmlns:a16="http://schemas.microsoft.com/office/drawing/2014/main" id="{4CA888AC-D2A1-D242-980B-59A0A0B5FE99}"/>
              </a:ext>
            </a:extLst>
          </p:cNvPr>
          <p:cNvSpPr/>
          <p:nvPr/>
        </p:nvSpPr>
        <p:spPr>
          <a:xfrm>
            <a:off x="529414" y="4301291"/>
            <a:ext cx="7632848" cy="1568781"/>
          </a:xfrm>
          <a:prstGeom prst="rect">
            <a:avLst/>
          </a:prstGeom>
          <a:solidFill>
            <a:srgbClr val="FFFFFF">
              <a:alpha val="60000"/>
            </a:srgbClr>
          </a:solidFill>
          <a:ln w="12700">
            <a:miter lim="400000"/>
          </a:ln>
          <a:effectLst/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8FA4613-F345-0B4D-AEEF-3F5088C65FD9}"/>
                  </a:ext>
                </a:extLst>
              </p:cNvPr>
              <p:cNvSpPr txBox="1"/>
              <p:nvPr/>
            </p:nvSpPr>
            <p:spPr>
              <a:xfrm>
                <a:off x="1178274" y="4474778"/>
                <a:ext cx="7066134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2400" dirty="0">
                    <a:solidFill>
                      <a:srgbClr val="C0504D"/>
                    </a:solidFill>
                  </a:rPr>
                  <a:t>У обоих интервалов надёжность </a:t>
                </a:r>
                <a14:m>
                  <m:oMath xmlns:m="http://schemas.openxmlformats.org/officeDocument/2006/math">
                    <m:r>
                      <a:rPr lang="ru-RU" sz="2400" i="1" dirty="0" smtClean="0">
                        <a:solidFill>
                          <a:srgbClr val="C0504D"/>
                        </a:solidFill>
                        <a:latin typeface="Cambria Math" panose="02040503050406030204" pitchFamily="18" charset="0"/>
                      </a:rPr>
                      <m:t>95</m:t>
                    </m:r>
                    <m:r>
                      <a:rPr lang="en-US" sz="2400" i="1" dirty="0" smtClean="0">
                        <a:solidFill>
                          <a:srgbClr val="C0504D"/>
                        </a:solidFill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r>
                  <a:rPr lang="ru-RU" sz="2400" dirty="0">
                    <a:solidFill>
                      <a:srgbClr val="C0504D"/>
                    </a:solidFill>
                  </a:rPr>
                  <a:t> (ошибка </a:t>
                </a:r>
                <a:br>
                  <a:rPr lang="ru-RU" sz="2400" dirty="0">
                    <a:solidFill>
                      <a:srgbClr val="C0504D"/>
                    </a:solidFill>
                  </a:rPr>
                </a:br>
                <a:r>
                  <a:rPr lang="ru-RU" sz="2400" dirty="0">
                    <a:solidFill>
                      <a:srgbClr val="C0504D"/>
                    </a:solidFill>
                  </a:rPr>
                  <a:t>в 5</a:t>
                </a:r>
                <a:r>
                  <a:rPr lang="en-US" sz="2400" dirty="0">
                    <a:solidFill>
                      <a:srgbClr val="C0504D"/>
                    </a:solidFill>
                  </a:rPr>
                  <a:t>%</a:t>
                </a:r>
                <a:r>
                  <a:rPr lang="ru-RU" sz="2400" dirty="0">
                    <a:solidFill>
                      <a:srgbClr val="C0504D"/>
                    </a:solidFill>
                  </a:rPr>
                  <a:t> случаев</a:t>
                </a:r>
                <a:r>
                  <a:rPr lang="en-US" sz="2400" dirty="0">
                    <a:solidFill>
                      <a:srgbClr val="C0504D"/>
                    </a:solidFill>
                  </a:rPr>
                  <a:t>), </a:t>
                </a:r>
                <a:r>
                  <a:rPr lang="ru-RU" sz="2400" dirty="0">
                    <a:solidFill>
                      <a:srgbClr val="C0504D"/>
                    </a:solidFill>
                  </a:rPr>
                  <a:t>но разная точность</a:t>
                </a:r>
                <a:r>
                  <a:rPr lang="en-US" sz="2400" dirty="0">
                    <a:solidFill>
                      <a:srgbClr val="C0504D"/>
                    </a:solidFill>
                  </a:rPr>
                  <a:t>. </a:t>
                </a:r>
                <a:r>
                  <a:rPr lang="ru-RU" sz="2400" dirty="0">
                    <a:solidFill>
                      <a:srgbClr val="C0504D"/>
                    </a:solidFill>
                  </a:rPr>
                  <a:t>Наташин интервал уже</a:t>
                </a:r>
                <a:r>
                  <a:rPr lang="en-US" sz="2400" dirty="0">
                    <a:solidFill>
                      <a:srgbClr val="C0504D"/>
                    </a:solidFill>
                  </a:rPr>
                  <a:t>, </a:t>
                </a:r>
                <a:r>
                  <a:rPr lang="ru-RU" sz="2400" dirty="0">
                    <a:solidFill>
                      <a:srgbClr val="C0504D"/>
                    </a:solidFill>
                  </a:rPr>
                  <a:t>то есть точнее</a:t>
                </a:r>
                <a:r>
                  <a:rPr lang="en-US" sz="2400" dirty="0">
                    <a:solidFill>
                      <a:srgbClr val="C0504D"/>
                    </a:solidFill>
                  </a:rPr>
                  <a:t>.</a:t>
                </a:r>
                <a:endParaRPr lang="ru-RU" sz="24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8FA4613-F345-0B4D-AEEF-3F5088C65F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8274" y="4474778"/>
                <a:ext cx="7066134" cy="1200329"/>
              </a:xfrm>
              <a:prstGeom prst="rect">
                <a:avLst/>
              </a:prstGeom>
              <a:blipFill>
                <a:blip r:embed="rId6"/>
                <a:stretch>
                  <a:fillRect l="-1259" t="-4255" b="-10638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Объект 5">
                <a:extLst>
                  <a:ext uri="{FF2B5EF4-FFF2-40B4-BE49-F238E27FC236}">
                    <a16:creationId xmlns:a16="http://schemas.microsoft.com/office/drawing/2014/main" id="{84735C5A-4A12-5A47-998D-7DBAAEC67BB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08104" y="3420000"/>
                <a:ext cx="1728193" cy="432048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r>
                  <a:rPr lang="ru-RU" sz="2400" b="1" dirty="0">
                    <a:solidFill>
                      <a:srgbClr val="373737"/>
                    </a:solidFill>
                  </a:rPr>
                  <a:t>Ширина</a:t>
                </a:r>
                <a:r>
                  <a:rPr lang="en-US" sz="2400" b="1" dirty="0">
                    <a:solidFill>
                      <a:srgbClr val="373737"/>
                    </a:solidFill>
                  </a:rPr>
                  <a:t>: </a:t>
                </a:r>
                <a14:m>
                  <m:oMath xmlns:m="http://schemas.openxmlformats.org/officeDocument/2006/math">
                    <m:r>
                      <a:rPr lang="ru-RU" sz="2400" b="0" i="1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</a:rPr>
                      <m:t>6</m:t>
                    </m:r>
                  </m:oMath>
                </a14:m>
                <a:endParaRPr lang="ru-RU" sz="2400" dirty="0">
                  <a:solidFill>
                    <a:srgbClr val="5C5B5C"/>
                  </a:solidFill>
                </a:endParaRPr>
              </a:p>
            </p:txBody>
          </p:sp>
        </mc:Choice>
        <mc:Fallback xmlns="">
          <p:sp>
            <p:nvSpPr>
              <p:cNvPr id="23" name="Объект 5">
                <a:extLst>
                  <a:ext uri="{FF2B5EF4-FFF2-40B4-BE49-F238E27FC236}">
                    <a16:creationId xmlns:a16="http://schemas.microsoft.com/office/drawing/2014/main" id="{84735C5A-4A12-5A47-998D-7DBAAEC67B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8104" y="3420000"/>
                <a:ext cx="1728193" cy="432048"/>
              </a:xfrm>
              <a:prstGeom prst="rect">
                <a:avLst/>
              </a:prstGeom>
              <a:blipFill>
                <a:blip r:embed="rId7"/>
                <a:stretch>
                  <a:fillRect l="-10294" t="-23529" b="-26471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Shape">
            <a:extLst>
              <a:ext uri="{FF2B5EF4-FFF2-40B4-BE49-F238E27FC236}">
                <a16:creationId xmlns:a16="http://schemas.microsoft.com/office/drawing/2014/main" id="{D1F948C2-0CC1-8447-A34B-1649461CC8F6}"/>
              </a:ext>
            </a:extLst>
          </p:cNvPr>
          <p:cNvSpPr/>
          <p:nvPr/>
        </p:nvSpPr>
        <p:spPr>
          <a:xfrm>
            <a:off x="755476" y="4539049"/>
            <a:ext cx="288132" cy="2906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38" y="0"/>
                </a:moveTo>
                <a:cubicBezTo>
                  <a:pt x="7320" y="0"/>
                  <a:pt x="4802" y="1006"/>
                  <a:pt x="2881" y="3017"/>
                </a:cubicBezTo>
                <a:cubicBezTo>
                  <a:pt x="-961" y="7038"/>
                  <a:pt x="-961" y="13558"/>
                  <a:pt x="2881" y="17579"/>
                </a:cubicBezTo>
                <a:cubicBezTo>
                  <a:pt x="6724" y="21600"/>
                  <a:pt x="12954" y="21600"/>
                  <a:pt x="16797" y="17579"/>
                </a:cubicBezTo>
                <a:cubicBezTo>
                  <a:pt x="20639" y="13558"/>
                  <a:pt x="20639" y="7038"/>
                  <a:pt x="16797" y="3017"/>
                </a:cubicBezTo>
                <a:cubicBezTo>
                  <a:pt x="14876" y="1006"/>
                  <a:pt x="12356" y="0"/>
                  <a:pt x="9838" y="0"/>
                </a:cubicBezTo>
                <a:close/>
                <a:moveTo>
                  <a:pt x="9687" y="3523"/>
                </a:moveTo>
                <a:lnTo>
                  <a:pt x="9991" y="3523"/>
                </a:lnTo>
                <a:cubicBezTo>
                  <a:pt x="10387" y="3523"/>
                  <a:pt x="10625" y="3523"/>
                  <a:pt x="10783" y="3592"/>
                </a:cubicBezTo>
                <a:cubicBezTo>
                  <a:pt x="11012" y="3679"/>
                  <a:pt x="11192" y="3868"/>
                  <a:pt x="11275" y="4107"/>
                </a:cubicBezTo>
                <a:cubicBezTo>
                  <a:pt x="11341" y="4273"/>
                  <a:pt x="11341" y="4521"/>
                  <a:pt x="11341" y="4936"/>
                </a:cubicBezTo>
                <a:lnTo>
                  <a:pt x="11341" y="11306"/>
                </a:lnTo>
                <a:cubicBezTo>
                  <a:pt x="11341" y="11721"/>
                  <a:pt x="11341" y="11969"/>
                  <a:pt x="11275" y="12135"/>
                </a:cubicBezTo>
                <a:cubicBezTo>
                  <a:pt x="11192" y="12374"/>
                  <a:pt x="11012" y="12561"/>
                  <a:pt x="10783" y="12648"/>
                </a:cubicBezTo>
                <a:cubicBezTo>
                  <a:pt x="10625" y="12717"/>
                  <a:pt x="10387" y="12717"/>
                  <a:pt x="9991" y="12717"/>
                </a:cubicBezTo>
                <a:lnTo>
                  <a:pt x="9687" y="12717"/>
                </a:lnTo>
                <a:cubicBezTo>
                  <a:pt x="9291" y="12717"/>
                  <a:pt x="9053" y="12717"/>
                  <a:pt x="8895" y="12648"/>
                </a:cubicBezTo>
                <a:cubicBezTo>
                  <a:pt x="8666" y="12561"/>
                  <a:pt x="8486" y="12374"/>
                  <a:pt x="8403" y="12135"/>
                </a:cubicBezTo>
                <a:cubicBezTo>
                  <a:pt x="8337" y="11969"/>
                  <a:pt x="8337" y="11721"/>
                  <a:pt x="8337" y="11306"/>
                </a:cubicBezTo>
                <a:lnTo>
                  <a:pt x="8337" y="4936"/>
                </a:lnTo>
                <a:cubicBezTo>
                  <a:pt x="8337" y="4521"/>
                  <a:pt x="8337" y="4273"/>
                  <a:pt x="8403" y="4107"/>
                </a:cubicBezTo>
                <a:cubicBezTo>
                  <a:pt x="8486" y="3868"/>
                  <a:pt x="8666" y="3679"/>
                  <a:pt x="8895" y="3592"/>
                </a:cubicBezTo>
                <a:cubicBezTo>
                  <a:pt x="9053" y="3523"/>
                  <a:pt x="9291" y="3523"/>
                  <a:pt x="9687" y="3523"/>
                </a:cubicBezTo>
                <a:close/>
                <a:moveTo>
                  <a:pt x="9687" y="13919"/>
                </a:moveTo>
                <a:lnTo>
                  <a:pt x="9991" y="13919"/>
                </a:lnTo>
                <a:cubicBezTo>
                  <a:pt x="10387" y="13919"/>
                  <a:pt x="10625" y="13919"/>
                  <a:pt x="10783" y="13988"/>
                </a:cubicBezTo>
                <a:cubicBezTo>
                  <a:pt x="11012" y="14075"/>
                  <a:pt x="11192" y="14264"/>
                  <a:pt x="11275" y="14503"/>
                </a:cubicBezTo>
                <a:cubicBezTo>
                  <a:pt x="11341" y="14668"/>
                  <a:pt x="11341" y="14917"/>
                  <a:pt x="11341" y="15331"/>
                </a:cubicBezTo>
                <a:lnTo>
                  <a:pt x="11341" y="15660"/>
                </a:lnTo>
                <a:cubicBezTo>
                  <a:pt x="11341" y="16074"/>
                  <a:pt x="11341" y="16323"/>
                  <a:pt x="11275" y="16489"/>
                </a:cubicBezTo>
                <a:cubicBezTo>
                  <a:pt x="11192" y="16728"/>
                  <a:pt x="11012" y="16915"/>
                  <a:pt x="10783" y="17002"/>
                </a:cubicBezTo>
                <a:cubicBezTo>
                  <a:pt x="10625" y="17071"/>
                  <a:pt x="10387" y="17072"/>
                  <a:pt x="9991" y="17072"/>
                </a:cubicBezTo>
                <a:lnTo>
                  <a:pt x="9687" y="17072"/>
                </a:lnTo>
                <a:cubicBezTo>
                  <a:pt x="9291" y="17072"/>
                  <a:pt x="9053" y="17071"/>
                  <a:pt x="8895" y="17002"/>
                </a:cubicBezTo>
                <a:cubicBezTo>
                  <a:pt x="8666" y="16915"/>
                  <a:pt x="8486" y="16728"/>
                  <a:pt x="8403" y="16489"/>
                </a:cubicBezTo>
                <a:cubicBezTo>
                  <a:pt x="8337" y="16323"/>
                  <a:pt x="8337" y="16074"/>
                  <a:pt x="8337" y="15660"/>
                </a:cubicBezTo>
                <a:lnTo>
                  <a:pt x="8337" y="15331"/>
                </a:lnTo>
                <a:cubicBezTo>
                  <a:pt x="8337" y="14917"/>
                  <a:pt x="8337" y="14668"/>
                  <a:pt x="8403" y="14503"/>
                </a:cubicBezTo>
                <a:cubicBezTo>
                  <a:pt x="8486" y="14264"/>
                  <a:pt x="8666" y="14075"/>
                  <a:pt x="8895" y="13988"/>
                </a:cubicBezTo>
                <a:cubicBezTo>
                  <a:pt x="9053" y="13919"/>
                  <a:pt x="9291" y="13919"/>
                  <a:pt x="9687" y="13919"/>
                </a:cubicBezTo>
                <a:close/>
              </a:path>
            </a:pathLst>
          </a:custGeom>
          <a:solidFill>
            <a:srgbClr val="C0504D"/>
          </a:solidFill>
          <a:ln w="3175">
            <a:miter lim="400000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solidFill>
                  <a:srgbClr val="FFFFFF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3254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8" name="applause.wav"/>
          </p:stSnd>
        </p:sndAc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wrap="square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06A"/>
                </a:solidFill>
                <a:latin typeface="+mn-lt"/>
                <a:ea typeface="+mn-ea"/>
                <a:cs typeface="+mn-cs"/>
              </a:rPr>
              <a:t>Зачем нужны доверительные интервалы</a:t>
            </a:r>
          </a:p>
        </p:txBody>
      </p:sp>
      <p:sp>
        <p:nvSpPr>
          <p:cNvPr id="4" name="Объект 5">
            <a:extLst>
              <a:ext uri="{FF2B5EF4-FFF2-40B4-BE49-F238E27FC236}">
                <a16:creationId xmlns:a16="http://schemas.microsoft.com/office/drawing/2014/main" id="{B376A6A3-FF47-0E48-A823-B3F0AAA4562A}"/>
              </a:ext>
            </a:extLst>
          </p:cNvPr>
          <p:cNvSpPr txBox="1">
            <a:spLocks/>
          </p:cNvSpPr>
          <p:nvPr/>
        </p:nvSpPr>
        <p:spPr>
          <a:xfrm>
            <a:off x="539552" y="692696"/>
            <a:ext cx="8496944" cy="438453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None/>
            </a:pPr>
            <a:r>
              <a:rPr lang="ru-RU" sz="2400" dirty="0">
                <a:solidFill>
                  <a:srgbClr val="373737"/>
                </a:solidFill>
              </a:rPr>
              <a:t>Многие метрики,</a:t>
            </a:r>
            <a:r>
              <a:rPr lang="en-US" sz="2400" dirty="0">
                <a:solidFill>
                  <a:srgbClr val="373737"/>
                </a:solidFill>
              </a:rPr>
              <a:t> </a:t>
            </a:r>
            <a:r>
              <a:rPr lang="ru-RU" sz="2400" dirty="0">
                <a:solidFill>
                  <a:srgbClr val="373737"/>
                </a:solidFill>
              </a:rPr>
              <a:t>интересные бизнесу, считаются по случайным выборкам</a:t>
            </a:r>
            <a:r>
              <a:rPr lang="en-US" sz="2400" dirty="0">
                <a:solidFill>
                  <a:srgbClr val="373737"/>
                </a:solidFill>
              </a:rPr>
              <a:t>, </a:t>
            </a:r>
            <a:r>
              <a:rPr lang="ru-RU" sz="2400" dirty="0">
                <a:solidFill>
                  <a:srgbClr val="373737"/>
                </a:solidFill>
              </a:rPr>
              <a:t>хочется знать, в каком диапазоне они изменяются</a:t>
            </a:r>
            <a:r>
              <a:rPr lang="en-US" sz="2400" dirty="0">
                <a:solidFill>
                  <a:srgbClr val="373737"/>
                </a:solidFill>
              </a:rPr>
              <a:t>.</a:t>
            </a:r>
            <a:endParaRPr lang="ru-RU" sz="2400" dirty="0">
              <a:solidFill>
                <a:srgbClr val="37373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4390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wrap="square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06A"/>
                </a:solidFill>
                <a:latin typeface="+mn-lt"/>
                <a:ea typeface="+mn-ea"/>
                <a:cs typeface="+mn-cs"/>
              </a:rPr>
              <a:t>Зачем нужны доверительные интервалы</a:t>
            </a:r>
          </a:p>
        </p:txBody>
      </p:sp>
      <p:sp>
        <p:nvSpPr>
          <p:cNvPr id="4" name="Объект 5">
            <a:extLst>
              <a:ext uri="{FF2B5EF4-FFF2-40B4-BE49-F238E27FC236}">
                <a16:creationId xmlns:a16="http://schemas.microsoft.com/office/drawing/2014/main" id="{AB1F5C8C-639C-4F4D-B740-DB364F8629E5}"/>
              </a:ext>
            </a:extLst>
          </p:cNvPr>
          <p:cNvSpPr txBox="1">
            <a:spLocks/>
          </p:cNvSpPr>
          <p:nvPr/>
        </p:nvSpPr>
        <p:spPr>
          <a:xfrm>
            <a:off x="539552" y="692696"/>
            <a:ext cx="8496944" cy="438453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None/>
            </a:pPr>
            <a:r>
              <a:rPr lang="ru-RU" sz="2400" dirty="0">
                <a:solidFill>
                  <a:srgbClr val="373737"/>
                </a:solidFill>
              </a:rPr>
              <a:t>Многие метрики,</a:t>
            </a:r>
            <a:r>
              <a:rPr lang="en-US" sz="2400" dirty="0">
                <a:solidFill>
                  <a:srgbClr val="373737"/>
                </a:solidFill>
              </a:rPr>
              <a:t> </a:t>
            </a:r>
            <a:r>
              <a:rPr lang="ru-RU" sz="2400" dirty="0">
                <a:solidFill>
                  <a:srgbClr val="373737"/>
                </a:solidFill>
              </a:rPr>
              <a:t>интересные бизнесу, считаются по случайным выборкам</a:t>
            </a:r>
            <a:r>
              <a:rPr lang="en-US" sz="2400" dirty="0">
                <a:solidFill>
                  <a:srgbClr val="373737"/>
                </a:solidFill>
              </a:rPr>
              <a:t>, </a:t>
            </a:r>
            <a:r>
              <a:rPr lang="ru-RU" sz="2400" dirty="0">
                <a:solidFill>
                  <a:srgbClr val="373737"/>
                </a:solidFill>
              </a:rPr>
              <a:t>хочется знать, в каком диапазоне они изменяются</a:t>
            </a:r>
            <a:r>
              <a:rPr lang="en-US" sz="2400" dirty="0">
                <a:solidFill>
                  <a:srgbClr val="373737"/>
                </a:solidFill>
              </a:rPr>
              <a:t>.</a:t>
            </a:r>
            <a:endParaRPr lang="ru-RU" sz="2400" dirty="0">
              <a:solidFill>
                <a:srgbClr val="373737"/>
              </a:solidFill>
            </a:endParaRPr>
          </a:p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None/>
            </a:pPr>
            <a:r>
              <a:rPr lang="ru-RU" sz="2400" dirty="0">
                <a:solidFill>
                  <a:srgbClr val="373737"/>
                </a:solidFill>
              </a:rPr>
              <a:t>Запасы полезных ископаемых оценивают по образцам пород (случайная выборка)</a:t>
            </a:r>
            <a:r>
              <a:rPr lang="en-US" sz="2400" dirty="0">
                <a:solidFill>
                  <a:srgbClr val="373737"/>
                </a:solidFill>
              </a:rPr>
              <a:t>. </a:t>
            </a:r>
            <a:r>
              <a:rPr lang="ru-RU" sz="2400" dirty="0">
                <a:solidFill>
                  <a:srgbClr val="373737"/>
                </a:solidFill>
              </a:rPr>
              <a:t>Инвесторам хочется знать объём запасов в лучшем и в худшем случаях</a:t>
            </a:r>
            <a:r>
              <a:rPr lang="en-US" sz="2400" dirty="0">
                <a:solidFill>
                  <a:srgbClr val="373737"/>
                </a:solidFill>
              </a:rPr>
              <a:t>,</a:t>
            </a:r>
            <a:r>
              <a:rPr lang="ru-RU" sz="2400" dirty="0">
                <a:solidFill>
                  <a:srgbClr val="373737"/>
                </a:solidFill>
              </a:rPr>
              <a:t> а не только в среднем</a:t>
            </a:r>
            <a:r>
              <a:rPr lang="en-US" sz="2400" dirty="0">
                <a:solidFill>
                  <a:srgbClr val="373737"/>
                </a:solidFill>
              </a:rPr>
              <a:t>.</a:t>
            </a:r>
            <a:endParaRPr lang="ru-RU" sz="2400" dirty="0">
              <a:solidFill>
                <a:srgbClr val="37373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9108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wrap="square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06A"/>
                </a:solidFill>
                <a:latin typeface="+mn-lt"/>
                <a:ea typeface="+mn-ea"/>
                <a:cs typeface="+mn-cs"/>
              </a:rPr>
              <a:t>Зачем нужны доверительные интервалы</a:t>
            </a:r>
          </a:p>
        </p:txBody>
      </p:sp>
      <p:sp>
        <p:nvSpPr>
          <p:cNvPr id="3" name="Объект 5">
            <a:extLst>
              <a:ext uri="{FF2B5EF4-FFF2-40B4-BE49-F238E27FC236}">
                <a16:creationId xmlns:a16="http://schemas.microsoft.com/office/drawing/2014/main" id="{0CE4EC78-49F3-ED49-AEC1-43DED65A4228}"/>
              </a:ext>
            </a:extLst>
          </p:cNvPr>
          <p:cNvSpPr txBox="1">
            <a:spLocks/>
          </p:cNvSpPr>
          <p:nvPr/>
        </p:nvSpPr>
        <p:spPr>
          <a:xfrm>
            <a:off x="539552" y="692696"/>
            <a:ext cx="8496944" cy="438453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None/>
            </a:pPr>
            <a:r>
              <a:rPr lang="ru-RU" sz="2400" dirty="0">
                <a:solidFill>
                  <a:srgbClr val="373737"/>
                </a:solidFill>
              </a:rPr>
              <a:t>Многие метрики,</a:t>
            </a:r>
            <a:r>
              <a:rPr lang="en-US" sz="2400" dirty="0">
                <a:solidFill>
                  <a:srgbClr val="373737"/>
                </a:solidFill>
              </a:rPr>
              <a:t> </a:t>
            </a:r>
            <a:r>
              <a:rPr lang="ru-RU" sz="2400" dirty="0">
                <a:solidFill>
                  <a:srgbClr val="373737"/>
                </a:solidFill>
              </a:rPr>
              <a:t>интересные бизнесу, считаются по случайным выборкам</a:t>
            </a:r>
            <a:r>
              <a:rPr lang="en-US" sz="2400" dirty="0">
                <a:solidFill>
                  <a:srgbClr val="373737"/>
                </a:solidFill>
              </a:rPr>
              <a:t>, </a:t>
            </a:r>
            <a:r>
              <a:rPr lang="ru-RU" sz="2400" dirty="0">
                <a:solidFill>
                  <a:srgbClr val="373737"/>
                </a:solidFill>
              </a:rPr>
              <a:t>хочется знать, в каком диапазоне они изменяются</a:t>
            </a:r>
            <a:r>
              <a:rPr lang="en-US" sz="2400" dirty="0">
                <a:solidFill>
                  <a:srgbClr val="373737"/>
                </a:solidFill>
              </a:rPr>
              <a:t>.</a:t>
            </a:r>
            <a:endParaRPr lang="ru-RU" sz="2400" dirty="0">
              <a:solidFill>
                <a:srgbClr val="373737"/>
              </a:solidFill>
            </a:endParaRPr>
          </a:p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None/>
            </a:pPr>
            <a:r>
              <a:rPr lang="ru-RU" sz="2400" dirty="0">
                <a:solidFill>
                  <a:srgbClr val="373737"/>
                </a:solidFill>
              </a:rPr>
              <a:t>Запасы полезных ископаемых оценивают по образцам пород (случайная выборка)</a:t>
            </a:r>
            <a:r>
              <a:rPr lang="en-US" sz="2400" dirty="0">
                <a:solidFill>
                  <a:srgbClr val="373737"/>
                </a:solidFill>
              </a:rPr>
              <a:t>. </a:t>
            </a:r>
            <a:r>
              <a:rPr lang="ru-RU" sz="2400" dirty="0">
                <a:solidFill>
                  <a:srgbClr val="373737"/>
                </a:solidFill>
              </a:rPr>
              <a:t>Инвесторам хочется знать объём запасов в лучшем и в худшем случаях</a:t>
            </a:r>
            <a:r>
              <a:rPr lang="en-US" sz="2400" dirty="0">
                <a:solidFill>
                  <a:srgbClr val="373737"/>
                </a:solidFill>
              </a:rPr>
              <a:t>,</a:t>
            </a:r>
            <a:r>
              <a:rPr lang="ru-RU" sz="2400" dirty="0">
                <a:solidFill>
                  <a:srgbClr val="373737"/>
                </a:solidFill>
              </a:rPr>
              <a:t> а не только в среднем</a:t>
            </a:r>
            <a:r>
              <a:rPr lang="en-US" sz="2400" dirty="0">
                <a:solidFill>
                  <a:srgbClr val="373737"/>
                </a:solidFill>
              </a:rPr>
              <a:t>.</a:t>
            </a:r>
            <a:endParaRPr lang="ru-RU" sz="2400" dirty="0">
              <a:solidFill>
                <a:srgbClr val="373737"/>
              </a:solidFill>
            </a:endParaRPr>
          </a:p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None/>
            </a:pPr>
            <a:r>
              <a:rPr lang="ru-RU" sz="2400" dirty="0">
                <a:solidFill>
                  <a:srgbClr val="373737"/>
                </a:solidFill>
              </a:rPr>
              <a:t>Обычно доверительные интервалы строят для прогнозов</a:t>
            </a:r>
            <a:r>
              <a:rPr lang="en-US" sz="2400" dirty="0">
                <a:solidFill>
                  <a:srgbClr val="373737"/>
                </a:solidFill>
              </a:rPr>
              <a:t>.</a:t>
            </a:r>
            <a:endParaRPr lang="ru-RU" sz="2400" dirty="0">
              <a:solidFill>
                <a:srgbClr val="37373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2024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Заголовок 5">
            <a:extLst>
              <a:ext uri="{FF2B5EF4-FFF2-40B4-BE49-F238E27FC236}">
                <a16:creationId xmlns:a16="http://schemas.microsoft.com/office/drawing/2014/main" id="{279D956E-C171-DF4D-925D-68447802A4B6}"/>
              </a:ext>
            </a:extLst>
          </p:cNvPr>
          <p:cNvSpPr txBox="1">
            <a:spLocks/>
          </p:cNvSpPr>
          <p:nvPr/>
        </p:nvSpPr>
        <p:spPr bwMode="auto">
          <a:xfrm>
            <a:off x="2123729" y="116632"/>
            <a:ext cx="6920260" cy="6264696"/>
          </a:xfrm>
          <a:prstGeom prst="rect">
            <a:avLst/>
          </a:prstGeom>
        </p:spPr>
        <p:txBody>
          <a:bodyPr vert="horz" wrap="square" lIns="91440" tIns="45720" rIns="0" bIns="0" rtlCol="0" anchor="ctr">
            <a:noAutofit/>
          </a:bodyPr>
          <a:lstStyle>
            <a:lvl1pPr>
              <a:spcBef>
                <a:spcPct val="0"/>
              </a:spcBef>
              <a:buNone/>
              <a:defRPr sz="3200" b="1">
                <a:solidFill>
                  <a:srgbClr val="28506A"/>
                </a:solidFill>
              </a:defRPr>
            </a:lvl1pPr>
          </a:lstStyle>
          <a:p>
            <a:r>
              <a:rPr lang="ru-RU" altLang="ru-RU" dirty="0"/>
              <a:t>Асимптотические </a:t>
            </a:r>
            <a:r>
              <a:rPr lang="en-US" altLang="ru-RU" dirty="0"/>
              <a:t/>
            </a:r>
            <a:br>
              <a:rPr lang="en-US" altLang="ru-RU" dirty="0"/>
            </a:br>
            <a:r>
              <a:rPr lang="ru-RU" altLang="ru-RU" dirty="0"/>
              <a:t>доверительные интервалы</a:t>
            </a:r>
          </a:p>
        </p:txBody>
      </p:sp>
    </p:spTree>
    <p:extLst>
      <p:ext uri="{BB962C8B-B14F-4D97-AF65-F5344CB8AC3E}">
        <p14:creationId xmlns:p14="http://schemas.microsoft.com/office/powerpoint/2010/main" val="1534283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-1288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06A"/>
                </a:solidFill>
              </a:rPr>
              <a:t>Схема математической статистики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Выборка:">
                <a:extLst>
                  <a:ext uri="{FF2B5EF4-FFF2-40B4-BE49-F238E27FC236}">
                    <a16:creationId xmlns:a16="http://schemas.microsoft.com/office/drawing/2014/main" id="{6F916249-62BF-AC4C-8725-ED6CEA092086}"/>
                  </a:ext>
                </a:extLst>
              </p:cNvPr>
              <p:cNvSpPr txBox="1"/>
              <p:nvPr/>
            </p:nvSpPr>
            <p:spPr>
              <a:xfrm>
                <a:off x="539552" y="692696"/>
                <a:ext cx="2649153" cy="407804"/>
              </a:xfrm>
              <a:prstGeom prst="rect">
                <a:avLst/>
              </a:prstGeom>
              <a:ln w="3175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square" lIns="90000" tIns="19050" rIns="46800" bIns="19050" anchor="t">
                <a:spAutoFit/>
              </a:bodyPr>
              <a:lstStyle/>
              <a:p>
                <a:pPr marL="9525" lvl="2" defTabSz="457200">
                  <a:spcBef>
                    <a:spcPts val="1200"/>
                  </a:spcBef>
                  <a:defRPr sz="2200">
                    <a:solidFill>
                      <a:srgbClr val="5E5E5E"/>
                    </a:solidFill>
                    <a:uFill>
                      <a:solidFill>
                        <a:srgbClr val="0059A9"/>
                      </a:solidFill>
                    </a:uFill>
                    <a:latin typeface="MyriadPro-Bold"/>
                    <a:ea typeface="MyriadPro-Bold"/>
                    <a:cs typeface="MyriadPro-Bold"/>
                    <a:sym typeface="MyriadPro-Bold"/>
                  </a:defRPr>
                </a:pPr>
                <a:r>
                  <a:rPr sz="2400" dirty="0" err="1">
                    <a:solidFill>
                      <a:srgbClr val="373737"/>
                    </a:solidFill>
                    <a:latin typeface="MyriadPro-Regular"/>
                    <a:ea typeface="MyriadPro-Regular"/>
                    <a:cs typeface="MyriadPro-Regular"/>
                    <a:sym typeface="MyriadPro-Regular"/>
                  </a:rPr>
                  <a:t>Выборка</a:t>
                </a:r>
                <a:r>
                  <a:rPr sz="2400" dirty="0">
                    <a:solidFill>
                      <a:srgbClr val="373737"/>
                    </a:solidFill>
                    <a:latin typeface="MyriadPro-Regular"/>
                    <a:ea typeface="MyriadPro-Regular"/>
                    <a:cs typeface="MyriadPro-Regular"/>
                    <a:sym typeface="MyriadPro-Regular"/>
                  </a:rPr>
                  <a:t>:</a:t>
                </a:r>
                <a:r>
                  <a:rPr sz="2400" dirty="0">
                    <a:solidFill>
                      <a:srgbClr val="373737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ar-AE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ar-AE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,...,</m:t>
                    </m:r>
                    <m:sSub>
                      <m:sSubPr>
                        <m:ctrlPr>
                          <a:rPr lang="ar-AE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ar-AE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sz="2400" dirty="0">
                  <a:solidFill>
                    <a:srgbClr val="2658A1"/>
                  </a:solidFill>
                </a:endParaRPr>
              </a:p>
            </p:txBody>
          </p:sp>
        </mc:Choice>
        <mc:Fallback xmlns="">
          <p:sp>
            <p:nvSpPr>
              <p:cNvPr id="16" name="Выборка:">
                <a:extLst>
                  <a:ext uri="{FF2B5EF4-FFF2-40B4-BE49-F238E27FC236}">
                    <a16:creationId xmlns:a16="http://schemas.microsoft.com/office/drawing/2014/main" id="{6F916249-62BF-AC4C-8725-ED6CEA0920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692696"/>
                <a:ext cx="2649153" cy="407804"/>
              </a:xfrm>
              <a:prstGeom prst="rect">
                <a:avLst/>
              </a:prstGeom>
              <a:blipFill>
                <a:blip r:embed="rId4"/>
                <a:stretch>
                  <a:fillRect l="-3349" t="-18750" b="-40625"/>
                </a:stretch>
              </a:blipFill>
              <a:ln w="3175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3">
                <a:extLst>
                  <a:ext uri="{FF2B5EF4-FFF2-40B4-BE49-F238E27FC236}">
                    <a16:creationId xmlns:a16="http://schemas.microsoft.com/office/drawing/2014/main" id="{4FBC4FB3-71F9-E345-A0B8-536E92573A68}"/>
                  </a:ext>
                </a:extLst>
              </p:cNvPr>
              <p:cNvSpPr/>
              <p:nvPr/>
            </p:nvSpPr>
            <p:spPr>
              <a:xfrm>
                <a:off x="1483594" y="1180337"/>
                <a:ext cx="610295" cy="60555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32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acc>
                      <m:r>
                        <a:rPr lang="ru-RU" sz="32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RU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7" name="Rectangle 3">
                <a:extLst>
                  <a:ext uri="{FF2B5EF4-FFF2-40B4-BE49-F238E27FC236}">
                    <a16:creationId xmlns:a16="http://schemas.microsoft.com/office/drawing/2014/main" id="{4FBC4FB3-71F9-E345-A0B8-536E92573A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3594" y="1180337"/>
                <a:ext cx="610295" cy="605550"/>
              </a:xfrm>
              <a:prstGeom prst="rect">
                <a:avLst/>
              </a:prstGeom>
              <a:blipFill>
                <a:blip r:embed="rId5"/>
                <a:stretch>
                  <a:fillRect t="-14894" r="-10417" b="-21277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4">
                <a:extLst>
                  <a:ext uri="{FF2B5EF4-FFF2-40B4-BE49-F238E27FC236}">
                    <a16:creationId xmlns:a16="http://schemas.microsoft.com/office/drawing/2014/main" id="{5BB4C0FC-496D-6D42-AE1D-BA2EBED83F12}"/>
                  </a:ext>
                </a:extLst>
              </p:cNvPr>
              <p:cNvSpPr/>
              <p:nvPr/>
            </p:nvSpPr>
            <p:spPr>
              <a:xfrm>
                <a:off x="4909834" y="1180978"/>
                <a:ext cx="1223989" cy="6042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sz="32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sub>
                      </m:sSub>
                      <m:r>
                        <a:rPr lang="en-US" sz="32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32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RU" sz="32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9" name="Rectangle 4">
                <a:extLst>
                  <a:ext uri="{FF2B5EF4-FFF2-40B4-BE49-F238E27FC236}">
                    <a16:creationId xmlns:a16="http://schemas.microsoft.com/office/drawing/2014/main" id="{5BB4C0FC-496D-6D42-AE1D-BA2EBED83F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9834" y="1180978"/>
                <a:ext cx="1223989" cy="604268"/>
              </a:xfrm>
              <a:prstGeom prst="rect">
                <a:avLst/>
              </a:prstGeom>
              <a:blipFill>
                <a:blip r:embed="rId6"/>
                <a:stretch>
                  <a:fillRect l="-3125" r="-5208" b="-17021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Arrow">
            <a:extLst>
              <a:ext uri="{FF2B5EF4-FFF2-40B4-BE49-F238E27FC236}">
                <a16:creationId xmlns:a16="http://schemas.microsoft.com/office/drawing/2014/main" id="{53C73669-D488-274F-8836-865E6CE82D8E}"/>
              </a:ext>
            </a:extLst>
          </p:cNvPr>
          <p:cNvSpPr/>
          <p:nvPr/>
        </p:nvSpPr>
        <p:spPr>
          <a:xfrm>
            <a:off x="2153323" y="1368168"/>
            <a:ext cx="2756511" cy="229888"/>
          </a:xfrm>
          <a:prstGeom prst="rightArrow">
            <a:avLst>
              <a:gd name="adj1" fmla="val 36848"/>
              <a:gd name="adj2" fmla="val 66277"/>
            </a:avLst>
          </a:prstGeom>
          <a:gradFill>
            <a:gsLst>
              <a:gs pos="0">
                <a:srgbClr val="28516A">
                  <a:alpha val="0"/>
                </a:srgbClr>
              </a:gs>
              <a:gs pos="100000">
                <a:srgbClr val="54748B"/>
              </a:gs>
            </a:gsLst>
          </a:gradFill>
          <a:ln w="3175">
            <a:miter lim="400000"/>
          </a:ln>
        </p:spPr>
        <p:txBody>
          <a:bodyPr lIns="19050" tIns="19050" rIns="19050" bIns="1905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16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/>
          </a:p>
        </p:txBody>
      </p:sp>
      <p:sp>
        <p:nvSpPr>
          <p:cNvPr id="22" name="Ответы на  вопросы…">
            <a:extLst>
              <a:ext uri="{FF2B5EF4-FFF2-40B4-BE49-F238E27FC236}">
                <a16:creationId xmlns:a16="http://schemas.microsoft.com/office/drawing/2014/main" id="{64917962-CC92-5C4C-86EB-C11910259476}"/>
              </a:ext>
            </a:extLst>
          </p:cNvPr>
          <p:cNvSpPr txBox="1"/>
          <p:nvPr/>
        </p:nvSpPr>
        <p:spPr>
          <a:xfrm>
            <a:off x="6823717" y="3180833"/>
            <a:ext cx="2009907" cy="138159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90000" tIns="19050" rIns="19050" bIns="19050" anchor="ctr">
            <a:spAutoFit/>
          </a:bodyPr>
          <a:lstStyle/>
          <a:p>
            <a:pPr algn="r" defTabSz="457200">
              <a:lnSpc>
                <a:spcPct val="80000"/>
              </a:lnSpc>
              <a:spcBef>
                <a:spcPts val="1200"/>
              </a:spcBef>
              <a:defRPr sz="2200">
                <a:solidFill>
                  <a:srgbClr val="0059A9"/>
                </a:solidFill>
                <a:uFill>
                  <a:solidFill>
                    <a:srgbClr val="0059A9"/>
                  </a:solidFill>
                </a:uFill>
                <a:latin typeface="MyriadPro-Bold"/>
                <a:ea typeface="MyriadPro-Bold"/>
                <a:cs typeface="MyriadPro-Bold"/>
                <a:sym typeface="MyriadPro-Bold"/>
              </a:defRPr>
            </a:pPr>
            <a:r>
              <a:rPr sz="2400" dirty="0" err="1">
                <a:solidFill>
                  <a:srgbClr val="28516A"/>
                </a:solidFill>
              </a:rPr>
              <a:t>Ответы</a:t>
            </a:r>
            <a:r>
              <a:rPr sz="2400" dirty="0">
                <a:solidFill>
                  <a:srgbClr val="28516A"/>
                </a:solidFill>
              </a:rPr>
              <a:t> </a:t>
            </a:r>
            <a:r>
              <a:rPr sz="2400" dirty="0" err="1">
                <a:solidFill>
                  <a:srgbClr val="28516A"/>
                </a:solidFill>
              </a:rPr>
              <a:t>на</a:t>
            </a:r>
            <a:r>
              <a:rPr sz="2400" dirty="0">
                <a:solidFill>
                  <a:srgbClr val="28516A"/>
                </a:solidFill>
              </a:rPr>
              <a:t> </a:t>
            </a:r>
            <a:br>
              <a:rPr sz="2400" dirty="0">
                <a:solidFill>
                  <a:srgbClr val="28516A"/>
                </a:solidFill>
              </a:rPr>
            </a:br>
            <a:r>
              <a:rPr sz="2400" dirty="0" err="1">
                <a:solidFill>
                  <a:srgbClr val="28516A"/>
                </a:solidFill>
              </a:rPr>
              <a:t>вопросы</a:t>
            </a:r>
            <a:endParaRPr sz="2400" dirty="0">
              <a:solidFill>
                <a:srgbClr val="28516A"/>
              </a:solidFill>
            </a:endParaRPr>
          </a:p>
          <a:p>
            <a:pPr algn="r" defTabSz="457200">
              <a:lnSpc>
                <a:spcPct val="80000"/>
              </a:lnSpc>
              <a:spcBef>
                <a:spcPts val="1200"/>
              </a:spcBef>
              <a:defRPr sz="2200">
                <a:solidFill>
                  <a:srgbClr val="5E5E5E"/>
                </a:solidFill>
                <a:uFill>
                  <a:solidFill>
                    <a:srgbClr val="0059A9"/>
                  </a:solidFill>
                </a:uFill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r>
              <a:rPr sz="2400" dirty="0" err="1">
                <a:solidFill>
                  <a:srgbClr val="373737"/>
                </a:solidFill>
              </a:rPr>
              <a:t>проверка</a:t>
            </a:r>
            <a:r>
              <a:rPr sz="2400" dirty="0">
                <a:solidFill>
                  <a:srgbClr val="373737"/>
                </a:solidFill>
              </a:rPr>
              <a:t> </a:t>
            </a:r>
            <a:br>
              <a:rPr sz="2400" dirty="0">
                <a:solidFill>
                  <a:srgbClr val="373737"/>
                </a:solidFill>
              </a:rPr>
            </a:br>
            <a:r>
              <a:rPr sz="2400" dirty="0" err="1">
                <a:solidFill>
                  <a:srgbClr val="373737"/>
                </a:solidFill>
              </a:rPr>
              <a:t>гипотез</a:t>
            </a:r>
            <a:endParaRPr sz="2400" dirty="0">
              <a:solidFill>
                <a:srgbClr val="373737"/>
              </a:solidFill>
            </a:endParaRPr>
          </a:p>
        </p:txBody>
      </p:sp>
      <p:sp>
        <p:nvSpPr>
          <p:cNvPr id="23" name="Точность  оценки, прогнозов…">
            <a:extLst>
              <a:ext uri="{FF2B5EF4-FFF2-40B4-BE49-F238E27FC236}">
                <a16:creationId xmlns:a16="http://schemas.microsoft.com/office/drawing/2014/main" id="{4A054F87-5EA6-D946-B57F-FCA1924FEA31}"/>
              </a:ext>
            </a:extLst>
          </p:cNvPr>
          <p:cNvSpPr txBox="1"/>
          <p:nvPr/>
        </p:nvSpPr>
        <p:spPr>
          <a:xfrm>
            <a:off x="6594998" y="813103"/>
            <a:ext cx="2238626" cy="167706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90000" tIns="19050" rIns="19050" bIns="19050" anchor="ctr">
            <a:spAutoFit/>
          </a:bodyPr>
          <a:lstStyle/>
          <a:p>
            <a:pPr algn="r" defTabSz="457200">
              <a:lnSpc>
                <a:spcPct val="80000"/>
              </a:lnSpc>
              <a:spcBef>
                <a:spcPts val="1200"/>
              </a:spcBef>
              <a:defRPr sz="2200">
                <a:solidFill>
                  <a:srgbClr val="0059A9"/>
                </a:solidFill>
                <a:uFill>
                  <a:solidFill>
                    <a:srgbClr val="0059A9"/>
                  </a:solidFill>
                </a:uFill>
                <a:latin typeface="MyriadPro-Bold"/>
                <a:ea typeface="MyriadPro-Bold"/>
                <a:cs typeface="MyriadPro-Bold"/>
                <a:sym typeface="MyriadPro-Bold"/>
              </a:defRPr>
            </a:pPr>
            <a:r>
              <a:rPr sz="2400" dirty="0" err="1">
                <a:solidFill>
                  <a:srgbClr val="28516A"/>
                </a:solidFill>
              </a:rPr>
              <a:t>Точность</a:t>
            </a:r>
            <a:r>
              <a:rPr sz="2400" dirty="0">
                <a:solidFill>
                  <a:srgbClr val="28516A"/>
                </a:solidFill>
              </a:rPr>
              <a:t> </a:t>
            </a:r>
            <a:br>
              <a:rPr sz="2400" dirty="0">
                <a:solidFill>
                  <a:srgbClr val="28516A"/>
                </a:solidFill>
              </a:rPr>
            </a:br>
            <a:r>
              <a:rPr sz="2400" dirty="0" err="1">
                <a:solidFill>
                  <a:srgbClr val="28516A"/>
                </a:solidFill>
              </a:rPr>
              <a:t>оценки</a:t>
            </a:r>
            <a:r>
              <a:rPr sz="2400" dirty="0">
                <a:solidFill>
                  <a:srgbClr val="28516A"/>
                </a:solidFill>
              </a:rPr>
              <a:t>, </a:t>
            </a:r>
            <a:r>
              <a:rPr sz="2400" dirty="0" err="1">
                <a:solidFill>
                  <a:srgbClr val="28516A"/>
                </a:solidFill>
              </a:rPr>
              <a:t>прогнозов</a:t>
            </a:r>
            <a:endParaRPr sz="2400" dirty="0">
              <a:solidFill>
                <a:srgbClr val="28516A"/>
              </a:solidFill>
            </a:endParaRPr>
          </a:p>
          <a:p>
            <a:pPr algn="r" defTabSz="457200">
              <a:lnSpc>
                <a:spcPct val="80000"/>
              </a:lnSpc>
              <a:spcBef>
                <a:spcPts val="1200"/>
              </a:spcBef>
              <a:defRPr sz="2200">
                <a:solidFill>
                  <a:srgbClr val="5E5E5E"/>
                </a:solidFill>
                <a:uFill>
                  <a:solidFill>
                    <a:srgbClr val="0059A9"/>
                  </a:solidFill>
                </a:uFill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r>
              <a:rPr sz="2400" dirty="0" err="1">
                <a:solidFill>
                  <a:srgbClr val="373737"/>
                </a:solidFill>
              </a:rPr>
              <a:t>доверительные</a:t>
            </a:r>
            <a:r>
              <a:rPr sz="2400" dirty="0">
                <a:solidFill>
                  <a:srgbClr val="373737"/>
                </a:solidFill>
              </a:rPr>
              <a:t> </a:t>
            </a:r>
            <a:r>
              <a:rPr sz="2400" dirty="0" err="1">
                <a:solidFill>
                  <a:srgbClr val="373737"/>
                </a:solidFill>
              </a:rPr>
              <a:t>интервалы</a:t>
            </a:r>
            <a:endParaRPr sz="2400" dirty="0">
              <a:solidFill>
                <a:srgbClr val="373737"/>
              </a:solidFill>
            </a:endParaRPr>
          </a:p>
        </p:txBody>
      </p:sp>
      <p:sp>
        <p:nvSpPr>
          <p:cNvPr id="24" name="Как оценить:…">
            <a:extLst>
              <a:ext uri="{FF2B5EF4-FFF2-40B4-BE49-F238E27FC236}">
                <a16:creationId xmlns:a16="http://schemas.microsoft.com/office/drawing/2014/main" id="{2F743A8A-CC72-B046-BA14-B8BEA975C340}"/>
              </a:ext>
            </a:extLst>
          </p:cNvPr>
          <p:cNvSpPr txBox="1"/>
          <p:nvPr/>
        </p:nvSpPr>
        <p:spPr>
          <a:xfrm>
            <a:off x="539552" y="1847013"/>
            <a:ext cx="2626835" cy="217771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90000" tIns="18000" rIns="46800" bIns="19050">
            <a:noAutofit/>
          </a:bodyPr>
          <a:lstStyle/>
          <a:p>
            <a:pPr defTabSz="457200">
              <a:lnSpc>
                <a:spcPct val="80000"/>
              </a:lnSpc>
              <a:spcBef>
                <a:spcPts val="1200"/>
              </a:spcBef>
              <a:defRPr sz="2200">
                <a:solidFill>
                  <a:srgbClr val="0059A9"/>
                </a:solidFill>
                <a:uFill>
                  <a:solidFill>
                    <a:srgbClr val="0059A9"/>
                  </a:solidFill>
                </a:uFill>
                <a:latin typeface="MyriadPro-Bold"/>
                <a:ea typeface="MyriadPro-Bold"/>
                <a:cs typeface="MyriadPro-Bold"/>
                <a:sym typeface="MyriadPro-Bold"/>
              </a:defRPr>
            </a:pPr>
            <a:r>
              <a:rPr sz="2400" dirty="0" err="1">
                <a:solidFill>
                  <a:srgbClr val="28516A"/>
                </a:solidFill>
              </a:rPr>
              <a:t>Как</a:t>
            </a:r>
            <a:r>
              <a:rPr sz="2400" dirty="0">
                <a:solidFill>
                  <a:srgbClr val="28516A"/>
                </a:solidFill>
              </a:rPr>
              <a:t> </a:t>
            </a:r>
            <a:r>
              <a:rPr sz="2400" dirty="0" err="1">
                <a:solidFill>
                  <a:srgbClr val="28516A"/>
                </a:solidFill>
              </a:rPr>
              <a:t>оценить</a:t>
            </a:r>
            <a:endParaRPr sz="2400" dirty="0">
              <a:solidFill>
                <a:srgbClr val="28516A"/>
              </a:solidFill>
            </a:endParaRPr>
          </a:p>
          <a:p>
            <a:pPr marL="342900" indent="-342900" defTabSz="584200">
              <a:lnSpc>
                <a:spcPct val="80000"/>
              </a:lnSpc>
              <a:spcBef>
                <a:spcPts val="1400"/>
              </a:spcBef>
              <a:buClr>
                <a:srgbClr val="54748B"/>
              </a:buClr>
              <a:buSzPct val="100000"/>
              <a:buFont typeface="Arial" panose="020B0604020202020204" pitchFamily="34" charset="0"/>
              <a:buChar char="•"/>
              <a:defRPr sz="2200" spc="22">
                <a:solidFill>
                  <a:srgbClr val="5E5E5E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r>
              <a:rPr sz="2400" dirty="0" err="1">
                <a:solidFill>
                  <a:srgbClr val="373737"/>
                </a:solidFill>
              </a:rPr>
              <a:t>Метод</a:t>
            </a:r>
            <a:r>
              <a:rPr sz="2400" dirty="0">
                <a:solidFill>
                  <a:srgbClr val="373737"/>
                </a:solidFill>
              </a:rPr>
              <a:t> </a:t>
            </a:r>
            <a:r>
              <a:rPr sz="2400" dirty="0" err="1">
                <a:solidFill>
                  <a:srgbClr val="373737"/>
                </a:solidFill>
              </a:rPr>
              <a:t>моментов</a:t>
            </a:r>
            <a:endParaRPr sz="2400" dirty="0">
              <a:solidFill>
                <a:srgbClr val="373737"/>
              </a:solidFill>
            </a:endParaRPr>
          </a:p>
          <a:p>
            <a:pPr marL="342900" indent="-342900" defTabSz="584200">
              <a:lnSpc>
                <a:spcPct val="80000"/>
              </a:lnSpc>
              <a:spcBef>
                <a:spcPts val="1400"/>
              </a:spcBef>
              <a:buClr>
                <a:srgbClr val="54748B"/>
              </a:buClr>
              <a:buSzPct val="100000"/>
              <a:buFont typeface="Arial" panose="020B0604020202020204" pitchFamily="34" charset="0"/>
              <a:buChar char="•"/>
              <a:defRPr sz="2200" spc="22">
                <a:solidFill>
                  <a:srgbClr val="5E5E5E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r>
              <a:rPr sz="2400" dirty="0" err="1">
                <a:solidFill>
                  <a:srgbClr val="373737"/>
                </a:solidFill>
              </a:rPr>
              <a:t>Метод</a:t>
            </a:r>
            <a:r>
              <a:rPr sz="2400" dirty="0">
                <a:solidFill>
                  <a:srgbClr val="373737"/>
                </a:solidFill>
              </a:rPr>
              <a:t/>
            </a:r>
            <a:br>
              <a:rPr sz="2400" dirty="0">
                <a:solidFill>
                  <a:srgbClr val="373737"/>
                </a:solidFill>
              </a:rPr>
            </a:br>
            <a:r>
              <a:rPr sz="2400" dirty="0" err="1">
                <a:solidFill>
                  <a:srgbClr val="373737"/>
                </a:solidFill>
              </a:rPr>
              <a:t>максимального</a:t>
            </a:r>
            <a:r>
              <a:rPr sz="2400" dirty="0">
                <a:solidFill>
                  <a:srgbClr val="373737"/>
                </a:solidFill>
              </a:rPr>
              <a:t> </a:t>
            </a:r>
            <a:r>
              <a:rPr sz="2400" dirty="0" err="1">
                <a:solidFill>
                  <a:srgbClr val="373737"/>
                </a:solidFill>
              </a:rPr>
              <a:t>правдоподобия</a:t>
            </a:r>
            <a:endParaRPr sz="2400" dirty="0">
              <a:solidFill>
                <a:srgbClr val="373737"/>
              </a:solidFill>
            </a:endParaRPr>
          </a:p>
        </p:txBody>
      </p:sp>
      <p:sp>
        <p:nvSpPr>
          <p:cNvPr id="27" name="Союзники :…">
            <a:extLst>
              <a:ext uri="{FF2B5EF4-FFF2-40B4-BE49-F238E27FC236}">
                <a16:creationId xmlns:a16="http://schemas.microsoft.com/office/drawing/2014/main" id="{EEAF76BE-5832-0F4C-B434-34030F27F639}"/>
              </a:ext>
            </a:extLst>
          </p:cNvPr>
          <p:cNvSpPr txBox="1"/>
          <p:nvPr/>
        </p:nvSpPr>
        <p:spPr>
          <a:xfrm>
            <a:off x="3592972" y="1852675"/>
            <a:ext cx="3077576" cy="206178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m="http://schemas.openxmlformats.org/officeDocument/2006/math" xmlns="" xmlns:a14="http://schemas.microsoft.com/office/drawing/2010/main" xmlns:mc="http://schemas.openxmlformats.org/markup-compatibility/2006" val="1"/>
            </a:ext>
          </a:extLst>
        </p:spPr>
        <p:txBody>
          <a:bodyPr wrap="square" lIns="90000" tIns="19050" rIns="46800" bIns="19050">
            <a:spAutoFit/>
          </a:bodyPr>
          <a:lstStyle/>
          <a:p>
            <a:pPr defTabSz="457200">
              <a:lnSpc>
                <a:spcPct val="80000"/>
              </a:lnSpc>
              <a:spcBef>
                <a:spcPts val="1200"/>
              </a:spcBef>
              <a:defRPr sz="2200">
                <a:solidFill>
                  <a:srgbClr val="0059A9"/>
                </a:solidFill>
                <a:uFill>
                  <a:solidFill>
                    <a:srgbClr val="0059A9"/>
                  </a:solidFill>
                </a:uFill>
                <a:latin typeface="MyriadPro-Bold"/>
                <a:ea typeface="MyriadPro-Bold"/>
                <a:cs typeface="MyriadPro-Bold"/>
                <a:sym typeface="MyriadPro-Bold"/>
              </a:defRPr>
            </a:pPr>
            <a:r>
              <a:rPr sz="2400" dirty="0" err="1">
                <a:solidFill>
                  <a:srgbClr val="28516A"/>
                </a:solidFill>
              </a:rPr>
              <a:t>Союзники</a:t>
            </a:r>
            <a:endParaRPr lang="ru-RU" sz="2400" dirty="0">
              <a:solidFill>
                <a:srgbClr val="28516A"/>
              </a:solidFill>
            </a:endParaRPr>
          </a:p>
          <a:p>
            <a:pPr marL="276225" defTabSz="584200">
              <a:lnSpc>
                <a:spcPct val="80000"/>
              </a:lnSpc>
              <a:spcBef>
                <a:spcPts val="1400"/>
              </a:spcBef>
              <a:buClr>
                <a:srgbClr val="2459A4"/>
              </a:buClr>
              <a:buSzPct val="100000"/>
              <a:defRPr sz="2200" spc="22">
                <a:solidFill>
                  <a:srgbClr val="2658A1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r>
              <a:rPr lang="ru-RU" sz="2400" dirty="0">
                <a:solidFill>
                  <a:srgbClr val="28516A"/>
                </a:solidFill>
              </a:rPr>
              <a:t>Асимптотические</a:t>
            </a:r>
            <a:br>
              <a:rPr lang="ru-RU" sz="2400" dirty="0">
                <a:solidFill>
                  <a:srgbClr val="28516A"/>
                </a:solidFill>
              </a:rPr>
            </a:br>
            <a:r>
              <a:rPr lang="ru-RU" sz="2400" dirty="0">
                <a:solidFill>
                  <a:srgbClr val="28516A"/>
                </a:solidFill>
              </a:rPr>
              <a:t>(при большом </a:t>
            </a:r>
            <a:r>
              <a:rPr lang="en-US" sz="2400" dirty="0">
                <a:solidFill>
                  <a:srgbClr val="28516A"/>
                </a:solidFill>
              </a:rPr>
              <a:t>n)</a:t>
            </a:r>
          </a:p>
          <a:p>
            <a:pPr marL="619125" lvl="1" indent="-342900" defTabSz="584200">
              <a:lnSpc>
                <a:spcPct val="80000"/>
              </a:lnSpc>
              <a:spcBef>
                <a:spcPts val="1400"/>
              </a:spcBef>
              <a:buClr>
                <a:srgbClr val="54748B"/>
              </a:buClr>
              <a:buSzPct val="100000"/>
              <a:buFont typeface="Arial" panose="020B0604020202020204" pitchFamily="34" charset="0"/>
              <a:buChar char="•"/>
              <a:defRPr sz="2200" spc="22">
                <a:solidFill>
                  <a:srgbClr val="5E5E5E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r>
              <a:rPr lang="ru-RU" sz="2400" dirty="0">
                <a:solidFill>
                  <a:srgbClr val="373737"/>
                </a:solidFill>
              </a:rPr>
              <a:t>ЦПТ</a:t>
            </a:r>
          </a:p>
          <a:p>
            <a:pPr marL="619125" lvl="1" indent="-342900" defTabSz="584200">
              <a:lnSpc>
                <a:spcPct val="80000"/>
              </a:lnSpc>
              <a:spcBef>
                <a:spcPts val="1400"/>
              </a:spcBef>
              <a:buClr>
                <a:srgbClr val="54748B"/>
              </a:buClr>
              <a:buSzPct val="100000"/>
              <a:buFont typeface="Arial" panose="020B0604020202020204" pitchFamily="34" charset="0"/>
              <a:buChar char="•"/>
              <a:defRPr sz="2200" spc="22">
                <a:solidFill>
                  <a:srgbClr val="5E5E5E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r>
              <a:rPr lang="ru-RU" sz="2400" dirty="0">
                <a:solidFill>
                  <a:srgbClr val="373737"/>
                </a:solidFill>
              </a:rPr>
              <a:t>Дельта-метод </a:t>
            </a:r>
          </a:p>
        </p:txBody>
      </p:sp>
      <p:sp>
        <p:nvSpPr>
          <p:cNvPr id="28" name="Хорошие свойства:…">
            <a:extLst>
              <a:ext uri="{FF2B5EF4-FFF2-40B4-BE49-F238E27FC236}">
                <a16:creationId xmlns:a16="http://schemas.microsoft.com/office/drawing/2014/main" id="{9ED00F02-39C3-6042-A479-AA648661FB7B}"/>
              </a:ext>
            </a:extLst>
          </p:cNvPr>
          <p:cNvSpPr txBox="1"/>
          <p:nvPr/>
        </p:nvSpPr>
        <p:spPr>
          <a:xfrm>
            <a:off x="539751" y="4377052"/>
            <a:ext cx="2944270" cy="17663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90000" tIns="19050" rIns="19050" bIns="19050" anchor="ctr">
            <a:spAutoFit/>
          </a:bodyPr>
          <a:lstStyle/>
          <a:p>
            <a:pPr defTabSz="457200">
              <a:lnSpc>
                <a:spcPct val="80000"/>
              </a:lnSpc>
              <a:spcBef>
                <a:spcPts val="1200"/>
              </a:spcBef>
              <a:defRPr sz="2200">
                <a:solidFill>
                  <a:srgbClr val="0059A9"/>
                </a:solidFill>
                <a:uFill>
                  <a:solidFill>
                    <a:srgbClr val="0059A9"/>
                  </a:solidFill>
                </a:uFill>
                <a:latin typeface="MyriadPro-Bold"/>
                <a:ea typeface="MyriadPro-Bold"/>
                <a:cs typeface="MyriadPro-Bold"/>
                <a:sym typeface="MyriadPro-Bold"/>
              </a:defRPr>
            </a:pPr>
            <a:r>
              <a:rPr sz="2400" dirty="0" err="1">
                <a:solidFill>
                  <a:srgbClr val="28516A"/>
                </a:solidFill>
              </a:rPr>
              <a:t>Хорошие</a:t>
            </a:r>
            <a:r>
              <a:rPr sz="2400" dirty="0">
                <a:solidFill>
                  <a:srgbClr val="28516A"/>
                </a:solidFill>
              </a:rPr>
              <a:t> </a:t>
            </a:r>
            <a:r>
              <a:rPr sz="2400" dirty="0" err="1">
                <a:solidFill>
                  <a:srgbClr val="28516A"/>
                </a:solidFill>
              </a:rPr>
              <a:t>свойства</a:t>
            </a:r>
            <a:endParaRPr sz="2400" dirty="0">
              <a:solidFill>
                <a:srgbClr val="28516A"/>
              </a:solidFill>
            </a:endParaRPr>
          </a:p>
          <a:p>
            <a:pPr marL="342900" indent="-342900" defTabSz="584200">
              <a:lnSpc>
                <a:spcPct val="80000"/>
              </a:lnSpc>
              <a:spcBef>
                <a:spcPts val="1400"/>
              </a:spcBef>
              <a:buClr>
                <a:srgbClr val="54748B"/>
              </a:buClr>
              <a:buSzPct val="100000"/>
              <a:buFont typeface="Arial" panose="020B0604020202020204" pitchFamily="34" charset="0"/>
              <a:buChar char="•"/>
              <a:defRPr sz="2200" spc="22">
                <a:solidFill>
                  <a:srgbClr val="5E5E5E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r>
              <a:rPr sz="2400" dirty="0" err="1">
                <a:solidFill>
                  <a:srgbClr val="373737"/>
                </a:solidFill>
              </a:rPr>
              <a:t>Несмещенная</a:t>
            </a:r>
            <a:endParaRPr sz="2400" dirty="0">
              <a:solidFill>
                <a:srgbClr val="373737"/>
              </a:solidFill>
            </a:endParaRPr>
          </a:p>
          <a:p>
            <a:pPr marL="342900" indent="-342900" defTabSz="584200">
              <a:lnSpc>
                <a:spcPct val="80000"/>
              </a:lnSpc>
              <a:spcBef>
                <a:spcPts val="1400"/>
              </a:spcBef>
              <a:buClr>
                <a:srgbClr val="54748B"/>
              </a:buClr>
              <a:buSzPct val="100000"/>
              <a:buFont typeface="Arial" panose="020B0604020202020204" pitchFamily="34" charset="0"/>
              <a:buChar char="•"/>
              <a:defRPr sz="2200" spc="22">
                <a:solidFill>
                  <a:srgbClr val="5E5E5E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r>
              <a:rPr sz="2400" dirty="0" err="1">
                <a:solidFill>
                  <a:srgbClr val="373737"/>
                </a:solidFill>
              </a:rPr>
              <a:t>Состоятельная</a:t>
            </a:r>
            <a:endParaRPr sz="2400" dirty="0">
              <a:solidFill>
                <a:srgbClr val="373737"/>
              </a:solidFill>
            </a:endParaRPr>
          </a:p>
          <a:p>
            <a:pPr marL="342900" indent="-342900" defTabSz="584200">
              <a:lnSpc>
                <a:spcPct val="80000"/>
              </a:lnSpc>
              <a:spcBef>
                <a:spcPts val="1400"/>
              </a:spcBef>
              <a:buClr>
                <a:srgbClr val="54748B"/>
              </a:buClr>
              <a:buSzPct val="100000"/>
              <a:buFont typeface="Arial" panose="020B0604020202020204" pitchFamily="34" charset="0"/>
              <a:buChar char="•"/>
              <a:defRPr sz="2200" spc="22">
                <a:solidFill>
                  <a:srgbClr val="5E5E5E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r>
              <a:rPr sz="2400" dirty="0" err="1">
                <a:solidFill>
                  <a:srgbClr val="373737"/>
                </a:solidFill>
              </a:rPr>
              <a:t>Эффективная</a:t>
            </a:r>
            <a:r>
              <a:rPr sz="2400" dirty="0">
                <a:solidFill>
                  <a:srgbClr val="373737"/>
                </a:solidFill>
              </a:rPr>
              <a:t> </a:t>
            </a:r>
          </a:p>
        </p:txBody>
      </p:sp>
      <p:cxnSp>
        <p:nvCxnSpPr>
          <p:cNvPr id="38" name="Прямая со стрелкой 3">
            <a:extLst>
              <a:ext uri="{FF2B5EF4-FFF2-40B4-BE49-F238E27FC236}">
                <a16:creationId xmlns:a16="http://schemas.microsoft.com/office/drawing/2014/main" id="{6C8BB0C2-9B39-6E46-BB9C-1027F2DCC857}"/>
              </a:ext>
            </a:extLst>
          </p:cNvPr>
          <p:cNvCxnSpPr>
            <a:cxnSpLocks/>
            <a:stCxn id="19" idx="3"/>
          </p:cNvCxnSpPr>
          <p:nvPr/>
        </p:nvCxnSpPr>
        <p:spPr>
          <a:xfrm flipV="1">
            <a:off x="6133823" y="1067172"/>
            <a:ext cx="1133876" cy="415940"/>
          </a:xfrm>
          <a:prstGeom prst="straightConnector1">
            <a:avLst/>
          </a:prstGeom>
          <a:ln w="34925">
            <a:solidFill>
              <a:srgbClr val="28516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Прямая со стрелкой 26">
            <a:extLst>
              <a:ext uri="{FF2B5EF4-FFF2-40B4-BE49-F238E27FC236}">
                <a16:creationId xmlns:a16="http://schemas.microsoft.com/office/drawing/2014/main" id="{E4251387-9C5C-3C41-A8DA-177CBCB6FAFD}"/>
              </a:ext>
            </a:extLst>
          </p:cNvPr>
          <p:cNvCxnSpPr>
            <a:cxnSpLocks/>
          </p:cNvCxnSpPr>
          <p:nvPr/>
        </p:nvCxnSpPr>
        <p:spPr>
          <a:xfrm>
            <a:off x="6080166" y="1769423"/>
            <a:ext cx="1223159" cy="1353787"/>
          </a:xfrm>
          <a:prstGeom prst="straightConnector1">
            <a:avLst/>
          </a:prstGeom>
          <a:ln w="34925">
            <a:solidFill>
              <a:srgbClr val="28516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Прямоугольник 4">
                <a:extLst>
                  <a:ext uri="{FF2B5EF4-FFF2-40B4-BE49-F238E27FC236}">
                    <a16:creationId xmlns:a16="http://schemas.microsoft.com/office/drawing/2014/main" id="{161D5650-FA85-AA43-BC21-23B5B677D188}"/>
                  </a:ext>
                </a:extLst>
              </p:cNvPr>
              <p:cNvSpPr/>
              <p:nvPr/>
            </p:nvSpPr>
            <p:spPr>
              <a:xfrm>
                <a:off x="3589363" y="4079530"/>
                <a:ext cx="3077576" cy="2145652"/>
              </a:xfrm>
              <a:prstGeom prst="rect">
                <a:avLst/>
              </a:prstGeom>
            </p:spPr>
            <p:txBody>
              <a:bodyPr wrap="square" lIns="90000">
                <a:spAutoFit/>
              </a:bodyPr>
              <a:lstStyle/>
              <a:p>
                <a:pPr marL="276225" defTabSz="584200">
                  <a:lnSpc>
                    <a:spcPct val="80000"/>
                  </a:lnSpc>
                  <a:spcBef>
                    <a:spcPts val="1400"/>
                  </a:spcBef>
                  <a:buClr>
                    <a:srgbClr val="2459A4"/>
                  </a:buClr>
                  <a:buSzPct val="100000"/>
                  <a:defRPr sz="2200" spc="22">
                    <a:solidFill>
                      <a:srgbClr val="2658A1"/>
                    </a:solidFill>
                    <a:latin typeface="MyriadPro-Regular"/>
                    <a:ea typeface="MyriadPro-Regular"/>
                    <a:cs typeface="MyriadPro-Regular"/>
                    <a:sym typeface="MyriadPro-Regular"/>
                  </a:defRPr>
                </a:pPr>
                <a:r>
                  <a:rPr lang="ru-RU" sz="2400" dirty="0">
                    <a:solidFill>
                      <a:srgbClr val="28516A"/>
                    </a:solidFill>
                  </a:rPr>
                  <a:t>Точные </a:t>
                </a:r>
              </a:p>
              <a:p>
                <a:pPr marL="619125" lvl="1" indent="-342900" defTabSz="584200">
                  <a:lnSpc>
                    <a:spcPct val="80000"/>
                  </a:lnSpc>
                  <a:spcBef>
                    <a:spcPts val="1400"/>
                  </a:spcBef>
                  <a:buClr>
                    <a:srgbClr val="54748B"/>
                  </a:buClr>
                  <a:buSzPct val="100000"/>
                  <a:buFont typeface="Arial" panose="020B0604020202020204" pitchFamily="34" charset="0"/>
                  <a:buChar char="•"/>
                  <a:defRPr sz="2200" spc="22">
                    <a:solidFill>
                      <a:srgbClr val="5E5E5E"/>
                    </a:solidFill>
                    <a:latin typeface="MyriadPro-Regular"/>
                    <a:ea typeface="MyriadPro-Regular"/>
                    <a:cs typeface="MyriadPro-Regular"/>
                    <a:sym typeface="MyriadPro-Regular"/>
                  </a:defRPr>
                </a:pPr>
                <a:r>
                  <a:rPr lang="ru-RU" sz="2400" dirty="0">
                    <a:solidFill>
                      <a:srgbClr val="373737"/>
                    </a:solidFill>
                  </a:rPr>
                  <a:t>Теорема </a:t>
                </a:r>
                <a:r>
                  <a:rPr lang="ru-RU" sz="2400" dirty="0" err="1">
                    <a:solidFill>
                      <a:srgbClr val="373737"/>
                    </a:solidFill>
                  </a:rPr>
                  <a:t>Фишера</a:t>
                </a:r>
                <a:endParaRPr lang="ru-RU" sz="2400" dirty="0">
                  <a:solidFill>
                    <a:srgbClr val="373737"/>
                  </a:solidFill>
                </a:endParaRPr>
              </a:p>
              <a:p>
                <a:pPr marL="619125" lvl="1" indent="-342900" defTabSz="584200">
                  <a:lnSpc>
                    <a:spcPct val="80000"/>
                  </a:lnSpc>
                  <a:spcBef>
                    <a:spcPts val="1400"/>
                  </a:spcBef>
                  <a:buClr>
                    <a:srgbClr val="54748B"/>
                  </a:buClr>
                  <a:buSzPct val="100000"/>
                  <a:buFont typeface="Arial" panose="020B0604020202020204" pitchFamily="34" charset="0"/>
                  <a:buChar char="•"/>
                  <a:defRPr sz="2200" spc="22">
                    <a:solidFill>
                      <a:srgbClr val="5E5E5E"/>
                    </a:solidFill>
                    <a:latin typeface="MyriadPro-Regular"/>
                    <a:ea typeface="MyriadPro-Regular"/>
                    <a:cs typeface="MyriadPro-Regular"/>
                    <a:sym typeface="MyriadPro-Regular"/>
                  </a:defRPr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ar-AE" sz="24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ar-AE" sz="24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b>
                        <m:r>
                          <a:rPr lang="ar-AE" sz="24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ar-AE" sz="24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ar-AE" sz="240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ar-AE" sz="24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4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ar-AE" sz="24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ar-AE" sz="240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ar-AE" sz="24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4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ar-AE" sz="24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ar-AE" sz="24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ar-AE" sz="24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ar-AE" sz="2400" dirty="0">
                  <a:solidFill>
                    <a:srgbClr val="373737"/>
                  </a:solidFill>
                </a:endParaRPr>
              </a:p>
              <a:p>
                <a:pPr marL="619125" lvl="1" indent="-342900" defTabSz="584200">
                  <a:lnSpc>
                    <a:spcPct val="80000"/>
                  </a:lnSpc>
                  <a:spcBef>
                    <a:spcPts val="1400"/>
                  </a:spcBef>
                  <a:buClr>
                    <a:srgbClr val="54748B"/>
                  </a:buClr>
                  <a:buSzPct val="100000"/>
                  <a:buFont typeface="Arial" panose="020B0604020202020204" pitchFamily="34" charset="0"/>
                  <a:buChar char="•"/>
                  <a:defRPr sz="2200" spc="22">
                    <a:solidFill>
                      <a:srgbClr val="5E5E5E"/>
                    </a:solidFill>
                    <a:latin typeface="MyriadPro-Regular"/>
                    <a:ea typeface="MyriadPro-Regular"/>
                    <a:cs typeface="MyriadPro-Regular"/>
                    <a:sym typeface="MyriadPro-Regular"/>
                  </a:defRPr>
                </a:pPr>
                <a:r>
                  <a:rPr lang="ru-RU" sz="2400" dirty="0" err="1">
                    <a:solidFill>
                      <a:srgbClr val="373737"/>
                    </a:solidFill>
                  </a:rPr>
                  <a:t>Ещё</a:t>
                </a:r>
                <a:r>
                  <a:rPr lang="ru-RU" sz="2400" dirty="0">
                    <a:solidFill>
                      <a:srgbClr val="373737"/>
                    </a:solidFill>
                  </a:rPr>
                  <a:t> </a:t>
                </a:r>
                <a:r>
                  <a:rPr lang="ru-RU" sz="2400" dirty="0" err="1">
                    <a:solidFill>
                      <a:srgbClr val="373737"/>
                    </a:solidFill>
                  </a:rPr>
                  <a:t>союзники</a:t>
                </a:r>
                <a:r>
                  <a:rPr lang="ru-RU" sz="2400" dirty="0">
                    <a:solidFill>
                      <a:srgbClr val="373737"/>
                    </a:solidFill>
                  </a:rPr>
                  <a:t>!</a:t>
                </a:r>
              </a:p>
            </p:txBody>
          </p:sp>
        </mc:Choice>
        <mc:Fallback xmlns="">
          <p:sp>
            <p:nvSpPr>
              <p:cNvPr id="40" name="Прямоугольник 4">
                <a:extLst>
                  <a:ext uri="{FF2B5EF4-FFF2-40B4-BE49-F238E27FC236}">
                    <a16:creationId xmlns:a16="http://schemas.microsoft.com/office/drawing/2014/main" id="{161D5650-FA85-AA43-BC21-23B5B677D1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9363" y="4079530"/>
                <a:ext cx="3077576" cy="2145652"/>
              </a:xfrm>
              <a:prstGeom prst="rect">
                <a:avLst/>
              </a:prstGeom>
              <a:blipFill>
                <a:blip r:embed="rId7"/>
                <a:stretch>
                  <a:fillRect t="-5325" b="-5325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Параметры:">
                <a:extLst>
                  <a:ext uri="{FF2B5EF4-FFF2-40B4-BE49-F238E27FC236}">
                    <a16:creationId xmlns:a16="http://schemas.microsoft.com/office/drawing/2014/main" id="{10BA1E1E-224E-A241-B497-6FF2436806FE}"/>
                  </a:ext>
                </a:extLst>
              </p:cNvPr>
              <p:cNvSpPr txBox="1"/>
              <p:nvPr/>
            </p:nvSpPr>
            <p:spPr>
              <a:xfrm>
                <a:off x="3216539" y="701710"/>
                <a:ext cx="2952328" cy="407804"/>
              </a:xfrm>
              <a:prstGeom prst="rect">
                <a:avLst/>
              </a:prstGeom>
              <a:ln w="3175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square" lIns="90000" tIns="19050" rIns="46800" bIns="19050" anchor="t">
                <a:spAutoFit/>
              </a:bodyPr>
              <a:lstStyle>
                <a:defPPr>
                  <a:defRPr lang="ru-RU"/>
                </a:defPPr>
                <a:lvl3pPr marL="9525" lvl="2" defTabSz="457200">
                  <a:spcBef>
                    <a:spcPts val="1200"/>
                  </a:spcBef>
                  <a:defRPr sz="2400">
                    <a:solidFill>
                      <a:srgbClr val="5E5E5E"/>
                    </a:solidFill>
                    <a:uFill>
                      <a:solidFill>
                        <a:srgbClr val="0059A9"/>
                      </a:solidFill>
                    </a:uFill>
                    <a:latin typeface="MyriadPro-Regular"/>
                    <a:ea typeface="MyriadPro-Regular"/>
                    <a:cs typeface="MyriadPro-Regular"/>
                  </a:defRPr>
                </a:lvl3pPr>
              </a:lstStyle>
              <a:p>
                <a:pPr lvl="2"/>
                <a:r>
                  <a:rPr lang="ru-RU" dirty="0">
                    <a:solidFill>
                      <a:srgbClr val="373737"/>
                    </a:solidFill>
                    <a:sym typeface="MyriadPro-Regular"/>
                  </a:rPr>
                  <a:t>Параметр:</a:t>
                </a:r>
                <a:r>
                  <a:rPr lang="ru-RU" dirty="0">
                    <a:solidFill>
                      <a:srgbClr val="373737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ru-RU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endParaRPr lang="ru-RU" dirty="0">
                  <a:solidFill>
                    <a:srgbClr val="373737"/>
                  </a:solidFill>
                </a:endParaRPr>
              </a:p>
            </p:txBody>
          </p:sp>
        </mc:Choice>
        <mc:Fallback xmlns="">
          <p:sp>
            <p:nvSpPr>
              <p:cNvPr id="41" name="Параметры:">
                <a:extLst>
                  <a:ext uri="{FF2B5EF4-FFF2-40B4-BE49-F238E27FC236}">
                    <a16:creationId xmlns:a16="http://schemas.microsoft.com/office/drawing/2014/main" id="{10BA1E1E-224E-A241-B497-6FF2436806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6539" y="701710"/>
                <a:ext cx="2952328" cy="407804"/>
              </a:xfrm>
              <a:prstGeom prst="rect">
                <a:avLst/>
              </a:prstGeom>
              <a:blipFill>
                <a:blip r:embed="rId8"/>
                <a:stretch>
                  <a:fillRect l="-3017" t="-18750" b="-40625"/>
                </a:stretch>
              </a:blipFill>
              <a:ln w="3175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70412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9" name="applause.wav"/>
          </p:stSnd>
        </p:sndAc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-1288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06A"/>
                </a:solidFill>
              </a:rPr>
              <a:t>Схема математической статистики</a:t>
            </a:r>
          </a:p>
        </p:txBody>
      </p:sp>
      <p:sp>
        <p:nvSpPr>
          <p:cNvPr id="30" name="Ответы на  вопросы…">
            <a:extLst>
              <a:ext uri="{FF2B5EF4-FFF2-40B4-BE49-F238E27FC236}">
                <a16:creationId xmlns:a16="http://schemas.microsoft.com/office/drawing/2014/main" id="{C14C49B7-F3CE-DA47-A742-57280AE1B1AB}"/>
              </a:ext>
            </a:extLst>
          </p:cNvPr>
          <p:cNvSpPr txBox="1"/>
          <p:nvPr/>
        </p:nvSpPr>
        <p:spPr>
          <a:xfrm>
            <a:off x="6823717" y="3180833"/>
            <a:ext cx="2009907" cy="138159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90000" tIns="19050" rIns="19050" bIns="19050" anchor="ctr">
            <a:spAutoFit/>
          </a:bodyPr>
          <a:lstStyle/>
          <a:p>
            <a:pPr algn="r" defTabSz="457200">
              <a:lnSpc>
                <a:spcPct val="80000"/>
              </a:lnSpc>
              <a:spcBef>
                <a:spcPts val="1200"/>
              </a:spcBef>
              <a:defRPr sz="2200">
                <a:solidFill>
                  <a:srgbClr val="0059A9"/>
                </a:solidFill>
                <a:uFill>
                  <a:solidFill>
                    <a:srgbClr val="0059A9"/>
                  </a:solidFill>
                </a:uFill>
                <a:latin typeface="MyriadPro-Bold"/>
                <a:ea typeface="MyriadPro-Bold"/>
                <a:cs typeface="MyriadPro-Bold"/>
                <a:sym typeface="MyriadPro-Bold"/>
              </a:defRPr>
            </a:pPr>
            <a:r>
              <a:rPr sz="2400" dirty="0" err="1">
                <a:solidFill>
                  <a:schemeClr val="bg1">
                    <a:lumMod val="90000"/>
                  </a:schemeClr>
                </a:solidFill>
              </a:rPr>
              <a:t>Ответы</a:t>
            </a:r>
            <a:r>
              <a:rPr sz="2400" dirty="0">
                <a:solidFill>
                  <a:schemeClr val="bg1">
                    <a:lumMod val="90000"/>
                  </a:schemeClr>
                </a:solidFill>
              </a:rPr>
              <a:t> </a:t>
            </a:r>
            <a:r>
              <a:rPr sz="2400" dirty="0" err="1">
                <a:solidFill>
                  <a:schemeClr val="bg1">
                    <a:lumMod val="90000"/>
                  </a:schemeClr>
                </a:solidFill>
              </a:rPr>
              <a:t>на</a:t>
            </a:r>
            <a:r>
              <a:rPr sz="2400" dirty="0">
                <a:solidFill>
                  <a:schemeClr val="bg1">
                    <a:lumMod val="90000"/>
                  </a:schemeClr>
                </a:solidFill>
              </a:rPr>
              <a:t> </a:t>
            </a:r>
            <a:br>
              <a:rPr sz="2400" dirty="0">
                <a:solidFill>
                  <a:schemeClr val="bg1">
                    <a:lumMod val="90000"/>
                  </a:schemeClr>
                </a:solidFill>
              </a:rPr>
            </a:br>
            <a:r>
              <a:rPr sz="2400" dirty="0" err="1">
                <a:solidFill>
                  <a:schemeClr val="bg1">
                    <a:lumMod val="90000"/>
                  </a:schemeClr>
                </a:solidFill>
              </a:rPr>
              <a:t>вопросы</a:t>
            </a:r>
            <a:endParaRPr sz="2400" dirty="0">
              <a:solidFill>
                <a:schemeClr val="bg1">
                  <a:lumMod val="90000"/>
                </a:schemeClr>
              </a:solidFill>
            </a:endParaRPr>
          </a:p>
          <a:p>
            <a:pPr algn="r" defTabSz="457200">
              <a:lnSpc>
                <a:spcPct val="80000"/>
              </a:lnSpc>
              <a:spcBef>
                <a:spcPts val="1200"/>
              </a:spcBef>
              <a:defRPr sz="2200">
                <a:solidFill>
                  <a:srgbClr val="5E5E5E"/>
                </a:solidFill>
                <a:uFill>
                  <a:solidFill>
                    <a:srgbClr val="0059A9"/>
                  </a:solidFill>
                </a:uFill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r>
              <a:rPr sz="2400" dirty="0" err="1">
                <a:solidFill>
                  <a:schemeClr val="bg1">
                    <a:lumMod val="90000"/>
                  </a:schemeClr>
                </a:solidFill>
              </a:rPr>
              <a:t>проверка</a:t>
            </a:r>
            <a:r>
              <a:rPr sz="2400" dirty="0">
                <a:solidFill>
                  <a:schemeClr val="bg1">
                    <a:lumMod val="90000"/>
                  </a:schemeClr>
                </a:solidFill>
              </a:rPr>
              <a:t> </a:t>
            </a:r>
            <a:br>
              <a:rPr sz="2400" dirty="0">
                <a:solidFill>
                  <a:schemeClr val="bg1">
                    <a:lumMod val="90000"/>
                  </a:schemeClr>
                </a:solidFill>
              </a:rPr>
            </a:br>
            <a:r>
              <a:rPr sz="2400" dirty="0" err="1">
                <a:solidFill>
                  <a:schemeClr val="bg1">
                    <a:lumMod val="90000"/>
                  </a:schemeClr>
                </a:solidFill>
              </a:rPr>
              <a:t>гипотез</a:t>
            </a:r>
            <a:endParaRPr sz="2400" dirty="0">
              <a:solidFill>
                <a:schemeClr val="bg1">
                  <a:lumMod val="90000"/>
                </a:schemeClr>
              </a:solidFill>
            </a:endParaRPr>
          </a:p>
        </p:txBody>
      </p:sp>
      <p:sp>
        <p:nvSpPr>
          <p:cNvPr id="31" name="Точность  оценки, прогнозов…">
            <a:extLst>
              <a:ext uri="{FF2B5EF4-FFF2-40B4-BE49-F238E27FC236}">
                <a16:creationId xmlns:a16="http://schemas.microsoft.com/office/drawing/2014/main" id="{065CE9E8-2D1E-1042-A6B0-9A887053E1E4}"/>
              </a:ext>
            </a:extLst>
          </p:cNvPr>
          <p:cNvSpPr txBox="1"/>
          <p:nvPr/>
        </p:nvSpPr>
        <p:spPr>
          <a:xfrm>
            <a:off x="6594998" y="813103"/>
            <a:ext cx="2238626" cy="167706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90000" tIns="19050" rIns="19050" bIns="19050" anchor="ctr">
            <a:spAutoFit/>
          </a:bodyPr>
          <a:lstStyle/>
          <a:p>
            <a:pPr algn="r" defTabSz="457200">
              <a:lnSpc>
                <a:spcPct val="80000"/>
              </a:lnSpc>
              <a:spcBef>
                <a:spcPts val="1200"/>
              </a:spcBef>
              <a:defRPr sz="2200">
                <a:solidFill>
                  <a:srgbClr val="0059A9"/>
                </a:solidFill>
                <a:uFill>
                  <a:solidFill>
                    <a:srgbClr val="0059A9"/>
                  </a:solidFill>
                </a:uFill>
                <a:latin typeface="MyriadPro-Bold"/>
                <a:ea typeface="MyriadPro-Bold"/>
                <a:cs typeface="MyriadPro-Bold"/>
                <a:sym typeface="MyriadPro-Bold"/>
              </a:defRPr>
            </a:pPr>
            <a:r>
              <a:rPr sz="2400" dirty="0" err="1">
                <a:solidFill>
                  <a:schemeClr val="bg1">
                    <a:lumMod val="90000"/>
                  </a:schemeClr>
                </a:solidFill>
              </a:rPr>
              <a:t>Точность</a:t>
            </a:r>
            <a:r>
              <a:rPr sz="2400" dirty="0">
                <a:solidFill>
                  <a:schemeClr val="bg1">
                    <a:lumMod val="90000"/>
                  </a:schemeClr>
                </a:solidFill>
              </a:rPr>
              <a:t> </a:t>
            </a:r>
            <a:br>
              <a:rPr sz="2400" dirty="0">
                <a:solidFill>
                  <a:schemeClr val="bg1">
                    <a:lumMod val="90000"/>
                  </a:schemeClr>
                </a:solidFill>
              </a:rPr>
            </a:br>
            <a:r>
              <a:rPr sz="2400" dirty="0" err="1">
                <a:solidFill>
                  <a:schemeClr val="bg1">
                    <a:lumMod val="90000"/>
                  </a:schemeClr>
                </a:solidFill>
              </a:rPr>
              <a:t>оценки</a:t>
            </a:r>
            <a:r>
              <a:rPr sz="2400" dirty="0">
                <a:solidFill>
                  <a:schemeClr val="bg1">
                    <a:lumMod val="90000"/>
                  </a:schemeClr>
                </a:solidFill>
              </a:rPr>
              <a:t>, </a:t>
            </a:r>
            <a:r>
              <a:rPr sz="2400" dirty="0" err="1">
                <a:solidFill>
                  <a:schemeClr val="bg1">
                    <a:lumMod val="90000"/>
                  </a:schemeClr>
                </a:solidFill>
              </a:rPr>
              <a:t>прогнозов</a:t>
            </a:r>
            <a:endParaRPr sz="2400" dirty="0">
              <a:solidFill>
                <a:schemeClr val="bg1">
                  <a:lumMod val="90000"/>
                </a:schemeClr>
              </a:solidFill>
            </a:endParaRPr>
          </a:p>
          <a:p>
            <a:pPr algn="r" defTabSz="457200">
              <a:lnSpc>
                <a:spcPct val="80000"/>
              </a:lnSpc>
              <a:spcBef>
                <a:spcPts val="1200"/>
              </a:spcBef>
              <a:defRPr sz="2200">
                <a:solidFill>
                  <a:srgbClr val="5E5E5E"/>
                </a:solidFill>
                <a:uFill>
                  <a:solidFill>
                    <a:srgbClr val="0059A9"/>
                  </a:solidFill>
                </a:uFill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r>
              <a:rPr sz="2400" dirty="0" err="1">
                <a:solidFill>
                  <a:schemeClr val="bg1">
                    <a:lumMod val="90000"/>
                  </a:schemeClr>
                </a:solidFill>
              </a:rPr>
              <a:t>доверительные</a:t>
            </a:r>
            <a:r>
              <a:rPr sz="2400" dirty="0">
                <a:solidFill>
                  <a:schemeClr val="bg1">
                    <a:lumMod val="90000"/>
                  </a:schemeClr>
                </a:solidFill>
              </a:rPr>
              <a:t> </a:t>
            </a:r>
            <a:r>
              <a:rPr sz="2400" dirty="0" err="1">
                <a:solidFill>
                  <a:schemeClr val="bg1">
                    <a:lumMod val="90000"/>
                  </a:schemeClr>
                </a:solidFill>
              </a:rPr>
              <a:t>интервалы</a:t>
            </a:r>
            <a:endParaRPr sz="2400" dirty="0">
              <a:solidFill>
                <a:schemeClr val="bg1">
                  <a:lumMod val="90000"/>
                </a:schemeClr>
              </a:solidFill>
            </a:endParaRPr>
          </a:p>
        </p:txBody>
      </p:sp>
      <p:sp>
        <p:nvSpPr>
          <p:cNvPr id="32" name="Как оценить:…">
            <a:extLst>
              <a:ext uri="{FF2B5EF4-FFF2-40B4-BE49-F238E27FC236}">
                <a16:creationId xmlns:a16="http://schemas.microsoft.com/office/drawing/2014/main" id="{742A1D2E-C9B9-424F-8CCD-CEBD2B3D9F23}"/>
              </a:ext>
            </a:extLst>
          </p:cNvPr>
          <p:cNvSpPr txBox="1"/>
          <p:nvPr/>
        </p:nvSpPr>
        <p:spPr>
          <a:xfrm>
            <a:off x="539552" y="1847013"/>
            <a:ext cx="2626835" cy="217771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90000" tIns="18000" rIns="46800" bIns="19050">
            <a:noAutofit/>
          </a:bodyPr>
          <a:lstStyle/>
          <a:p>
            <a:pPr defTabSz="457200">
              <a:lnSpc>
                <a:spcPct val="80000"/>
              </a:lnSpc>
              <a:spcBef>
                <a:spcPts val="1200"/>
              </a:spcBef>
              <a:defRPr sz="2200">
                <a:solidFill>
                  <a:srgbClr val="0059A9"/>
                </a:solidFill>
                <a:uFill>
                  <a:solidFill>
                    <a:srgbClr val="0059A9"/>
                  </a:solidFill>
                </a:uFill>
                <a:latin typeface="MyriadPro-Bold"/>
                <a:ea typeface="MyriadPro-Bold"/>
                <a:cs typeface="MyriadPro-Bold"/>
                <a:sym typeface="MyriadPro-Bold"/>
              </a:defRPr>
            </a:pPr>
            <a:r>
              <a:rPr sz="2400" dirty="0" err="1">
                <a:solidFill>
                  <a:schemeClr val="bg1">
                    <a:lumMod val="90000"/>
                  </a:schemeClr>
                </a:solidFill>
              </a:rPr>
              <a:t>Как</a:t>
            </a:r>
            <a:r>
              <a:rPr sz="2400" dirty="0">
                <a:solidFill>
                  <a:schemeClr val="bg1">
                    <a:lumMod val="90000"/>
                  </a:schemeClr>
                </a:solidFill>
              </a:rPr>
              <a:t> </a:t>
            </a:r>
            <a:r>
              <a:rPr sz="2400" dirty="0" err="1">
                <a:solidFill>
                  <a:schemeClr val="bg1">
                    <a:lumMod val="90000"/>
                  </a:schemeClr>
                </a:solidFill>
              </a:rPr>
              <a:t>оценить</a:t>
            </a:r>
            <a:endParaRPr sz="2400" dirty="0">
              <a:solidFill>
                <a:schemeClr val="bg1">
                  <a:lumMod val="90000"/>
                </a:schemeClr>
              </a:solidFill>
            </a:endParaRPr>
          </a:p>
          <a:p>
            <a:pPr marL="342900" indent="-342900" defTabSz="584200">
              <a:lnSpc>
                <a:spcPct val="80000"/>
              </a:lnSpc>
              <a:spcBef>
                <a:spcPts val="1400"/>
              </a:spcBef>
              <a:buClr>
                <a:schemeClr val="bg1">
                  <a:lumMod val="90000"/>
                </a:schemeClr>
              </a:buClr>
              <a:buSzPct val="100000"/>
              <a:buFont typeface="Arial" panose="020B0604020202020204" pitchFamily="34" charset="0"/>
              <a:buChar char="•"/>
              <a:defRPr sz="2200" spc="22">
                <a:solidFill>
                  <a:srgbClr val="5E5E5E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r>
              <a:rPr sz="2400" dirty="0" err="1">
                <a:solidFill>
                  <a:schemeClr val="bg1">
                    <a:lumMod val="90000"/>
                  </a:schemeClr>
                </a:solidFill>
              </a:rPr>
              <a:t>Метод</a:t>
            </a:r>
            <a:r>
              <a:rPr sz="2400" dirty="0">
                <a:solidFill>
                  <a:schemeClr val="bg1">
                    <a:lumMod val="90000"/>
                  </a:schemeClr>
                </a:solidFill>
              </a:rPr>
              <a:t> </a:t>
            </a:r>
            <a:r>
              <a:rPr sz="2400" dirty="0" err="1">
                <a:solidFill>
                  <a:schemeClr val="bg1">
                    <a:lumMod val="90000"/>
                  </a:schemeClr>
                </a:solidFill>
              </a:rPr>
              <a:t>моментов</a:t>
            </a:r>
            <a:endParaRPr sz="2400" dirty="0">
              <a:solidFill>
                <a:schemeClr val="bg1">
                  <a:lumMod val="90000"/>
                </a:schemeClr>
              </a:solidFill>
            </a:endParaRPr>
          </a:p>
          <a:p>
            <a:pPr marL="342900" indent="-342900" defTabSz="584200">
              <a:lnSpc>
                <a:spcPct val="80000"/>
              </a:lnSpc>
              <a:spcBef>
                <a:spcPts val="1400"/>
              </a:spcBef>
              <a:buClr>
                <a:schemeClr val="bg1">
                  <a:lumMod val="90000"/>
                </a:schemeClr>
              </a:buClr>
              <a:buSzPct val="100000"/>
              <a:buFont typeface="Arial" panose="020B0604020202020204" pitchFamily="34" charset="0"/>
              <a:buChar char="•"/>
              <a:defRPr sz="2200" spc="22">
                <a:solidFill>
                  <a:srgbClr val="5E5E5E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r>
              <a:rPr sz="2400" dirty="0" err="1">
                <a:solidFill>
                  <a:schemeClr val="bg1">
                    <a:lumMod val="90000"/>
                  </a:schemeClr>
                </a:solidFill>
              </a:rPr>
              <a:t>Метод</a:t>
            </a:r>
            <a:r>
              <a:rPr sz="2400" dirty="0">
                <a:solidFill>
                  <a:schemeClr val="bg1">
                    <a:lumMod val="90000"/>
                  </a:schemeClr>
                </a:solidFill>
              </a:rPr>
              <a:t/>
            </a:r>
            <a:br>
              <a:rPr sz="2400" dirty="0">
                <a:solidFill>
                  <a:schemeClr val="bg1">
                    <a:lumMod val="90000"/>
                  </a:schemeClr>
                </a:solidFill>
              </a:rPr>
            </a:br>
            <a:r>
              <a:rPr sz="2400" dirty="0" err="1">
                <a:solidFill>
                  <a:schemeClr val="bg1">
                    <a:lumMod val="90000"/>
                  </a:schemeClr>
                </a:solidFill>
              </a:rPr>
              <a:t>максимального</a:t>
            </a:r>
            <a:r>
              <a:rPr sz="2400" dirty="0">
                <a:solidFill>
                  <a:schemeClr val="bg1">
                    <a:lumMod val="90000"/>
                  </a:schemeClr>
                </a:solidFill>
              </a:rPr>
              <a:t> </a:t>
            </a:r>
            <a:r>
              <a:rPr sz="2400" dirty="0" err="1">
                <a:solidFill>
                  <a:schemeClr val="bg1">
                    <a:lumMod val="90000"/>
                  </a:schemeClr>
                </a:solidFill>
              </a:rPr>
              <a:t>правдоподобия</a:t>
            </a:r>
            <a:endParaRPr sz="2400" dirty="0">
              <a:solidFill>
                <a:schemeClr val="bg1">
                  <a:lumMod val="90000"/>
                </a:schemeClr>
              </a:solidFill>
            </a:endParaRPr>
          </a:p>
        </p:txBody>
      </p:sp>
      <p:sp>
        <p:nvSpPr>
          <p:cNvPr id="34" name="Хорошие свойства:…">
            <a:extLst>
              <a:ext uri="{FF2B5EF4-FFF2-40B4-BE49-F238E27FC236}">
                <a16:creationId xmlns:a16="http://schemas.microsoft.com/office/drawing/2014/main" id="{CDB8D4B3-CCCD-BB46-919D-EF5983BC1144}"/>
              </a:ext>
            </a:extLst>
          </p:cNvPr>
          <p:cNvSpPr txBox="1"/>
          <p:nvPr/>
        </p:nvSpPr>
        <p:spPr>
          <a:xfrm>
            <a:off x="539751" y="4377052"/>
            <a:ext cx="2944270" cy="17663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90000" tIns="19050" rIns="19050" bIns="19050" anchor="ctr">
            <a:spAutoFit/>
          </a:bodyPr>
          <a:lstStyle/>
          <a:p>
            <a:pPr defTabSz="457200">
              <a:lnSpc>
                <a:spcPct val="80000"/>
              </a:lnSpc>
              <a:spcBef>
                <a:spcPts val="1200"/>
              </a:spcBef>
              <a:defRPr sz="2200">
                <a:solidFill>
                  <a:srgbClr val="0059A9"/>
                </a:solidFill>
                <a:uFill>
                  <a:solidFill>
                    <a:srgbClr val="0059A9"/>
                  </a:solidFill>
                </a:uFill>
                <a:latin typeface="MyriadPro-Bold"/>
                <a:ea typeface="MyriadPro-Bold"/>
                <a:cs typeface="MyriadPro-Bold"/>
                <a:sym typeface="MyriadPro-Bold"/>
              </a:defRPr>
            </a:pPr>
            <a:r>
              <a:rPr sz="2400" dirty="0" err="1">
                <a:solidFill>
                  <a:schemeClr val="bg1">
                    <a:lumMod val="90000"/>
                  </a:schemeClr>
                </a:solidFill>
              </a:rPr>
              <a:t>Хорошие</a:t>
            </a:r>
            <a:r>
              <a:rPr sz="2400" dirty="0">
                <a:solidFill>
                  <a:schemeClr val="bg1">
                    <a:lumMod val="90000"/>
                  </a:schemeClr>
                </a:solidFill>
              </a:rPr>
              <a:t> </a:t>
            </a:r>
            <a:r>
              <a:rPr sz="2400" dirty="0" err="1">
                <a:solidFill>
                  <a:schemeClr val="bg1">
                    <a:lumMod val="90000"/>
                  </a:schemeClr>
                </a:solidFill>
              </a:rPr>
              <a:t>свойства</a:t>
            </a:r>
            <a:endParaRPr sz="2400" dirty="0">
              <a:solidFill>
                <a:schemeClr val="bg1">
                  <a:lumMod val="90000"/>
                </a:schemeClr>
              </a:solidFill>
            </a:endParaRPr>
          </a:p>
          <a:p>
            <a:pPr marL="342900" indent="-342900" defTabSz="584200">
              <a:lnSpc>
                <a:spcPct val="80000"/>
              </a:lnSpc>
              <a:spcBef>
                <a:spcPts val="1400"/>
              </a:spcBef>
              <a:buClr>
                <a:schemeClr val="bg1">
                  <a:lumMod val="90000"/>
                </a:schemeClr>
              </a:buClr>
              <a:buSzPct val="100000"/>
              <a:buFont typeface="Arial" panose="020B0604020202020204" pitchFamily="34" charset="0"/>
              <a:buChar char="•"/>
              <a:defRPr sz="2200" spc="22">
                <a:solidFill>
                  <a:srgbClr val="5E5E5E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r>
              <a:rPr sz="2400" dirty="0" err="1">
                <a:solidFill>
                  <a:schemeClr val="bg1">
                    <a:lumMod val="90000"/>
                  </a:schemeClr>
                </a:solidFill>
              </a:rPr>
              <a:t>Несмещенная</a:t>
            </a:r>
            <a:endParaRPr sz="2400" dirty="0">
              <a:solidFill>
                <a:schemeClr val="bg1">
                  <a:lumMod val="90000"/>
                </a:schemeClr>
              </a:solidFill>
            </a:endParaRPr>
          </a:p>
          <a:p>
            <a:pPr marL="342900" indent="-342900" defTabSz="584200">
              <a:lnSpc>
                <a:spcPct val="80000"/>
              </a:lnSpc>
              <a:spcBef>
                <a:spcPts val="1400"/>
              </a:spcBef>
              <a:buClr>
                <a:schemeClr val="bg1">
                  <a:lumMod val="90000"/>
                </a:schemeClr>
              </a:buClr>
              <a:buSzPct val="100000"/>
              <a:buFont typeface="Arial" panose="020B0604020202020204" pitchFamily="34" charset="0"/>
              <a:buChar char="•"/>
              <a:defRPr sz="2200" spc="22">
                <a:solidFill>
                  <a:srgbClr val="5E5E5E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r>
              <a:rPr sz="2400" dirty="0" err="1">
                <a:solidFill>
                  <a:schemeClr val="bg1">
                    <a:lumMod val="90000"/>
                  </a:schemeClr>
                </a:solidFill>
              </a:rPr>
              <a:t>Состоятельная</a:t>
            </a:r>
            <a:endParaRPr sz="2400" dirty="0">
              <a:solidFill>
                <a:schemeClr val="bg1">
                  <a:lumMod val="90000"/>
                </a:schemeClr>
              </a:solidFill>
            </a:endParaRPr>
          </a:p>
          <a:p>
            <a:pPr marL="342900" indent="-342900" defTabSz="584200">
              <a:lnSpc>
                <a:spcPct val="80000"/>
              </a:lnSpc>
              <a:spcBef>
                <a:spcPts val="1400"/>
              </a:spcBef>
              <a:buClr>
                <a:schemeClr val="bg1">
                  <a:lumMod val="90000"/>
                </a:schemeClr>
              </a:buClr>
              <a:buSzPct val="100000"/>
              <a:buFont typeface="Arial" panose="020B0604020202020204" pitchFamily="34" charset="0"/>
              <a:buChar char="•"/>
              <a:defRPr sz="2200" spc="22">
                <a:solidFill>
                  <a:srgbClr val="5E5E5E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r>
              <a:rPr sz="2400" dirty="0" err="1">
                <a:solidFill>
                  <a:schemeClr val="bg1">
                    <a:lumMod val="90000"/>
                  </a:schemeClr>
                </a:solidFill>
              </a:rPr>
              <a:t>Эффективная</a:t>
            </a:r>
            <a:r>
              <a:rPr sz="2400" dirty="0">
                <a:solidFill>
                  <a:schemeClr val="bg1">
                    <a:lumMod val="90000"/>
                  </a:schemeClr>
                </a:solidFill>
              </a:rPr>
              <a:t> </a:t>
            </a:r>
          </a:p>
        </p:txBody>
      </p:sp>
      <p:cxnSp>
        <p:nvCxnSpPr>
          <p:cNvPr id="35" name="Прямая со стрелкой 3">
            <a:extLst>
              <a:ext uri="{FF2B5EF4-FFF2-40B4-BE49-F238E27FC236}">
                <a16:creationId xmlns:a16="http://schemas.microsoft.com/office/drawing/2014/main" id="{3B1A050D-E65A-1649-AC1C-F6FEC5A9C14D}"/>
              </a:ext>
            </a:extLst>
          </p:cNvPr>
          <p:cNvCxnSpPr>
            <a:cxnSpLocks/>
          </p:cNvCxnSpPr>
          <p:nvPr/>
        </p:nvCxnSpPr>
        <p:spPr>
          <a:xfrm flipV="1">
            <a:off x="6133823" y="1067172"/>
            <a:ext cx="1133876" cy="415940"/>
          </a:xfrm>
          <a:prstGeom prst="straightConnector1">
            <a:avLst/>
          </a:prstGeom>
          <a:ln w="34925">
            <a:solidFill>
              <a:schemeClr val="bg1">
                <a:lumMod val="9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Прямая со стрелкой 26">
            <a:extLst>
              <a:ext uri="{FF2B5EF4-FFF2-40B4-BE49-F238E27FC236}">
                <a16:creationId xmlns:a16="http://schemas.microsoft.com/office/drawing/2014/main" id="{F3065ADE-5091-6E46-A18C-A5EA6A2B3870}"/>
              </a:ext>
            </a:extLst>
          </p:cNvPr>
          <p:cNvCxnSpPr>
            <a:cxnSpLocks/>
          </p:cNvCxnSpPr>
          <p:nvPr/>
        </p:nvCxnSpPr>
        <p:spPr>
          <a:xfrm>
            <a:off x="6080166" y="1769423"/>
            <a:ext cx="1223159" cy="1353787"/>
          </a:xfrm>
          <a:prstGeom prst="straightConnector1">
            <a:avLst/>
          </a:prstGeom>
          <a:ln w="34925">
            <a:solidFill>
              <a:schemeClr val="bg1">
                <a:lumMod val="9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Прямоугольник 4">
                <a:extLst>
                  <a:ext uri="{FF2B5EF4-FFF2-40B4-BE49-F238E27FC236}">
                    <a16:creationId xmlns:a16="http://schemas.microsoft.com/office/drawing/2014/main" id="{3C9EF3CA-4571-884F-85F3-C0861250B884}"/>
                  </a:ext>
                </a:extLst>
              </p:cNvPr>
              <p:cNvSpPr/>
              <p:nvPr/>
            </p:nvSpPr>
            <p:spPr>
              <a:xfrm>
                <a:off x="3589363" y="4079530"/>
                <a:ext cx="3077576" cy="2145652"/>
              </a:xfrm>
              <a:prstGeom prst="rect">
                <a:avLst/>
              </a:prstGeom>
            </p:spPr>
            <p:txBody>
              <a:bodyPr wrap="square" lIns="90000">
                <a:spAutoFit/>
              </a:bodyPr>
              <a:lstStyle/>
              <a:p>
                <a:pPr marL="276225" defTabSz="584200">
                  <a:lnSpc>
                    <a:spcPct val="80000"/>
                  </a:lnSpc>
                  <a:spcBef>
                    <a:spcPts val="1400"/>
                  </a:spcBef>
                  <a:buClr>
                    <a:srgbClr val="2459A4"/>
                  </a:buClr>
                  <a:buSzPct val="100000"/>
                  <a:defRPr sz="2200" spc="22">
                    <a:solidFill>
                      <a:srgbClr val="2658A1"/>
                    </a:solidFill>
                    <a:latin typeface="MyriadPro-Regular"/>
                    <a:ea typeface="MyriadPro-Regular"/>
                    <a:cs typeface="MyriadPro-Regular"/>
                    <a:sym typeface="MyriadPro-Regular"/>
                  </a:defRPr>
                </a:pPr>
                <a:r>
                  <a:rPr lang="ru-RU" sz="2400" dirty="0">
                    <a:solidFill>
                      <a:schemeClr val="bg1">
                        <a:lumMod val="90000"/>
                      </a:schemeClr>
                    </a:solidFill>
                  </a:rPr>
                  <a:t>Точные </a:t>
                </a:r>
              </a:p>
              <a:p>
                <a:pPr marL="619125" lvl="1" indent="-342900" defTabSz="584200">
                  <a:lnSpc>
                    <a:spcPct val="80000"/>
                  </a:lnSpc>
                  <a:spcBef>
                    <a:spcPts val="1400"/>
                  </a:spcBef>
                  <a:buClr>
                    <a:schemeClr val="bg1">
                      <a:lumMod val="90000"/>
                    </a:schemeClr>
                  </a:buClr>
                  <a:buSzPct val="100000"/>
                  <a:buFont typeface="Arial" panose="020B0604020202020204" pitchFamily="34" charset="0"/>
                  <a:buChar char="•"/>
                  <a:defRPr sz="2200" spc="22">
                    <a:solidFill>
                      <a:srgbClr val="5E5E5E"/>
                    </a:solidFill>
                    <a:latin typeface="MyriadPro-Regular"/>
                    <a:ea typeface="MyriadPro-Regular"/>
                    <a:cs typeface="MyriadPro-Regular"/>
                    <a:sym typeface="MyriadPro-Regular"/>
                  </a:defRPr>
                </a:pPr>
                <a:r>
                  <a:rPr lang="ru-RU" sz="2400" dirty="0">
                    <a:solidFill>
                      <a:schemeClr val="bg1">
                        <a:lumMod val="90000"/>
                      </a:schemeClr>
                    </a:solidFill>
                  </a:rPr>
                  <a:t>Теорема </a:t>
                </a:r>
                <a:r>
                  <a:rPr lang="ru-RU" sz="2400" dirty="0" err="1">
                    <a:solidFill>
                      <a:schemeClr val="bg1">
                        <a:lumMod val="90000"/>
                      </a:schemeClr>
                    </a:solidFill>
                  </a:rPr>
                  <a:t>Фишера</a:t>
                </a:r>
                <a:endParaRPr lang="ru-RU" sz="2400" dirty="0">
                  <a:solidFill>
                    <a:schemeClr val="bg1">
                      <a:lumMod val="90000"/>
                    </a:schemeClr>
                  </a:solidFill>
                </a:endParaRPr>
              </a:p>
              <a:p>
                <a:pPr marL="619125" lvl="1" indent="-342900" defTabSz="584200">
                  <a:lnSpc>
                    <a:spcPct val="80000"/>
                  </a:lnSpc>
                  <a:spcBef>
                    <a:spcPts val="1400"/>
                  </a:spcBef>
                  <a:buClr>
                    <a:schemeClr val="bg1">
                      <a:lumMod val="90000"/>
                    </a:schemeClr>
                  </a:buClr>
                  <a:buSzPct val="100000"/>
                  <a:buFont typeface="Arial" panose="020B0604020202020204" pitchFamily="34" charset="0"/>
                  <a:buChar char="•"/>
                  <a:defRPr sz="2200" spc="22">
                    <a:solidFill>
                      <a:srgbClr val="5E5E5E"/>
                    </a:solidFill>
                    <a:latin typeface="MyriadPro-Regular"/>
                    <a:ea typeface="MyriadPro-Regular"/>
                    <a:cs typeface="MyriadPro-Regular"/>
                    <a:sym typeface="MyriadPro-Regular"/>
                  </a:defRPr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ar-AE" sz="2400" i="1">
                            <a:solidFill>
                              <a:schemeClr val="bg1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ar-AE" sz="2400" i="1">
                            <a:solidFill>
                              <a:schemeClr val="bg1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b>
                        <m:r>
                          <a:rPr lang="ar-AE" sz="2400" i="1">
                            <a:solidFill>
                              <a:schemeClr val="bg1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ar-AE" sz="2400" i="1">
                            <a:solidFill>
                              <a:schemeClr val="bg1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ar-AE" sz="2400" i="1">
                        <a:solidFill>
                          <a:schemeClr val="bg1">
                            <a:lumMod val="90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ar-AE" sz="2400" i="1">
                            <a:solidFill>
                              <a:schemeClr val="bg1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400" i="1">
                            <a:solidFill>
                              <a:schemeClr val="bg1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ar-AE" sz="2400" i="1">
                            <a:solidFill>
                              <a:schemeClr val="bg1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ar-AE" sz="2400" i="1">
                        <a:solidFill>
                          <a:schemeClr val="bg1">
                            <a:lumMod val="90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ar-AE" sz="2400" i="1">
                            <a:solidFill>
                              <a:schemeClr val="bg1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400" i="1">
                            <a:solidFill>
                              <a:schemeClr val="bg1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ar-AE" sz="2400" i="1">
                            <a:solidFill>
                              <a:schemeClr val="bg1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ar-AE" sz="2400" i="1">
                            <a:solidFill>
                              <a:schemeClr val="bg1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ar-AE" sz="2400" i="1">
                            <a:solidFill>
                              <a:schemeClr val="bg1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ar-AE" sz="2400" dirty="0">
                  <a:solidFill>
                    <a:schemeClr val="bg1">
                      <a:lumMod val="90000"/>
                    </a:schemeClr>
                  </a:solidFill>
                </a:endParaRPr>
              </a:p>
              <a:p>
                <a:pPr marL="619125" lvl="1" indent="-342900" defTabSz="584200">
                  <a:lnSpc>
                    <a:spcPct val="80000"/>
                  </a:lnSpc>
                  <a:spcBef>
                    <a:spcPts val="1400"/>
                  </a:spcBef>
                  <a:buClr>
                    <a:schemeClr val="bg1">
                      <a:lumMod val="90000"/>
                    </a:schemeClr>
                  </a:buClr>
                  <a:buSzPct val="100000"/>
                  <a:buFont typeface="Arial" panose="020B0604020202020204" pitchFamily="34" charset="0"/>
                  <a:buChar char="•"/>
                  <a:defRPr sz="2200" spc="22">
                    <a:solidFill>
                      <a:srgbClr val="5E5E5E"/>
                    </a:solidFill>
                    <a:latin typeface="MyriadPro-Regular"/>
                    <a:ea typeface="MyriadPro-Regular"/>
                    <a:cs typeface="MyriadPro-Regular"/>
                    <a:sym typeface="MyriadPro-Regular"/>
                  </a:defRPr>
                </a:pPr>
                <a:r>
                  <a:rPr lang="ru-RU" sz="2400" dirty="0" err="1">
                    <a:solidFill>
                      <a:schemeClr val="bg1">
                        <a:lumMod val="90000"/>
                      </a:schemeClr>
                    </a:solidFill>
                  </a:rPr>
                  <a:t>Ещё</a:t>
                </a:r>
                <a:r>
                  <a:rPr lang="ru-RU" sz="2400" dirty="0">
                    <a:solidFill>
                      <a:schemeClr val="bg1">
                        <a:lumMod val="90000"/>
                      </a:schemeClr>
                    </a:solidFill>
                  </a:rPr>
                  <a:t> </a:t>
                </a:r>
                <a:r>
                  <a:rPr lang="ru-RU" sz="2400" dirty="0" err="1">
                    <a:solidFill>
                      <a:schemeClr val="bg1">
                        <a:lumMod val="90000"/>
                      </a:schemeClr>
                    </a:solidFill>
                  </a:rPr>
                  <a:t>союзники</a:t>
                </a:r>
                <a:r>
                  <a:rPr lang="ru-RU" sz="2400" dirty="0">
                    <a:solidFill>
                      <a:schemeClr val="bg1">
                        <a:lumMod val="90000"/>
                      </a:schemeClr>
                    </a:solidFill>
                  </a:rPr>
                  <a:t>!</a:t>
                </a:r>
              </a:p>
            </p:txBody>
          </p:sp>
        </mc:Choice>
        <mc:Fallback xmlns="">
          <p:sp>
            <p:nvSpPr>
              <p:cNvPr id="37" name="Прямоугольник 4">
                <a:extLst>
                  <a:ext uri="{FF2B5EF4-FFF2-40B4-BE49-F238E27FC236}">
                    <a16:creationId xmlns:a16="http://schemas.microsoft.com/office/drawing/2014/main" id="{3C9EF3CA-4571-884F-85F3-C0861250B8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9363" y="4079530"/>
                <a:ext cx="3077576" cy="2145652"/>
              </a:xfrm>
              <a:prstGeom prst="rect">
                <a:avLst/>
              </a:prstGeom>
              <a:blipFill>
                <a:blip r:embed="rId7"/>
                <a:stretch>
                  <a:fillRect t="-4706" b="-5294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Rectangle 38">
            <a:extLst>
              <a:ext uri="{FF2B5EF4-FFF2-40B4-BE49-F238E27FC236}">
                <a16:creationId xmlns:a16="http://schemas.microsoft.com/office/drawing/2014/main" id="{DA6608B9-1588-9F43-90E2-10EB728CC8F9}"/>
              </a:ext>
            </a:extLst>
          </p:cNvPr>
          <p:cNvSpPr/>
          <p:nvPr/>
        </p:nvSpPr>
        <p:spPr>
          <a:xfrm>
            <a:off x="3491880" y="1763127"/>
            <a:ext cx="3077575" cy="2201459"/>
          </a:xfrm>
          <a:prstGeom prst="rect">
            <a:avLst/>
          </a:prstGeom>
          <a:noFill/>
          <a:ln w="41275">
            <a:solidFill>
              <a:srgbClr val="416F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40" name="Союзники :…">
            <a:extLst>
              <a:ext uri="{FF2B5EF4-FFF2-40B4-BE49-F238E27FC236}">
                <a16:creationId xmlns:a16="http://schemas.microsoft.com/office/drawing/2014/main" id="{EB93A1D0-D41C-8444-A841-70A6D836566A}"/>
              </a:ext>
            </a:extLst>
          </p:cNvPr>
          <p:cNvSpPr txBox="1"/>
          <p:nvPr/>
        </p:nvSpPr>
        <p:spPr>
          <a:xfrm>
            <a:off x="3592972" y="1852675"/>
            <a:ext cx="3077576" cy="206178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m="http://schemas.openxmlformats.org/officeDocument/2006/math" xmlns="" xmlns:a14="http://schemas.microsoft.com/office/drawing/2010/main" xmlns:mc="http://schemas.openxmlformats.org/markup-compatibility/2006" val="1"/>
            </a:ext>
          </a:extLst>
        </p:spPr>
        <p:txBody>
          <a:bodyPr wrap="square" lIns="90000" tIns="19050" rIns="46800" bIns="19050">
            <a:spAutoFit/>
          </a:bodyPr>
          <a:lstStyle/>
          <a:p>
            <a:pPr defTabSz="457200">
              <a:lnSpc>
                <a:spcPct val="80000"/>
              </a:lnSpc>
              <a:spcBef>
                <a:spcPts val="1200"/>
              </a:spcBef>
              <a:defRPr sz="2200">
                <a:solidFill>
                  <a:srgbClr val="0059A9"/>
                </a:solidFill>
                <a:uFill>
                  <a:solidFill>
                    <a:srgbClr val="0059A9"/>
                  </a:solidFill>
                </a:uFill>
                <a:latin typeface="MyriadPro-Bold"/>
                <a:ea typeface="MyriadPro-Bold"/>
                <a:cs typeface="MyriadPro-Bold"/>
                <a:sym typeface="MyriadPro-Bold"/>
              </a:defRPr>
            </a:pPr>
            <a:r>
              <a:rPr sz="2400" dirty="0" err="1">
                <a:solidFill>
                  <a:srgbClr val="28506A"/>
                </a:solidFill>
              </a:rPr>
              <a:t>Союзники</a:t>
            </a:r>
            <a:endParaRPr lang="ru-RU" sz="2400" dirty="0">
              <a:solidFill>
                <a:srgbClr val="28506A"/>
              </a:solidFill>
            </a:endParaRPr>
          </a:p>
          <a:p>
            <a:pPr marL="276225" defTabSz="584200">
              <a:lnSpc>
                <a:spcPct val="80000"/>
              </a:lnSpc>
              <a:spcBef>
                <a:spcPts val="1400"/>
              </a:spcBef>
              <a:buClr>
                <a:srgbClr val="2459A4"/>
              </a:buClr>
              <a:buSzPct val="100000"/>
              <a:defRPr sz="2200" spc="22">
                <a:solidFill>
                  <a:srgbClr val="2658A1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r>
              <a:rPr lang="ru-RU" sz="2400" dirty="0">
                <a:solidFill>
                  <a:srgbClr val="28506A"/>
                </a:solidFill>
              </a:rPr>
              <a:t>Асимптотические</a:t>
            </a:r>
            <a:br>
              <a:rPr lang="ru-RU" sz="2400" dirty="0">
                <a:solidFill>
                  <a:srgbClr val="28506A"/>
                </a:solidFill>
              </a:rPr>
            </a:br>
            <a:r>
              <a:rPr lang="ru-RU" sz="2400" dirty="0">
                <a:solidFill>
                  <a:srgbClr val="28506A"/>
                </a:solidFill>
              </a:rPr>
              <a:t>(при большом </a:t>
            </a:r>
            <a:r>
              <a:rPr lang="en-US" sz="2400" dirty="0">
                <a:solidFill>
                  <a:srgbClr val="28506A"/>
                </a:solidFill>
              </a:rPr>
              <a:t>n)</a:t>
            </a:r>
          </a:p>
          <a:p>
            <a:pPr marL="619125" lvl="1" indent="-342900" defTabSz="584200">
              <a:lnSpc>
                <a:spcPct val="80000"/>
              </a:lnSpc>
              <a:spcBef>
                <a:spcPts val="1400"/>
              </a:spcBef>
              <a:buClr>
                <a:srgbClr val="28506A"/>
              </a:buClr>
              <a:buSzPct val="100000"/>
              <a:buFont typeface="Arial" panose="020B0604020202020204" pitchFamily="34" charset="0"/>
              <a:buChar char="•"/>
              <a:defRPr sz="2200" spc="22">
                <a:solidFill>
                  <a:srgbClr val="5E5E5E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r>
              <a:rPr lang="ru-RU" sz="2400" dirty="0">
                <a:solidFill>
                  <a:srgbClr val="373737"/>
                </a:solidFill>
              </a:rPr>
              <a:t>ЦПТ</a:t>
            </a:r>
          </a:p>
          <a:p>
            <a:pPr marL="619125" lvl="1" indent="-342900" defTabSz="584200">
              <a:lnSpc>
                <a:spcPct val="80000"/>
              </a:lnSpc>
              <a:spcBef>
                <a:spcPts val="1400"/>
              </a:spcBef>
              <a:buClr>
                <a:srgbClr val="28506A"/>
              </a:buClr>
              <a:buSzPct val="100000"/>
              <a:buFont typeface="Arial" panose="020B0604020202020204" pitchFamily="34" charset="0"/>
              <a:buChar char="•"/>
              <a:defRPr sz="2200" spc="22">
                <a:solidFill>
                  <a:srgbClr val="5E5E5E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r>
              <a:rPr lang="ru-RU" sz="2400" dirty="0">
                <a:solidFill>
                  <a:srgbClr val="373737"/>
                </a:solidFill>
              </a:rPr>
              <a:t>Дельта-метод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Выборка:">
                <a:extLst>
                  <a:ext uri="{FF2B5EF4-FFF2-40B4-BE49-F238E27FC236}">
                    <a16:creationId xmlns:a16="http://schemas.microsoft.com/office/drawing/2014/main" id="{B58324DB-6DEA-B344-8F7C-1105DEC2B93B}"/>
                  </a:ext>
                </a:extLst>
              </p:cNvPr>
              <p:cNvSpPr txBox="1"/>
              <p:nvPr/>
            </p:nvSpPr>
            <p:spPr>
              <a:xfrm>
                <a:off x="539552" y="692696"/>
                <a:ext cx="2649153" cy="407804"/>
              </a:xfrm>
              <a:prstGeom prst="rect">
                <a:avLst/>
              </a:prstGeom>
              <a:ln w="3175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square" lIns="90000" tIns="19050" rIns="46800" bIns="19050" anchor="t">
                <a:spAutoFit/>
              </a:bodyPr>
              <a:lstStyle/>
              <a:p>
                <a:pPr marL="9525" lvl="2" defTabSz="457200">
                  <a:spcBef>
                    <a:spcPts val="1200"/>
                  </a:spcBef>
                  <a:defRPr sz="2200">
                    <a:solidFill>
                      <a:srgbClr val="5E5E5E"/>
                    </a:solidFill>
                    <a:uFill>
                      <a:solidFill>
                        <a:srgbClr val="0059A9"/>
                      </a:solidFill>
                    </a:uFill>
                    <a:latin typeface="MyriadPro-Bold"/>
                    <a:ea typeface="MyriadPro-Bold"/>
                    <a:cs typeface="MyriadPro-Bold"/>
                    <a:sym typeface="MyriadPro-Bold"/>
                  </a:defRPr>
                </a:pPr>
                <a:r>
                  <a:rPr sz="2400" dirty="0" err="1">
                    <a:solidFill>
                      <a:srgbClr val="373737"/>
                    </a:solidFill>
                    <a:latin typeface="MyriadPro-Regular"/>
                    <a:ea typeface="MyriadPro-Regular"/>
                    <a:cs typeface="MyriadPro-Regular"/>
                    <a:sym typeface="MyriadPro-Regular"/>
                  </a:rPr>
                  <a:t>Выборка</a:t>
                </a:r>
                <a:r>
                  <a:rPr sz="2400" dirty="0">
                    <a:solidFill>
                      <a:srgbClr val="373737"/>
                    </a:solidFill>
                    <a:latin typeface="MyriadPro-Regular"/>
                    <a:ea typeface="MyriadPro-Regular"/>
                    <a:cs typeface="MyriadPro-Regular"/>
                    <a:sym typeface="MyriadPro-Regular"/>
                  </a:rPr>
                  <a:t>:</a:t>
                </a:r>
                <a:r>
                  <a:rPr sz="2400" dirty="0">
                    <a:solidFill>
                      <a:srgbClr val="373737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ar-AE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ar-AE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,...,</m:t>
                    </m:r>
                    <m:sSub>
                      <m:sSubPr>
                        <m:ctrlPr>
                          <a:rPr lang="ar-AE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ar-AE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sz="2400" dirty="0">
                  <a:solidFill>
                    <a:srgbClr val="2658A1"/>
                  </a:solidFill>
                </a:endParaRPr>
              </a:p>
            </p:txBody>
          </p:sp>
        </mc:Choice>
        <mc:Fallback xmlns="">
          <p:sp>
            <p:nvSpPr>
              <p:cNvPr id="17" name="Выборка:">
                <a:extLst>
                  <a:ext uri="{FF2B5EF4-FFF2-40B4-BE49-F238E27FC236}">
                    <a16:creationId xmlns:a16="http://schemas.microsoft.com/office/drawing/2014/main" id="{B58324DB-6DEA-B344-8F7C-1105DEC2B9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692696"/>
                <a:ext cx="2649153" cy="407804"/>
              </a:xfrm>
              <a:prstGeom prst="rect">
                <a:avLst/>
              </a:prstGeom>
              <a:blipFill>
                <a:blip r:embed="rId8"/>
                <a:stretch>
                  <a:fillRect l="-3349" t="-18750" b="-40625"/>
                </a:stretch>
              </a:blipFill>
              <a:ln w="3175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3">
                <a:extLst>
                  <a:ext uri="{FF2B5EF4-FFF2-40B4-BE49-F238E27FC236}">
                    <a16:creationId xmlns:a16="http://schemas.microsoft.com/office/drawing/2014/main" id="{ECD35024-9351-5F4F-836C-8BF1D14A067A}"/>
                  </a:ext>
                </a:extLst>
              </p:cNvPr>
              <p:cNvSpPr/>
              <p:nvPr/>
            </p:nvSpPr>
            <p:spPr>
              <a:xfrm>
                <a:off x="1483594" y="1180337"/>
                <a:ext cx="610295" cy="60555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32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acc>
                      <m:r>
                        <a:rPr lang="ru-RU" sz="32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RU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8" name="Rectangle 3">
                <a:extLst>
                  <a:ext uri="{FF2B5EF4-FFF2-40B4-BE49-F238E27FC236}">
                    <a16:creationId xmlns:a16="http://schemas.microsoft.com/office/drawing/2014/main" id="{ECD35024-9351-5F4F-836C-8BF1D14A06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3594" y="1180337"/>
                <a:ext cx="610295" cy="605550"/>
              </a:xfrm>
              <a:prstGeom prst="rect">
                <a:avLst/>
              </a:prstGeom>
              <a:blipFill>
                <a:blip r:embed="rId9"/>
                <a:stretch>
                  <a:fillRect t="-14894" r="-10417" b="-21277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4">
                <a:extLst>
                  <a:ext uri="{FF2B5EF4-FFF2-40B4-BE49-F238E27FC236}">
                    <a16:creationId xmlns:a16="http://schemas.microsoft.com/office/drawing/2014/main" id="{59347048-6B7C-504A-9358-837B569E9403}"/>
                  </a:ext>
                </a:extLst>
              </p:cNvPr>
              <p:cNvSpPr/>
              <p:nvPr/>
            </p:nvSpPr>
            <p:spPr>
              <a:xfrm>
                <a:off x="4909834" y="1180978"/>
                <a:ext cx="1223989" cy="6042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sz="32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sub>
                      </m:sSub>
                      <m:r>
                        <a:rPr lang="en-US" sz="32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32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RU" sz="32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9" name="Rectangle 4">
                <a:extLst>
                  <a:ext uri="{FF2B5EF4-FFF2-40B4-BE49-F238E27FC236}">
                    <a16:creationId xmlns:a16="http://schemas.microsoft.com/office/drawing/2014/main" id="{59347048-6B7C-504A-9358-837B569E94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9834" y="1180978"/>
                <a:ext cx="1223989" cy="604268"/>
              </a:xfrm>
              <a:prstGeom prst="rect">
                <a:avLst/>
              </a:prstGeom>
              <a:blipFill>
                <a:blip r:embed="rId10"/>
                <a:stretch>
                  <a:fillRect l="-3125" r="-5208" b="-17021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Arrow">
            <a:extLst>
              <a:ext uri="{FF2B5EF4-FFF2-40B4-BE49-F238E27FC236}">
                <a16:creationId xmlns:a16="http://schemas.microsoft.com/office/drawing/2014/main" id="{91A15197-7A64-7C49-8A9B-45510301BD43}"/>
              </a:ext>
            </a:extLst>
          </p:cNvPr>
          <p:cNvSpPr/>
          <p:nvPr/>
        </p:nvSpPr>
        <p:spPr>
          <a:xfrm>
            <a:off x="2153323" y="1368168"/>
            <a:ext cx="2756511" cy="229888"/>
          </a:xfrm>
          <a:prstGeom prst="rightArrow">
            <a:avLst>
              <a:gd name="adj1" fmla="val 36848"/>
              <a:gd name="adj2" fmla="val 66277"/>
            </a:avLst>
          </a:prstGeom>
          <a:gradFill>
            <a:gsLst>
              <a:gs pos="0">
                <a:srgbClr val="28516A">
                  <a:alpha val="0"/>
                </a:srgbClr>
              </a:gs>
              <a:gs pos="100000">
                <a:srgbClr val="54748B"/>
              </a:gs>
            </a:gsLst>
          </a:gradFill>
          <a:ln w="3175">
            <a:miter lim="400000"/>
          </a:ln>
        </p:spPr>
        <p:txBody>
          <a:bodyPr lIns="19050" tIns="19050" rIns="19050" bIns="1905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16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Параметры:">
                <a:extLst>
                  <a:ext uri="{FF2B5EF4-FFF2-40B4-BE49-F238E27FC236}">
                    <a16:creationId xmlns:a16="http://schemas.microsoft.com/office/drawing/2014/main" id="{1F2408B9-69A3-CA44-BEF4-2F0F13A2499F}"/>
                  </a:ext>
                </a:extLst>
              </p:cNvPr>
              <p:cNvSpPr txBox="1"/>
              <p:nvPr/>
            </p:nvSpPr>
            <p:spPr>
              <a:xfrm>
                <a:off x="3216539" y="701710"/>
                <a:ext cx="2952328" cy="407804"/>
              </a:xfrm>
              <a:prstGeom prst="rect">
                <a:avLst/>
              </a:prstGeom>
              <a:ln w="3175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square" lIns="90000" tIns="19050" rIns="46800" bIns="19050" anchor="t">
                <a:spAutoFit/>
              </a:bodyPr>
              <a:lstStyle>
                <a:defPPr>
                  <a:defRPr lang="ru-RU"/>
                </a:defPPr>
                <a:lvl3pPr marL="9525" lvl="2" defTabSz="457200">
                  <a:spcBef>
                    <a:spcPts val="1200"/>
                  </a:spcBef>
                  <a:defRPr sz="2400">
                    <a:solidFill>
                      <a:srgbClr val="5E5E5E"/>
                    </a:solidFill>
                    <a:uFill>
                      <a:solidFill>
                        <a:srgbClr val="0059A9"/>
                      </a:solidFill>
                    </a:uFill>
                    <a:latin typeface="MyriadPro-Regular"/>
                    <a:ea typeface="MyriadPro-Regular"/>
                    <a:cs typeface="MyriadPro-Regular"/>
                  </a:defRPr>
                </a:lvl3pPr>
              </a:lstStyle>
              <a:p>
                <a:pPr lvl="2"/>
                <a:r>
                  <a:rPr lang="ru-RU" dirty="0">
                    <a:solidFill>
                      <a:srgbClr val="373737"/>
                    </a:solidFill>
                    <a:sym typeface="MyriadPro-Regular"/>
                  </a:rPr>
                  <a:t>Параметр:</a:t>
                </a:r>
                <a:r>
                  <a:rPr lang="ru-RU" dirty="0">
                    <a:solidFill>
                      <a:srgbClr val="373737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ru-RU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endParaRPr lang="ru-RU" dirty="0">
                  <a:solidFill>
                    <a:srgbClr val="373737"/>
                  </a:solidFill>
                </a:endParaRPr>
              </a:p>
            </p:txBody>
          </p:sp>
        </mc:Choice>
        <mc:Fallback xmlns="">
          <p:sp>
            <p:nvSpPr>
              <p:cNvPr id="22" name="Параметры:">
                <a:extLst>
                  <a:ext uri="{FF2B5EF4-FFF2-40B4-BE49-F238E27FC236}">
                    <a16:creationId xmlns:a16="http://schemas.microsoft.com/office/drawing/2014/main" id="{1F2408B9-69A3-CA44-BEF4-2F0F13A249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6539" y="701710"/>
                <a:ext cx="2952328" cy="407804"/>
              </a:xfrm>
              <a:prstGeom prst="rect">
                <a:avLst/>
              </a:prstGeom>
              <a:blipFill>
                <a:blip r:embed="rId11"/>
                <a:stretch>
                  <a:fillRect l="-3017" t="-18750" b="-40625"/>
                </a:stretch>
              </a:blipFill>
              <a:ln w="3175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99071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12" name="applause.wav"/>
          </p:stSnd>
        </p:sndAc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wrap="square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06A"/>
                </a:solidFill>
                <a:latin typeface="+mn-lt"/>
                <a:ea typeface="+mn-ea"/>
                <a:cs typeface="+mn-cs"/>
              </a:rPr>
              <a:t>Асимптотический интервал для среднего</a:t>
            </a:r>
          </a:p>
        </p:txBody>
      </p:sp>
      <p:sp>
        <p:nvSpPr>
          <p:cNvPr id="5" name="Объект 5">
            <a:extLst>
              <a:ext uri="{FF2B5EF4-FFF2-40B4-BE49-F238E27FC236}">
                <a16:creationId xmlns:a16="http://schemas.microsoft.com/office/drawing/2014/main" id="{158D57C3-1D32-E541-B6ED-5FCCF52DC185}"/>
              </a:ext>
            </a:extLst>
          </p:cNvPr>
          <p:cNvSpPr txBox="1">
            <a:spLocks/>
          </p:cNvSpPr>
          <p:nvPr/>
        </p:nvSpPr>
        <p:spPr>
          <a:xfrm>
            <a:off x="539552" y="692696"/>
            <a:ext cx="8336323" cy="296277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06A"/>
              </a:buClr>
            </a:pPr>
            <a:r>
              <a:rPr lang="ru-RU" sz="2400" dirty="0">
                <a:solidFill>
                  <a:srgbClr val="373737"/>
                </a:solidFill>
              </a:rPr>
              <a:t>ЦПТ позволяет построить доверительный интервал </a:t>
            </a:r>
            <a:br>
              <a:rPr lang="ru-RU" sz="2400" dirty="0">
                <a:solidFill>
                  <a:srgbClr val="373737"/>
                </a:solidFill>
              </a:rPr>
            </a:br>
            <a:r>
              <a:rPr lang="ru-RU" sz="2400" dirty="0">
                <a:solidFill>
                  <a:srgbClr val="373737"/>
                </a:solidFill>
              </a:rPr>
              <a:t>для любого среднего</a:t>
            </a:r>
          </a:p>
        </p:txBody>
      </p:sp>
    </p:spTree>
    <p:extLst>
      <p:ext uri="{BB962C8B-B14F-4D97-AF65-F5344CB8AC3E}">
        <p14:creationId xmlns:p14="http://schemas.microsoft.com/office/powerpoint/2010/main" val="2607572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wrap="square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06A"/>
                </a:solidFill>
                <a:latin typeface="+mn-lt"/>
                <a:ea typeface="+mn-ea"/>
                <a:cs typeface="+mn-cs"/>
              </a:rPr>
              <a:t>Асимптотический интервал для среднего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Объект 5">
                <a:extLst>
                  <a:ext uri="{FF2B5EF4-FFF2-40B4-BE49-F238E27FC236}">
                    <a16:creationId xmlns:a16="http://schemas.microsoft.com/office/drawing/2014/main" id="{CD34594D-ED0B-4A42-B942-9C0160A1B51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9552" y="692696"/>
                <a:ext cx="8336323" cy="2962773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06A"/>
                  </a:buClr>
                </a:pPr>
                <a:r>
                  <a:rPr lang="ru-RU" sz="2400" dirty="0">
                    <a:solidFill>
                      <a:srgbClr val="373737"/>
                    </a:solidFill>
                  </a:rPr>
                  <a:t>ЦПТ позволяет построить доверительный интервал </a:t>
                </a:r>
                <a:br>
                  <a:rPr lang="ru-RU" sz="2400" dirty="0">
                    <a:solidFill>
                      <a:srgbClr val="373737"/>
                    </a:solidFill>
                  </a:rPr>
                </a:br>
                <a:r>
                  <a:rPr lang="ru-RU" sz="2400" dirty="0">
                    <a:solidFill>
                      <a:srgbClr val="373737"/>
                    </a:solidFill>
                  </a:rPr>
                  <a:t>для любого среднего</a:t>
                </a: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06A"/>
                  </a:buClr>
                </a:pPr>
                <a:r>
                  <a:rPr lang="ru-RU" sz="2400" dirty="0">
                    <a:solidFill>
                      <a:srgbClr val="373737"/>
                    </a:solidFill>
                  </a:rPr>
                  <a:t>Наблюдаем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ru-RU" sz="2400" dirty="0">
                  <a:solidFill>
                    <a:srgbClr val="5C5B5C"/>
                  </a:solidFill>
                </a:endParaRPr>
              </a:p>
            </p:txBody>
          </p:sp>
        </mc:Choice>
        <mc:Fallback xmlns="">
          <p:sp>
            <p:nvSpPr>
              <p:cNvPr id="5" name="Объект 5">
                <a:extLst>
                  <a:ext uri="{FF2B5EF4-FFF2-40B4-BE49-F238E27FC236}">
                    <a16:creationId xmlns:a16="http://schemas.microsoft.com/office/drawing/2014/main" id="{CD34594D-ED0B-4A42-B942-9C0160A1B5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692696"/>
                <a:ext cx="8336323" cy="2962773"/>
              </a:xfrm>
              <a:prstGeom prst="rect">
                <a:avLst/>
              </a:prstGeom>
              <a:blipFill>
                <a:blip r:embed="rId3"/>
                <a:stretch>
                  <a:fillRect l="-2134" t="-2991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72729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06A"/>
                </a:solidFill>
              </a:rPr>
              <a:t>План</a:t>
            </a:r>
          </a:p>
        </p:txBody>
      </p:sp>
      <p:sp>
        <p:nvSpPr>
          <p:cNvPr id="5" name="Содержимое 2">
            <a:extLst>
              <a:ext uri="{FF2B5EF4-FFF2-40B4-BE49-F238E27FC236}">
                <a16:creationId xmlns:a16="http://schemas.microsoft.com/office/drawing/2014/main" id="{5CABA77B-485F-EC40-96EB-04214C0D3EA4}"/>
              </a:ext>
            </a:extLst>
          </p:cNvPr>
          <p:cNvSpPr txBox="1">
            <a:spLocks/>
          </p:cNvSpPr>
          <p:nvPr/>
        </p:nvSpPr>
        <p:spPr>
          <a:xfrm>
            <a:off x="539552" y="692696"/>
            <a:ext cx="7920880" cy="528390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06A"/>
              </a:buClr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Что такое доверительный интервал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06A"/>
              </a:buClr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Асимптотические доверительные интервалы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06A"/>
              </a:buClr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Точные доверительные интервалы для нормальных выборок</a:t>
            </a:r>
          </a:p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28506A"/>
              </a:buClr>
              <a:buNone/>
            </a:pPr>
            <a:endParaRPr lang="ru-RU" sz="2400" dirty="0">
              <a:solidFill>
                <a:srgbClr val="373737"/>
              </a:solidFill>
              <a:latin typeface="Myriad Pro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2127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wrap="square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06A"/>
                </a:solidFill>
                <a:latin typeface="+mn-lt"/>
                <a:ea typeface="+mn-ea"/>
                <a:cs typeface="+mn-cs"/>
              </a:rPr>
              <a:t>Асимптотический интервал для среднего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Объект 5">
                <a:extLst>
                  <a:ext uri="{FF2B5EF4-FFF2-40B4-BE49-F238E27FC236}">
                    <a16:creationId xmlns:a16="http://schemas.microsoft.com/office/drawing/2014/main" id="{4AE0EF38-FAA9-764F-A9F1-780FCABA910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9552" y="692696"/>
                <a:ext cx="8336323" cy="2962773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06A"/>
                  </a:buClr>
                </a:pPr>
                <a:r>
                  <a:rPr lang="ru-RU" sz="2400" dirty="0">
                    <a:solidFill>
                      <a:srgbClr val="373737"/>
                    </a:solidFill>
                  </a:rPr>
                  <a:t>ЦПТ позволяет построить доверительный интервал </a:t>
                </a:r>
                <a:br>
                  <a:rPr lang="ru-RU" sz="2400" dirty="0">
                    <a:solidFill>
                      <a:srgbClr val="373737"/>
                    </a:solidFill>
                  </a:rPr>
                </a:br>
                <a:r>
                  <a:rPr lang="ru-RU" sz="2400" dirty="0">
                    <a:solidFill>
                      <a:srgbClr val="373737"/>
                    </a:solidFill>
                  </a:rPr>
                  <a:t>для любого среднего</a:t>
                </a: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06A"/>
                  </a:buClr>
                </a:pPr>
                <a:r>
                  <a:rPr lang="ru-RU" sz="2400" dirty="0">
                    <a:solidFill>
                      <a:srgbClr val="373737"/>
                    </a:solidFill>
                  </a:rPr>
                  <a:t>Наблюдаем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ru-RU" sz="2400" dirty="0">
                  <a:solidFill>
                    <a:srgbClr val="5C5B5C"/>
                  </a:solidFill>
                </a:endParaRP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06A"/>
                  </a:buClr>
                </a:pPr>
                <a:r>
                  <a:rPr lang="ru-RU" sz="2400" b="1" dirty="0">
                    <a:solidFill>
                      <a:srgbClr val="373737"/>
                    </a:solidFill>
                  </a:rPr>
                  <a:t>Предполагаем</a:t>
                </a:r>
                <a:r>
                  <a:rPr lang="en-US" sz="2400" b="1" dirty="0">
                    <a:solidFill>
                      <a:srgbClr val="373737"/>
                    </a:solidFill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28506A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независимы и одинаково распределены</a:t>
                </a:r>
                <a:r>
                  <a:rPr lang="en-US" sz="2400" dirty="0">
                    <a:solidFill>
                      <a:srgbClr val="373737"/>
                    </a:solidFill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число наблюдений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37373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400" dirty="0">
                    <a:solidFill>
                      <a:srgbClr val="373737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велико</a:t>
                </a:r>
                <a:r>
                  <a:rPr lang="en-US" sz="2400" dirty="0">
                    <a:solidFill>
                      <a:srgbClr val="373737"/>
                    </a:solidFill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нет выбросов</a:t>
                </a:r>
                <a:endParaRPr lang="ru-RU" sz="2400" dirty="0">
                  <a:solidFill>
                    <a:srgbClr val="5C5B5C"/>
                  </a:solidFill>
                </a:endParaRPr>
              </a:p>
            </p:txBody>
          </p:sp>
        </mc:Choice>
        <mc:Fallback xmlns="">
          <p:sp>
            <p:nvSpPr>
              <p:cNvPr id="5" name="Объект 5">
                <a:extLst>
                  <a:ext uri="{FF2B5EF4-FFF2-40B4-BE49-F238E27FC236}">
                    <a16:creationId xmlns:a16="http://schemas.microsoft.com/office/drawing/2014/main" id="{4AE0EF38-FAA9-764F-A9F1-780FCABA91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692696"/>
                <a:ext cx="8336323" cy="2962773"/>
              </a:xfrm>
              <a:prstGeom prst="rect">
                <a:avLst/>
              </a:prstGeom>
              <a:blipFill>
                <a:blip r:embed="rId3"/>
                <a:stretch>
                  <a:fillRect l="-2134" t="-2991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83363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wrap="square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06A"/>
                </a:solidFill>
                <a:latin typeface="+mn-lt"/>
                <a:ea typeface="+mn-ea"/>
                <a:cs typeface="+mn-cs"/>
              </a:rPr>
              <a:t>Асимптотический интервал для среднего</a:t>
            </a:r>
          </a:p>
        </p:txBody>
      </p:sp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7AB6E284-8F0D-4130-B5EB-4FB523FAE940}"/>
              </a:ext>
            </a:extLst>
          </p:cNvPr>
          <p:cNvGrpSpPr/>
          <p:nvPr/>
        </p:nvGrpSpPr>
        <p:grpSpPr>
          <a:xfrm>
            <a:off x="1691680" y="4005064"/>
            <a:ext cx="5513612" cy="1487647"/>
            <a:chOff x="1691680" y="4317617"/>
            <a:chExt cx="5513612" cy="1487647"/>
          </a:xfrm>
        </p:grpSpPr>
        <p:grpSp>
          <p:nvGrpSpPr>
            <p:cNvPr id="4" name="Группа 3">
              <a:extLst>
                <a:ext uri="{FF2B5EF4-FFF2-40B4-BE49-F238E27FC236}">
                  <a16:creationId xmlns:a16="http://schemas.microsoft.com/office/drawing/2014/main" id="{CE2C2B7A-A1B7-4E37-803C-7DE51304B6B7}"/>
                </a:ext>
              </a:extLst>
            </p:cNvPr>
            <p:cNvGrpSpPr/>
            <p:nvPr/>
          </p:nvGrpSpPr>
          <p:grpSpPr>
            <a:xfrm>
              <a:off x="5004048" y="4317617"/>
              <a:ext cx="2201244" cy="1487647"/>
              <a:chOff x="5004048" y="4317617"/>
              <a:chExt cx="2201244" cy="1487647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2A59D23-C2B4-7742-ABD6-CE753D821E1F}"/>
                  </a:ext>
                </a:extLst>
              </p:cNvPr>
              <p:cNvSpPr txBox="1"/>
              <p:nvPr/>
            </p:nvSpPr>
            <p:spPr>
              <a:xfrm>
                <a:off x="5004048" y="5343599"/>
                <a:ext cx="220124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ru-RU" sz="2400" dirty="0">
                    <a:solidFill>
                      <a:srgbClr val="C0504D"/>
                    </a:solidFill>
                  </a:rPr>
                  <a:t>нормирование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Прямоугольник 12">
                    <a:extLst>
                      <a:ext uri="{FF2B5EF4-FFF2-40B4-BE49-F238E27FC236}">
                        <a16:creationId xmlns:a16="http://schemas.microsoft.com/office/drawing/2014/main" id="{B743E465-5AF4-5641-B2AE-5531ADB177CA}"/>
                      </a:ext>
                    </a:extLst>
                  </p:cNvPr>
                  <p:cNvSpPr/>
                  <p:nvPr/>
                </p:nvSpPr>
                <p:spPr>
                  <a:xfrm>
                    <a:off x="5870471" y="4317617"/>
                    <a:ext cx="588623" cy="692497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>
                      <a:spcAft>
                        <a:spcPts val="180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⇔</m:t>
                          </m:r>
                        </m:oMath>
                      </m:oMathPara>
                    </a14:m>
                    <a:endParaRPr lang="en-US" sz="2400" dirty="0">
                      <a:solidFill>
                        <a:srgbClr val="C0504D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3" name="Прямоугольник 12">
                    <a:extLst>
                      <a:ext uri="{FF2B5EF4-FFF2-40B4-BE49-F238E27FC236}">
                        <a16:creationId xmlns:a16="http://schemas.microsoft.com/office/drawing/2014/main" id="{B743E465-5AF4-5641-B2AE-5531ADB177C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70471" y="4317617"/>
                    <a:ext cx="588623" cy="692497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RU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5" name="Группа 4">
              <a:extLst>
                <a:ext uri="{FF2B5EF4-FFF2-40B4-BE49-F238E27FC236}">
                  <a16:creationId xmlns:a16="http://schemas.microsoft.com/office/drawing/2014/main" id="{3B432EF2-4FD0-4903-AD2B-13870FF858AC}"/>
                </a:ext>
              </a:extLst>
            </p:cNvPr>
            <p:cNvGrpSpPr/>
            <p:nvPr/>
          </p:nvGrpSpPr>
          <p:grpSpPr>
            <a:xfrm>
              <a:off x="1691680" y="4317617"/>
              <a:ext cx="2286203" cy="1487647"/>
              <a:chOff x="1691680" y="4317617"/>
              <a:chExt cx="2286203" cy="1487647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7BA773E-C8E8-D649-9BE8-7B2A1D833853}"/>
                  </a:ext>
                </a:extLst>
              </p:cNvPr>
              <p:cNvSpPr txBox="1"/>
              <p:nvPr/>
            </p:nvSpPr>
            <p:spPr>
              <a:xfrm>
                <a:off x="1691680" y="5343599"/>
                <a:ext cx="228620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ru-RU" sz="2400" dirty="0">
                    <a:solidFill>
                      <a:srgbClr val="C0504D"/>
                    </a:solidFill>
                  </a:rPr>
                  <a:t>центрирование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Прямоугольник 13">
                    <a:extLst>
                      <a:ext uri="{FF2B5EF4-FFF2-40B4-BE49-F238E27FC236}">
                        <a16:creationId xmlns:a16="http://schemas.microsoft.com/office/drawing/2014/main" id="{085FE21B-BEE7-4D4D-BA9F-A60ABEE9A467}"/>
                      </a:ext>
                    </a:extLst>
                  </p:cNvPr>
                  <p:cNvSpPr/>
                  <p:nvPr/>
                </p:nvSpPr>
                <p:spPr>
                  <a:xfrm>
                    <a:off x="2594972" y="4317617"/>
                    <a:ext cx="588623" cy="692497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>
                      <a:spcAft>
                        <a:spcPts val="180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⇔</m:t>
                          </m:r>
                        </m:oMath>
                      </m:oMathPara>
                    </a14:m>
                    <a:endParaRPr lang="en-US" sz="2400" dirty="0">
                      <a:solidFill>
                        <a:srgbClr val="C0504D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4" name="Прямоугольник 13">
                    <a:extLst>
                      <a:ext uri="{FF2B5EF4-FFF2-40B4-BE49-F238E27FC236}">
                        <a16:creationId xmlns:a16="http://schemas.microsoft.com/office/drawing/2014/main" id="{085FE21B-BEE7-4D4D-BA9F-A60ABEE9A46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94972" y="4317617"/>
                    <a:ext cx="588623" cy="692497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RU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Объект 5">
                <a:extLst>
                  <a:ext uri="{FF2B5EF4-FFF2-40B4-BE49-F238E27FC236}">
                    <a16:creationId xmlns:a16="http://schemas.microsoft.com/office/drawing/2014/main" id="{6E0476BF-8F0C-A346-B06E-16225B1483E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9552" y="692696"/>
                <a:ext cx="8336323" cy="2962773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06A"/>
                  </a:buClr>
                </a:pPr>
                <a:r>
                  <a:rPr lang="ru-RU" sz="2400" dirty="0">
                    <a:solidFill>
                      <a:srgbClr val="373737"/>
                    </a:solidFill>
                  </a:rPr>
                  <a:t>ЦПТ позволяет построить доверительный интервал </a:t>
                </a:r>
                <a:br>
                  <a:rPr lang="ru-RU" sz="2400" dirty="0">
                    <a:solidFill>
                      <a:srgbClr val="373737"/>
                    </a:solidFill>
                  </a:rPr>
                </a:br>
                <a:r>
                  <a:rPr lang="ru-RU" sz="2400" dirty="0">
                    <a:solidFill>
                      <a:srgbClr val="373737"/>
                    </a:solidFill>
                  </a:rPr>
                  <a:t>для любого среднего</a:t>
                </a: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06A"/>
                  </a:buClr>
                </a:pPr>
                <a:r>
                  <a:rPr lang="ru-RU" sz="2400" dirty="0">
                    <a:solidFill>
                      <a:srgbClr val="373737"/>
                    </a:solidFill>
                  </a:rPr>
                  <a:t>Наблюдаем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ru-RU" sz="2400" dirty="0">
                  <a:solidFill>
                    <a:srgbClr val="5C5B5C"/>
                  </a:solidFill>
                </a:endParaRP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06A"/>
                  </a:buClr>
                </a:pPr>
                <a:r>
                  <a:rPr lang="ru-RU" sz="2400" b="1" dirty="0">
                    <a:solidFill>
                      <a:srgbClr val="373737"/>
                    </a:solidFill>
                  </a:rPr>
                  <a:t>Предполагаем</a:t>
                </a:r>
                <a:r>
                  <a:rPr lang="en-US" sz="2400" b="1" dirty="0">
                    <a:solidFill>
                      <a:srgbClr val="373737"/>
                    </a:solidFill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28506A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независимы и одинаково распределены</a:t>
                </a:r>
                <a:r>
                  <a:rPr lang="en-US" sz="2400" dirty="0">
                    <a:solidFill>
                      <a:srgbClr val="373737"/>
                    </a:solidFill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число наблюдений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37373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400" dirty="0">
                    <a:solidFill>
                      <a:srgbClr val="373737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велико</a:t>
                </a:r>
                <a:r>
                  <a:rPr lang="en-US" sz="2400" dirty="0">
                    <a:solidFill>
                      <a:srgbClr val="373737"/>
                    </a:solidFill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нет выбросов</a:t>
                </a:r>
                <a:endParaRPr lang="ru-RU" sz="2400" dirty="0">
                  <a:solidFill>
                    <a:srgbClr val="5C5B5C"/>
                  </a:solidFill>
                </a:endParaRPr>
              </a:p>
            </p:txBody>
          </p:sp>
        </mc:Choice>
        <mc:Fallback xmlns="">
          <p:sp>
            <p:nvSpPr>
              <p:cNvPr id="16" name="Объект 5">
                <a:extLst>
                  <a:ext uri="{FF2B5EF4-FFF2-40B4-BE49-F238E27FC236}">
                    <a16:creationId xmlns:a16="http://schemas.microsoft.com/office/drawing/2014/main" id="{6E0476BF-8F0C-A346-B06E-16225B1483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692696"/>
                <a:ext cx="8336323" cy="2962773"/>
              </a:xfrm>
              <a:prstGeom prst="rect">
                <a:avLst/>
              </a:prstGeom>
              <a:blipFill>
                <a:blip r:embed="rId4"/>
                <a:stretch>
                  <a:fillRect l="-2134" t="-2991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A064409-EF21-004D-A839-AE168D414B9D}"/>
                  </a:ext>
                </a:extLst>
              </p:cNvPr>
              <p:cNvSpPr txBox="1"/>
              <p:nvPr/>
            </p:nvSpPr>
            <p:spPr>
              <a:xfrm>
                <a:off x="596972" y="3834760"/>
                <a:ext cx="2102820" cy="8373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ru-RU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ru-RU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400" b="0" i="1" smtClean="0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e>
                      </m:d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b="0" dirty="0">
                  <a:solidFill>
                    <a:srgbClr val="28506A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A064409-EF21-004D-A839-AE168D414B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972" y="3834760"/>
                <a:ext cx="2102820" cy="837345"/>
              </a:xfrm>
              <a:prstGeom prst="rect">
                <a:avLst/>
              </a:prstGeom>
              <a:blipFill>
                <a:blip r:embed="rId5"/>
                <a:stretch>
                  <a:fillRect l="-1818" r="-5455" b="-1515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E3D99518-2EB5-A545-8E86-3AFDF36A3B3B}"/>
                  </a:ext>
                </a:extLst>
              </p:cNvPr>
              <p:cNvSpPr/>
              <p:nvPr/>
            </p:nvSpPr>
            <p:spPr>
              <a:xfrm>
                <a:off x="3092941" y="3789040"/>
                <a:ext cx="2958117" cy="9296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40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ru-RU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400" i="1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ru-RU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400" i="1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f>
                            <m:fPr>
                              <m:ctrlP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e>
                      </m:d>
                      <m:r>
                        <a:rPr lang="en-US" sz="2400" i="1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dirty="0">
                  <a:solidFill>
                    <a:srgbClr val="28506A"/>
                  </a:solidFill>
                </a:endParaRPr>
              </a:p>
            </p:txBody>
          </p:sp>
        </mc:Choice>
        <mc:Fallback xmlns="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E3D99518-2EB5-A545-8E86-3AFDF36A3B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2941" y="3789040"/>
                <a:ext cx="2958117" cy="929678"/>
              </a:xfrm>
              <a:prstGeom prst="rect">
                <a:avLst/>
              </a:prstGeom>
              <a:blipFill>
                <a:blip r:embed="rId6"/>
                <a:stretch>
                  <a:fillRect r="-42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E4705592-87BC-6D41-8015-F1A721597CA5}"/>
                  </a:ext>
                </a:extLst>
              </p:cNvPr>
              <p:cNvSpPr/>
              <p:nvPr/>
            </p:nvSpPr>
            <p:spPr>
              <a:xfrm>
                <a:off x="6402314" y="3853759"/>
                <a:ext cx="2706190" cy="12337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̅"/>
                              <m:ctrlP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en-US" sz="2400" b="0" i="1" smtClean="0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2400" b="0" i="1" smtClean="0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en-US" sz="2400" b="0" i="1" smtClean="0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sz="2400" b="0" i="1" smtClean="0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</m:e>
                          </m:rad>
                        </m:den>
                      </m:f>
                      <m:r>
                        <a:rPr lang="ru-RU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400" i="1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ru-RU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400" i="1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 1</m:t>
                          </m:r>
                        </m:e>
                      </m:d>
                      <m:r>
                        <a:rPr lang="en-US" sz="2400" i="1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dirty="0">
                  <a:solidFill>
                    <a:srgbClr val="28506A"/>
                  </a:solidFill>
                </a:endParaRPr>
              </a:p>
            </p:txBody>
          </p:sp>
        </mc:Choice>
        <mc:Fallback xmlns="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E4705592-87BC-6D41-8015-F1A721597C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2314" y="3853759"/>
                <a:ext cx="2706190" cy="1233799"/>
              </a:xfrm>
              <a:prstGeom prst="rect">
                <a:avLst/>
              </a:prstGeom>
              <a:blipFill>
                <a:blip r:embed="rId7"/>
                <a:stretch>
                  <a:fillRect t="-3093" r="-46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02B4319E-7584-4E81-9366-52FCC4E77A03}"/>
              </a:ext>
            </a:extLst>
          </p:cNvPr>
          <p:cNvGrpSpPr/>
          <p:nvPr/>
        </p:nvGrpSpPr>
        <p:grpSpPr>
          <a:xfrm>
            <a:off x="820090" y="3933056"/>
            <a:ext cx="7073698" cy="307777"/>
            <a:chOff x="820090" y="4273351"/>
            <a:chExt cx="7073698" cy="30777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Прямоугольник 16">
                  <a:extLst>
                    <a:ext uri="{FF2B5EF4-FFF2-40B4-BE49-F238E27FC236}">
                      <a16:creationId xmlns:a16="http://schemas.microsoft.com/office/drawing/2014/main" id="{7FACE76D-AD49-5A4A-8E99-35D6121FCAD5}"/>
                    </a:ext>
                  </a:extLst>
                </p:cNvPr>
                <p:cNvSpPr/>
                <p:nvPr/>
              </p:nvSpPr>
              <p:spPr>
                <a:xfrm>
                  <a:off x="820090" y="4273351"/>
                  <a:ext cx="511550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  <m:t>𝑎𝑠𝑦</m:t>
                        </m:r>
                      </m:oMath>
                    </m:oMathPara>
                  </a14:m>
                  <a:endParaRPr lang="ru-RU" sz="1400" dirty="0">
                    <a:solidFill>
                      <a:srgbClr val="28506A"/>
                    </a:solidFill>
                  </a:endParaRPr>
                </a:p>
              </p:txBody>
            </p:sp>
          </mc:Choice>
          <mc:Fallback xmlns="">
            <p:sp>
              <p:nvSpPr>
                <p:cNvPr id="17" name="Прямоугольник 16">
                  <a:extLst>
                    <a:ext uri="{FF2B5EF4-FFF2-40B4-BE49-F238E27FC236}">
                      <a16:creationId xmlns:a16="http://schemas.microsoft.com/office/drawing/2014/main" id="{7FACE76D-AD49-5A4A-8E99-35D6121FCAD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0090" y="4273351"/>
                  <a:ext cx="511550" cy="307777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Прямоугольник 17">
                  <a:extLst>
                    <a:ext uri="{FF2B5EF4-FFF2-40B4-BE49-F238E27FC236}">
                      <a16:creationId xmlns:a16="http://schemas.microsoft.com/office/drawing/2014/main" id="{AFC290DA-3B4A-D041-8B23-F2DD57A7F790}"/>
                    </a:ext>
                  </a:extLst>
                </p:cNvPr>
                <p:cNvSpPr/>
                <p:nvPr/>
              </p:nvSpPr>
              <p:spPr>
                <a:xfrm>
                  <a:off x="4020489" y="4273351"/>
                  <a:ext cx="511550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  <m:t>𝑎𝑠𝑦</m:t>
                        </m:r>
                      </m:oMath>
                    </m:oMathPara>
                  </a14:m>
                  <a:endParaRPr lang="ru-RU" sz="1400" dirty="0">
                    <a:solidFill>
                      <a:srgbClr val="28506A"/>
                    </a:solidFill>
                  </a:endParaRPr>
                </a:p>
              </p:txBody>
            </p:sp>
          </mc:Choice>
          <mc:Fallback xmlns="">
            <p:sp>
              <p:nvSpPr>
                <p:cNvPr id="18" name="Прямоугольник 17">
                  <a:extLst>
                    <a:ext uri="{FF2B5EF4-FFF2-40B4-BE49-F238E27FC236}">
                      <a16:creationId xmlns:a16="http://schemas.microsoft.com/office/drawing/2014/main" id="{AFC290DA-3B4A-D041-8B23-F2DD57A7F79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20489" y="4273351"/>
                  <a:ext cx="511550" cy="307777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Прямоугольник 18">
                  <a:extLst>
                    <a:ext uri="{FF2B5EF4-FFF2-40B4-BE49-F238E27FC236}">
                      <a16:creationId xmlns:a16="http://schemas.microsoft.com/office/drawing/2014/main" id="{667E6C80-E0AA-3742-8D87-9E709636FB76}"/>
                    </a:ext>
                  </a:extLst>
                </p:cNvPr>
                <p:cNvSpPr/>
                <p:nvPr/>
              </p:nvSpPr>
              <p:spPr>
                <a:xfrm>
                  <a:off x="7382238" y="4273351"/>
                  <a:ext cx="511550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  <m:t>𝑎𝑠𝑦</m:t>
                        </m:r>
                      </m:oMath>
                    </m:oMathPara>
                  </a14:m>
                  <a:endParaRPr lang="ru-RU" sz="1400" dirty="0">
                    <a:solidFill>
                      <a:srgbClr val="28506A"/>
                    </a:solidFill>
                  </a:endParaRPr>
                </a:p>
              </p:txBody>
            </p:sp>
          </mc:Choice>
          <mc:Fallback xmlns="">
            <p:sp>
              <p:nvSpPr>
                <p:cNvPr id="19" name="Прямоугольник 18">
                  <a:extLst>
                    <a:ext uri="{FF2B5EF4-FFF2-40B4-BE49-F238E27FC236}">
                      <a16:creationId xmlns:a16="http://schemas.microsoft.com/office/drawing/2014/main" id="{667E6C80-E0AA-3742-8D87-9E709636FB7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82238" y="4273351"/>
                  <a:ext cx="511550" cy="307777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RU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803020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11" name="applause.wav"/>
          </p:stSnd>
        </p:sndAc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wrap="square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06A"/>
                </a:solidFill>
                <a:latin typeface="+mn-lt"/>
                <a:ea typeface="+mn-ea"/>
                <a:cs typeface="+mn-cs"/>
              </a:rPr>
              <a:t>Асимптотический интервал для среднего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Объект 5">
                <a:extLst>
                  <a:ext uri="{FF2B5EF4-FFF2-40B4-BE49-F238E27FC236}">
                    <a16:creationId xmlns:a16="http://schemas.microsoft.com/office/drawing/2014/main" id="{04307DD6-8702-0B4D-AAD5-F54544BC623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9552" y="692696"/>
                <a:ext cx="8336869" cy="980365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Clr>
                    <a:srgbClr val="0059A9"/>
                  </a:buClr>
                  <a:buNone/>
                </a:pPr>
                <a:r>
                  <a:rPr lang="ru-RU" sz="2400" dirty="0">
                    <a:solidFill>
                      <a:srgbClr val="373737"/>
                    </a:solidFill>
                  </a:rPr>
                  <a:t>Можно зафиксировать любую надежность </a:t>
                </a:r>
                <a14:m>
                  <m:oMath xmlns:m="http://schemas.openxmlformats.org/officeDocument/2006/math">
                    <m:r>
                      <a:rPr lang="ru-RU" sz="2400" b="0" i="0" dirty="0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ru-RU" sz="2400" b="0" i="0" dirty="0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</a:rPr>
                      <m:t> −</m:t>
                    </m:r>
                    <m:r>
                      <a:rPr lang="en-US" sz="2400" b="0" i="1" dirty="0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2400" dirty="0">
                    <a:solidFill>
                      <a:srgbClr val="28506A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/>
                </a:r>
                <a:br>
                  <a:rPr lang="ru-RU" sz="2400" dirty="0">
                    <a:solidFill>
                      <a:srgbClr val="373737"/>
                    </a:solidFill>
                  </a:rPr>
                </a:br>
                <a:r>
                  <a:rPr lang="ru-RU" sz="2400" dirty="0">
                    <a:solidFill>
                      <a:srgbClr val="373737"/>
                    </a:solidFill>
                  </a:rPr>
                  <a:t>и построить </a:t>
                </a:r>
                <a:r>
                  <a:rPr lang="ru-RU" sz="2400" b="1" dirty="0">
                    <a:solidFill>
                      <a:srgbClr val="373737"/>
                    </a:solidFill>
                  </a:rPr>
                  <a:t>доверительный интервал</a:t>
                </a:r>
                <a:r>
                  <a:rPr lang="en-US" sz="2400" b="1" dirty="0">
                    <a:solidFill>
                      <a:srgbClr val="373737"/>
                    </a:solidFill>
                  </a:rPr>
                  <a:t>:</a:t>
                </a:r>
                <a:endParaRPr lang="ru-RU" sz="2400" b="1" dirty="0">
                  <a:solidFill>
                    <a:srgbClr val="373737"/>
                  </a:solidFill>
                </a:endParaRPr>
              </a:p>
            </p:txBody>
          </p:sp>
        </mc:Choice>
        <mc:Fallback xmlns="">
          <p:sp>
            <p:nvSpPr>
              <p:cNvPr id="7" name="Объект 5">
                <a:extLst>
                  <a:ext uri="{FF2B5EF4-FFF2-40B4-BE49-F238E27FC236}">
                    <a16:creationId xmlns:a16="http://schemas.microsoft.com/office/drawing/2014/main" id="{04307DD6-8702-0B4D-AAD5-F54544BC62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692696"/>
                <a:ext cx="8336869" cy="980365"/>
              </a:xfrm>
              <a:prstGeom prst="rect">
                <a:avLst/>
              </a:prstGeom>
              <a:blipFill>
                <a:blip r:embed="rId3"/>
                <a:stretch>
                  <a:fillRect l="-2287" t="-9091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6">
                <a:extLst>
                  <a:ext uri="{FF2B5EF4-FFF2-40B4-BE49-F238E27FC236}">
                    <a16:creationId xmlns:a16="http://schemas.microsoft.com/office/drawing/2014/main" id="{A8896180-DC3D-9F4A-87E0-5964DFAC9E08}"/>
                  </a:ext>
                </a:extLst>
              </p:cNvPr>
              <p:cNvSpPr/>
              <p:nvPr/>
            </p:nvSpPr>
            <p:spPr>
              <a:xfrm>
                <a:off x="2043429" y="1655938"/>
                <a:ext cx="5344733" cy="98097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ℙ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400" b="0" i="1" smtClean="0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≤ </m:t>
                          </m:r>
                          <m:f>
                            <m:fPr>
                              <m:ctrlP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acc>
                                <m:accPr>
                                  <m:chr m:val="̅"/>
                                  <m:ctrlPr>
                                    <a:rPr lang="en-US" sz="2400" b="0" i="1" smtClean="0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2400" b="0" i="1" smtClean="0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p>
                                    <m:sSupPr>
                                      <m:ctrlPr>
                                        <a:rPr lang="en-US" sz="2400" b="0" i="1" smtClean="0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400" i="1">
                                              <a:solidFill>
                                                <a:srgbClr val="2850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rgbClr val="2850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𝜎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en-US" sz="2400" b="0" i="1" smtClean="0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2400" b="0" i="1" smtClean="0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  <m:t>/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rad>
                            </m:den>
                          </m:f>
                          <m: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≤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num>
                                <m:den>
                                  <m: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b>
                          </m:sSub>
                        </m:e>
                      </m:d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400" dirty="0">
                  <a:solidFill>
                    <a:srgbClr val="28506A"/>
                  </a:solidFill>
                </a:endParaRPr>
              </a:p>
            </p:txBody>
          </p:sp>
        </mc:Choice>
        <mc:Fallback xmlns="">
          <p:sp>
            <p:nvSpPr>
              <p:cNvPr id="9" name="Прямоугольник 6">
                <a:extLst>
                  <a:ext uri="{FF2B5EF4-FFF2-40B4-BE49-F238E27FC236}">
                    <a16:creationId xmlns:a16="http://schemas.microsoft.com/office/drawing/2014/main" id="{A8896180-DC3D-9F4A-87E0-5964DFAC9E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3429" y="1655938"/>
                <a:ext cx="5344733" cy="980974"/>
              </a:xfrm>
              <a:prstGeom prst="rect">
                <a:avLst/>
              </a:prstGeom>
              <a:blipFill>
                <a:blip r:embed="rId4"/>
                <a:stretch>
                  <a:fillRect b="-62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92657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7633F35-6068-974F-BD04-3EE1B5EC41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881" y="2924944"/>
            <a:ext cx="6696744" cy="3541547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wrap="square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06A"/>
                </a:solidFill>
                <a:latin typeface="+mn-lt"/>
                <a:ea typeface="+mn-ea"/>
                <a:cs typeface="+mn-cs"/>
              </a:rPr>
              <a:t>Асимптотический интервал для среднего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Объект 5">
                <a:extLst>
                  <a:ext uri="{FF2B5EF4-FFF2-40B4-BE49-F238E27FC236}">
                    <a16:creationId xmlns:a16="http://schemas.microsoft.com/office/drawing/2014/main" id="{3F3AAFBE-D4FF-CF4A-A426-4736D63101F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9552" y="692696"/>
                <a:ext cx="8336869" cy="980365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Clr>
                    <a:srgbClr val="0059A9"/>
                  </a:buClr>
                  <a:buNone/>
                </a:pPr>
                <a:r>
                  <a:rPr lang="ru-RU" sz="2400" dirty="0">
                    <a:solidFill>
                      <a:srgbClr val="373737"/>
                    </a:solidFill>
                  </a:rPr>
                  <a:t>Можно зафиксировать любую надежность </a:t>
                </a:r>
                <a14:m>
                  <m:oMath xmlns:m="http://schemas.openxmlformats.org/officeDocument/2006/math">
                    <m:r>
                      <a:rPr lang="ru-RU" sz="2400" b="0" i="0" dirty="0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ru-RU" sz="2400" b="0" i="0" dirty="0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</a:rPr>
                      <m:t> −</m:t>
                    </m:r>
                    <m:r>
                      <a:rPr lang="en-US" sz="2400" b="0" i="1" dirty="0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2400" dirty="0">
                    <a:solidFill>
                      <a:srgbClr val="28506A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/>
                </a:r>
                <a:br>
                  <a:rPr lang="ru-RU" sz="2400" dirty="0">
                    <a:solidFill>
                      <a:srgbClr val="373737"/>
                    </a:solidFill>
                  </a:rPr>
                </a:br>
                <a:r>
                  <a:rPr lang="ru-RU" sz="2400" dirty="0">
                    <a:solidFill>
                      <a:srgbClr val="373737"/>
                    </a:solidFill>
                  </a:rPr>
                  <a:t>и построить </a:t>
                </a:r>
                <a:r>
                  <a:rPr lang="ru-RU" sz="2400" b="1" dirty="0">
                    <a:solidFill>
                      <a:srgbClr val="373737"/>
                    </a:solidFill>
                  </a:rPr>
                  <a:t>доверительный интервал</a:t>
                </a:r>
                <a:r>
                  <a:rPr lang="en-US" sz="2400" b="1" dirty="0">
                    <a:solidFill>
                      <a:srgbClr val="373737"/>
                    </a:solidFill>
                  </a:rPr>
                  <a:t>:</a:t>
                </a:r>
                <a:endParaRPr lang="ru-RU" sz="2400" b="1" dirty="0">
                  <a:solidFill>
                    <a:srgbClr val="373737"/>
                  </a:solidFill>
                </a:endParaRPr>
              </a:p>
            </p:txBody>
          </p:sp>
        </mc:Choice>
        <mc:Fallback xmlns="">
          <p:sp>
            <p:nvSpPr>
              <p:cNvPr id="19" name="Объект 5">
                <a:extLst>
                  <a:ext uri="{FF2B5EF4-FFF2-40B4-BE49-F238E27FC236}">
                    <a16:creationId xmlns:a16="http://schemas.microsoft.com/office/drawing/2014/main" id="{3F3AAFBE-D4FF-CF4A-A426-4736D63101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692696"/>
                <a:ext cx="8336869" cy="980365"/>
              </a:xfrm>
              <a:prstGeom prst="rect">
                <a:avLst/>
              </a:prstGeom>
              <a:blipFill>
                <a:blip r:embed="rId4"/>
                <a:stretch>
                  <a:fillRect l="-2287" t="-9091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3EB75002-5BD5-4821-A2E2-0BE35F586CCA}"/>
                  </a:ext>
                </a:extLst>
              </p:cNvPr>
              <p:cNvSpPr/>
              <p:nvPr/>
            </p:nvSpPr>
            <p:spPr>
              <a:xfrm>
                <a:off x="2043429" y="1655938"/>
                <a:ext cx="5344733" cy="98097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ℙ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400" b="0" i="1" smtClean="0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≤ </m:t>
                          </m:r>
                          <m:f>
                            <m:fPr>
                              <m:ctrlP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acc>
                                <m:accPr>
                                  <m:chr m:val="̅"/>
                                  <m:ctrlPr>
                                    <a:rPr lang="en-US" sz="2400" b="0" i="1" smtClean="0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2400" b="0" i="1" smtClean="0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p>
                                    <m:sSupPr>
                                      <m:ctrlPr>
                                        <a:rPr lang="en-US" sz="2400" b="0" i="1" smtClean="0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400" i="1">
                                              <a:solidFill>
                                                <a:srgbClr val="2850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i="1" smtClean="0">
                                              <a:solidFill>
                                                <a:srgbClr val="2850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𝜎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en-US" sz="2400" b="0" i="1" smtClean="0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2400" b="0" i="1" smtClean="0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  <m:t>/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rad>
                            </m:den>
                          </m:f>
                          <m: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≤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num>
                                <m:den>
                                  <m: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b>
                          </m:sSub>
                        </m:e>
                      </m:d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400" dirty="0">
                  <a:solidFill>
                    <a:srgbClr val="28506A"/>
                  </a:solidFill>
                </a:endParaRPr>
              </a:p>
            </p:txBody>
          </p:sp>
        </mc:Choice>
        <mc:Fallback xmlns="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3EB75002-5BD5-4821-A2E2-0BE35F586C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3429" y="1655938"/>
                <a:ext cx="5344733" cy="980974"/>
              </a:xfrm>
              <a:prstGeom prst="rect">
                <a:avLst/>
              </a:prstGeom>
              <a:blipFill>
                <a:blip r:embed="rId5"/>
                <a:stretch>
                  <a:fillRect b="-62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02630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6" name="applause.wav"/>
          </p:stSnd>
        </p:sndAc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wrap="square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06A"/>
                </a:solidFill>
                <a:latin typeface="+mn-lt"/>
                <a:ea typeface="+mn-ea"/>
                <a:cs typeface="+mn-cs"/>
              </a:rPr>
              <a:t>Асимптотический интервал для среднего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Прямоугольник 2">
                <a:extLst>
                  <a:ext uri="{FF2B5EF4-FFF2-40B4-BE49-F238E27FC236}">
                    <a16:creationId xmlns:a16="http://schemas.microsoft.com/office/drawing/2014/main" id="{0EBB596D-DBA7-D846-8469-57D5FEDA49FA}"/>
                  </a:ext>
                </a:extLst>
              </p:cNvPr>
              <p:cNvSpPr/>
              <p:nvPr/>
            </p:nvSpPr>
            <p:spPr>
              <a:xfrm>
                <a:off x="539552" y="988640"/>
                <a:ext cx="5273047" cy="1257973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ℙ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f>
                                <m:fPr>
                                  <m:ctrlP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num>
                                <m:den>
                                  <m: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b>
                          </m:sSub>
                          <m: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≤ </m:t>
                          </m:r>
                          <m:f>
                            <m:fPr>
                              <m:ctrlP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acc>
                                <m:accPr>
                                  <m:chr m:val="̅"/>
                                  <m:ctrlP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  <m: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2400" i="1" smtClean="0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p>
                                    <m:sSupPr>
                                      <m:ctrlPr>
                                        <a:rPr lang="en-US" sz="2400" i="1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400" i="1">
                                              <a:solidFill>
                                                <a:srgbClr val="2850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rgbClr val="2850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𝜎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en-US" sz="2400" i="1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  <m:t>/</m:t>
                                  </m:r>
                                  <m: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rad>
                            </m:den>
                          </m:f>
                          <m: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≤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f>
                                <m:fPr>
                                  <m:ctrlP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num>
                                <m:den>
                                  <m: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b>
                          </m:sSub>
                        </m:e>
                      </m:d>
                      <m:r>
                        <a:rPr lang="en-US" sz="2400" i="1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=1 −</m:t>
                      </m:r>
                      <m:r>
                        <a:rPr lang="en-US" sz="2400" i="1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400" dirty="0">
                  <a:solidFill>
                    <a:srgbClr val="28506A"/>
                  </a:solidFill>
                </a:endParaRPr>
              </a:p>
              <a:p>
                <a:endParaRPr lang="ru-RU" sz="2400" dirty="0">
                  <a:solidFill>
                    <a:srgbClr val="28506A"/>
                  </a:solidFill>
                </a:endParaRPr>
              </a:p>
            </p:txBody>
          </p:sp>
        </mc:Choice>
        <mc:Fallback xmlns="">
          <p:sp>
            <p:nvSpPr>
              <p:cNvPr id="5" name="Прямоугольник 2">
                <a:extLst>
                  <a:ext uri="{FF2B5EF4-FFF2-40B4-BE49-F238E27FC236}">
                    <a16:creationId xmlns:a16="http://schemas.microsoft.com/office/drawing/2014/main" id="{0EBB596D-DBA7-D846-8469-57D5FEDA49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988640"/>
                <a:ext cx="5273047" cy="125797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60576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wrap="square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06A"/>
                </a:solidFill>
                <a:latin typeface="+mn-lt"/>
                <a:ea typeface="+mn-ea"/>
                <a:cs typeface="+mn-cs"/>
              </a:rPr>
              <a:t>Асимптотический интервал для среднего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1F0E04CC-37DC-A241-8D1E-54FBE0326E1F}"/>
                  </a:ext>
                </a:extLst>
              </p:cNvPr>
              <p:cNvSpPr/>
              <p:nvPr/>
            </p:nvSpPr>
            <p:spPr>
              <a:xfrm>
                <a:off x="612000" y="2204864"/>
                <a:ext cx="6378797" cy="714363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ℙ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400" b="0" i="1" smtClean="0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f>
                            <m:fPr>
                              <m:ctrlP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rad>
                            </m:den>
                          </m:f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≤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num>
                                <m:den>
                                  <m: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f>
                            <m:fPr>
                              <m:ctrlP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rad>
                            </m:den>
                          </m:f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400" dirty="0">
                  <a:solidFill>
                    <a:srgbClr val="28506A"/>
                  </a:solidFill>
                </a:endParaRPr>
              </a:p>
            </p:txBody>
          </p:sp>
        </mc:Choice>
        <mc:Fallback xmlns="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1F0E04CC-37DC-A241-8D1E-54FBE0326E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2204864"/>
                <a:ext cx="6378797" cy="714363"/>
              </a:xfrm>
              <a:prstGeom prst="rect">
                <a:avLst/>
              </a:prstGeom>
              <a:blipFill>
                <a:blip r:embed="rId3"/>
                <a:stretch>
                  <a:fillRect l="-598" b="-5357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Прямоугольник 2">
                <a:extLst>
                  <a:ext uri="{FF2B5EF4-FFF2-40B4-BE49-F238E27FC236}">
                    <a16:creationId xmlns:a16="http://schemas.microsoft.com/office/drawing/2014/main" id="{78FCE6BB-E44D-2347-B4DC-FF811BE4B059}"/>
                  </a:ext>
                </a:extLst>
              </p:cNvPr>
              <p:cNvSpPr/>
              <p:nvPr/>
            </p:nvSpPr>
            <p:spPr>
              <a:xfrm>
                <a:off x="539552" y="988640"/>
                <a:ext cx="5273047" cy="1257973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ℙ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num>
                                <m:den>
                                  <m: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b>
                          </m:sSub>
                          <m: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≤ </m:t>
                          </m:r>
                          <m:f>
                            <m:fPr>
                              <m:ctrlP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acc>
                                <m:accPr>
                                  <m:chr m:val="̅"/>
                                  <m:ctrlP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  <m: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p>
                                    <m:sSupPr>
                                      <m:ctrlPr>
                                        <a:rPr lang="en-US" sz="2400" i="1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400" i="1">
                                              <a:solidFill>
                                                <a:srgbClr val="2850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rgbClr val="2850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𝜎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en-US" sz="2400" i="1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  <m:t>/</m:t>
                                  </m:r>
                                  <m: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rad>
                            </m:den>
                          </m:f>
                          <m: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≤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num>
                                <m:den>
                                  <m: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b>
                          </m:sSub>
                        </m:e>
                      </m:d>
                      <m:r>
                        <a:rPr lang="en-US" sz="2400" i="1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i="1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US" sz="2400" i="1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400" dirty="0">
                  <a:solidFill>
                    <a:srgbClr val="28506A"/>
                  </a:solidFill>
                </a:endParaRPr>
              </a:p>
              <a:p>
                <a:endParaRPr lang="ru-RU" sz="2400" dirty="0">
                  <a:solidFill>
                    <a:srgbClr val="28506A"/>
                  </a:solidFill>
                </a:endParaRPr>
              </a:p>
            </p:txBody>
          </p:sp>
        </mc:Choice>
        <mc:Fallback xmlns="">
          <p:sp>
            <p:nvSpPr>
              <p:cNvPr id="8" name="Прямоугольник 2">
                <a:extLst>
                  <a:ext uri="{FF2B5EF4-FFF2-40B4-BE49-F238E27FC236}">
                    <a16:creationId xmlns:a16="http://schemas.microsoft.com/office/drawing/2014/main" id="{78FCE6BB-E44D-2347-B4DC-FF811BE4B0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988640"/>
                <a:ext cx="5273047" cy="1257973"/>
              </a:xfrm>
              <a:prstGeom prst="rect">
                <a:avLst/>
              </a:prstGeom>
              <a:blipFill>
                <a:blip r:embed="rId4"/>
                <a:stretch>
                  <a:fillRect t="-200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67525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wrap="square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06A"/>
                </a:solidFill>
                <a:latin typeface="+mn-lt"/>
                <a:ea typeface="+mn-ea"/>
                <a:cs typeface="+mn-cs"/>
              </a:rPr>
              <a:t>Асимптотический интервал для среднего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4">
                <a:extLst>
                  <a:ext uri="{FF2B5EF4-FFF2-40B4-BE49-F238E27FC236}">
                    <a16:creationId xmlns:a16="http://schemas.microsoft.com/office/drawing/2014/main" id="{B5C8CEDF-7F48-B447-BE8B-4B4EB6C1526E}"/>
                  </a:ext>
                </a:extLst>
              </p:cNvPr>
              <p:cNvSpPr/>
              <p:nvPr/>
            </p:nvSpPr>
            <p:spPr>
              <a:xfrm>
                <a:off x="612000" y="2204864"/>
                <a:ext cx="6378797" cy="714363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ℙ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400" b="0" i="1" smtClean="0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f>
                            <m:fPr>
                              <m:ctrlP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rad>
                            </m:den>
                          </m:f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≤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num>
                                <m:den>
                                  <m: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f>
                            <m:fPr>
                              <m:ctrlP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rad>
                            </m:den>
                          </m:f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400" dirty="0">
                  <a:solidFill>
                    <a:srgbClr val="28506A"/>
                  </a:solidFill>
                </a:endParaRPr>
              </a:p>
            </p:txBody>
          </p:sp>
        </mc:Choice>
        <mc:Fallback xmlns="">
          <p:sp>
            <p:nvSpPr>
              <p:cNvPr id="9" name="Прямоугольник 4">
                <a:extLst>
                  <a:ext uri="{FF2B5EF4-FFF2-40B4-BE49-F238E27FC236}">
                    <a16:creationId xmlns:a16="http://schemas.microsoft.com/office/drawing/2014/main" id="{B5C8CEDF-7F48-B447-BE8B-4B4EB6C152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2204864"/>
                <a:ext cx="6378797" cy="714363"/>
              </a:xfrm>
              <a:prstGeom prst="rect">
                <a:avLst/>
              </a:prstGeom>
              <a:blipFill>
                <a:blip r:embed="rId3"/>
                <a:stretch>
                  <a:fillRect l="-598" b="-5357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2">
                <a:extLst>
                  <a:ext uri="{FF2B5EF4-FFF2-40B4-BE49-F238E27FC236}">
                    <a16:creationId xmlns:a16="http://schemas.microsoft.com/office/drawing/2014/main" id="{AB12462A-9B6E-274F-BBC8-71F6874A6549}"/>
                  </a:ext>
                </a:extLst>
              </p:cNvPr>
              <p:cNvSpPr/>
              <p:nvPr/>
            </p:nvSpPr>
            <p:spPr>
              <a:xfrm>
                <a:off x="539552" y="988640"/>
                <a:ext cx="5273047" cy="1257973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ℙ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num>
                                <m:den>
                                  <m: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b>
                          </m:sSub>
                          <m: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≤ </m:t>
                          </m:r>
                          <m:f>
                            <m:fPr>
                              <m:ctrlP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acc>
                                <m:accPr>
                                  <m:chr m:val="̅"/>
                                  <m:ctrlP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  <m: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p>
                                    <m:sSupPr>
                                      <m:ctrlPr>
                                        <a:rPr lang="en-US" sz="2400" i="1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400" i="1">
                                              <a:solidFill>
                                                <a:srgbClr val="2850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rgbClr val="2850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𝜎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en-US" sz="2400" i="1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  <m:t>/</m:t>
                                  </m:r>
                                  <m: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rad>
                            </m:den>
                          </m:f>
                          <m: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≤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num>
                                <m:den>
                                  <m: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b>
                          </m:sSub>
                        </m:e>
                      </m:d>
                      <m:r>
                        <a:rPr lang="en-US" sz="2400" i="1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i="1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US" sz="2400" i="1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400" dirty="0">
                  <a:solidFill>
                    <a:srgbClr val="28506A"/>
                  </a:solidFill>
                </a:endParaRPr>
              </a:p>
              <a:p>
                <a:endParaRPr lang="ru-RU" sz="2400" dirty="0">
                  <a:solidFill>
                    <a:srgbClr val="28506A"/>
                  </a:solidFill>
                </a:endParaRPr>
              </a:p>
            </p:txBody>
          </p:sp>
        </mc:Choice>
        <mc:Fallback xmlns="">
          <p:sp>
            <p:nvSpPr>
              <p:cNvPr id="10" name="Прямоугольник 2">
                <a:extLst>
                  <a:ext uri="{FF2B5EF4-FFF2-40B4-BE49-F238E27FC236}">
                    <a16:creationId xmlns:a16="http://schemas.microsoft.com/office/drawing/2014/main" id="{AB12462A-9B6E-274F-BBC8-71F6874A65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988640"/>
                <a:ext cx="5273047" cy="1257973"/>
              </a:xfrm>
              <a:prstGeom prst="rect">
                <a:avLst/>
              </a:prstGeom>
              <a:blipFill>
                <a:blip r:embed="rId4"/>
                <a:stretch>
                  <a:fillRect t="-200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9">
                <a:extLst>
                  <a:ext uri="{FF2B5EF4-FFF2-40B4-BE49-F238E27FC236}">
                    <a16:creationId xmlns:a16="http://schemas.microsoft.com/office/drawing/2014/main" id="{39207088-8EA5-824B-B13F-7C3FED366848}"/>
                  </a:ext>
                </a:extLst>
              </p:cNvPr>
              <p:cNvSpPr/>
              <p:nvPr/>
            </p:nvSpPr>
            <p:spPr>
              <a:xfrm>
                <a:off x="612000" y="3294282"/>
                <a:ext cx="6378797" cy="772134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ℙ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400" b="0" i="1" smtClean="0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f>
                            <m:fPr>
                              <m:ctrlP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acc>
                                <m:accPr>
                                  <m:chr m:val="̂"/>
                                  <m:ctrlPr>
                                    <a:rPr lang="en-US" sz="2400" i="1" smtClean="0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</m:acc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rad>
                            </m:den>
                          </m:f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≤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num>
                                <m:den>
                                  <m: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f>
                            <m:fPr>
                              <m:ctrlP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acc>
                                <m:accPr>
                                  <m:chr m:val="̂"/>
                                  <m:ctrlPr>
                                    <a:rPr lang="en-US" sz="2400" i="1" smtClean="0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</m:acc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rad>
                            </m:den>
                          </m:f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400" dirty="0">
                  <a:solidFill>
                    <a:srgbClr val="28506A"/>
                  </a:solidFill>
                </a:endParaRPr>
              </a:p>
            </p:txBody>
          </p:sp>
        </mc:Choice>
        <mc:Fallback xmlns="">
          <p:sp>
            <p:nvSpPr>
              <p:cNvPr id="11" name="Прямоугольник 19">
                <a:extLst>
                  <a:ext uri="{FF2B5EF4-FFF2-40B4-BE49-F238E27FC236}">
                    <a16:creationId xmlns:a16="http://schemas.microsoft.com/office/drawing/2014/main" id="{39207088-8EA5-824B-B13F-7C3FED3668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3294282"/>
                <a:ext cx="6378797" cy="772134"/>
              </a:xfrm>
              <a:prstGeom prst="rect">
                <a:avLst/>
              </a:prstGeom>
              <a:blipFill>
                <a:blip r:embed="rId5"/>
                <a:stretch>
                  <a:fillRect l="-598" t="-11475" b="-4918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54167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6" name="applause.wav"/>
          </p:stSnd>
        </p:sndAc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wrap="square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06A"/>
                </a:solidFill>
                <a:latin typeface="+mn-lt"/>
                <a:ea typeface="+mn-ea"/>
                <a:cs typeface="+mn-cs"/>
              </a:rPr>
              <a:t>Асимптотический интервал для среднего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D3895970-E19D-D44D-A2AC-67EF398CA76F}"/>
                  </a:ext>
                </a:extLst>
              </p:cNvPr>
              <p:cNvSpPr/>
              <p:nvPr/>
            </p:nvSpPr>
            <p:spPr>
              <a:xfrm>
                <a:off x="612000" y="2204864"/>
                <a:ext cx="6378797" cy="714363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ℙ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400" b="0" i="1" smtClean="0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f>
                            <m:fPr>
                              <m:ctrlP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rad>
                            </m:den>
                          </m:f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≤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num>
                                <m:den>
                                  <m: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f>
                            <m:fPr>
                              <m:ctrlP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rad>
                            </m:den>
                          </m:f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400" dirty="0">
                  <a:solidFill>
                    <a:srgbClr val="28506A"/>
                  </a:solidFill>
                </a:endParaRPr>
              </a:p>
            </p:txBody>
          </p:sp>
        </mc:Choice>
        <mc:Fallback xmlns="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D3895970-E19D-D44D-A2AC-67EF398CA7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2204864"/>
                <a:ext cx="6378797" cy="714363"/>
              </a:xfrm>
              <a:prstGeom prst="rect">
                <a:avLst/>
              </a:prstGeom>
              <a:blipFill>
                <a:blip r:embed="rId3"/>
                <a:stretch>
                  <a:fillRect l="-598" b="-5357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8035EF42-47EA-8945-9DDB-22FBBD30814C}"/>
                  </a:ext>
                </a:extLst>
              </p:cNvPr>
              <p:cNvSpPr/>
              <p:nvPr/>
            </p:nvSpPr>
            <p:spPr>
              <a:xfrm>
                <a:off x="539552" y="988640"/>
                <a:ext cx="5273047" cy="1257973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ℙ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num>
                                <m:den>
                                  <m: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b>
                          </m:sSub>
                          <m: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≤ </m:t>
                          </m:r>
                          <m:f>
                            <m:fPr>
                              <m:ctrlP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acc>
                                <m:accPr>
                                  <m:chr m:val="̅"/>
                                  <m:ctrlP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  <m: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p>
                                    <m:sSupPr>
                                      <m:ctrlPr>
                                        <a:rPr lang="en-US" sz="2400" i="1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400" i="1">
                                              <a:solidFill>
                                                <a:srgbClr val="2850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rgbClr val="2850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𝜎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en-US" sz="2400" i="1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  <m:t>/</m:t>
                                  </m:r>
                                  <m: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rad>
                            </m:den>
                          </m:f>
                          <m: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≤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num>
                                <m:den>
                                  <m: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b>
                          </m:sSub>
                        </m:e>
                      </m:d>
                      <m:r>
                        <a:rPr lang="en-US" sz="2400" i="1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i="1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US" sz="2400" i="1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400" dirty="0">
                  <a:solidFill>
                    <a:srgbClr val="28506A"/>
                  </a:solidFill>
                </a:endParaRPr>
              </a:p>
              <a:p>
                <a:endParaRPr lang="ru-RU" sz="2400" dirty="0">
                  <a:solidFill>
                    <a:srgbClr val="28506A"/>
                  </a:solidFill>
                </a:endParaRPr>
              </a:p>
            </p:txBody>
          </p:sp>
        </mc:Choice>
        <mc:Fallback xmlns="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8035EF42-47EA-8945-9DDB-22FBBD3081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988640"/>
                <a:ext cx="5273047" cy="1257973"/>
              </a:xfrm>
              <a:prstGeom prst="rect">
                <a:avLst/>
              </a:prstGeom>
              <a:blipFill>
                <a:blip r:embed="rId4"/>
                <a:stretch>
                  <a:fillRect t="-200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B448DBAB-0C4E-9747-A42B-3FCE0EBDA3CD}"/>
                  </a:ext>
                </a:extLst>
              </p:cNvPr>
              <p:cNvSpPr/>
              <p:nvPr/>
            </p:nvSpPr>
            <p:spPr>
              <a:xfrm>
                <a:off x="612000" y="3294282"/>
                <a:ext cx="6378797" cy="772134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ℙ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400" b="0" i="1" smtClean="0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f>
                            <m:fPr>
                              <m:ctrlP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acc>
                                <m:accPr>
                                  <m:chr m:val="̂"/>
                                  <m:ctrlPr>
                                    <a:rPr lang="en-US" sz="2400" i="1" smtClean="0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</m:acc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rad>
                            </m:den>
                          </m:f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≤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num>
                                <m:den>
                                  <m: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f>
                            <m:fPr>
                              <m:ctrlP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acc>
                                <m:accPr>
                                  <m:chr m:val="̂"/>
                                  <m:ctrlPr>
                                    <a:rPr lang="en-US" sz="2400" i="1" smtClean="0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</m:acc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rad>
                            </m:den>
                          </m:f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400" dirty="0">
                  <a:solidFill>
                    <a:srgbClr val="28506A"/>
                  </a:solidFill>
                </a:endParaRPr>
              </a:p>
            </p:txBody>
          </p:sp>
        </mc:Choice>
        <mc:Fallback xmlns="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B448DBAB-0C4E-9747-A42B-3FCE0EBDA3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3294282"/>
                <a:ext cx="6378797" cy="772134"/>
              </a:xfrm>
              <a:prstGeom prst="rect">
                <a:avLst/>
              </a:prstGeom>
              <a:blipFill>
                <a:blip r:embed="rId5"/>
                <a:stretch>
                  <a:fillRect l="-598" t="-11475" b="-4918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9DB553D-C858-CC43-9F44-6F9A520885FB}"/>
                  </a:ext>
                </a:extLst>
              </p:cNvPr>
              <p:cNvSpPr txBox="1"/>
              <p:nvPr/>
            </p:nvSpPr>
            <p:spPr>
              <a:xfrm>
                <a:off x="683568" y="4653136"/>
                <a:ext cx="529533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ru-RU" sz="2400" b="1" dirty="0">
                    <a:solidFill>
                      <a:srgbClr val="373737"/>
                    </a:solidFill>
                    <a:latin typeface="Myriad Pro" pitchFamily="34" charset="0"/>
                    <a:cs typeface="Times New Roman" pitchFamily="18" charset="0"/>
                  </a:rPr>
                  <a:t>Почему можно заменить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𝜎</m:t>
                    </m:r>
                  </m:oMath>
                </a14:m>
                <a:r>
                  <a:rPr lang="ru-RU" sz="2400" b="1" dirty="0">
                    <a:solidFill>
                      <a:srgbClr val="5C5B5C"/>
                    </a:solidFill>
                    <a:latin typeface="Myriad Pro" pitchFamily="34" charset="0"/>
                    <a:cs typeface="Times New Roman" pitchFamily="18" charset="0"/>
                  </a:rPr>
                  <a:t> </a:t>
                </a:r>
                <a:r>
                  <a:rPr lang="ru-RU" sz="2400" b="1" dirty="0">
                    <a:solidFill>
                      <a:srgbClr val="373737"/>
                    </a:solidFill>
                    <a:latin typeface="Myriad Pro" pitchFamily="34" charset="0"/>
                    <a:cs typeface="Times New Roman" pitchFamily="18" charset="0"/>
                  </a:rPr>
                  <a:t>на</a:t>
                </a:r>
                <a:r>
                  <a:rPr lang="ru-RU" sz="2400" b="1" dirty="0">
                    <a:solidFill>
                      <a:srgbClr val="5C5B5C"/>
                    </a:solidFill>
                    <a:latin typeface="Myriad Pro" pitchFamily="34" charset="0"/>
                    <a:cs typeface="Times New Roman" pitchFamily="18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b="1" i="1" dirty="0" smtClean="0">
                            <a:solidFill>
                              <a:srgbClr val="C0504D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accPr>
                      <m:e>
                        <m:r>
                          <a:rPr lang="en-US" sz="2400" b="0" i="1" dirty="0" smtClean="0">
                            <a:solidFill>
                              <a:srgbClr val="C0504D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𝜎</m:t>
                        </m:r>
                      </m:e>
                    </m:acc>
                  </m:oMath>
                </a14:m>
                <a:r>
                  <a:rPr lang="en-US" sz="2400" b="1" dirty="0">
                    <a:solidFill>
                      <a:srgbClr val="C0504D"/>
                    </a:solidFill>
                  </a:rPr>
                  <a:t> </a:t>
                </a:r>
                <a:r>
                  <a:rPr lang="en-US" sz="2400" b="1" dirty="0">
                    <a:solidFill>
                      <a:srgbClr val="373737"/>
                    </a:solidFill>
                    <a:latin typeface="Myriad Pro" pitchFamily="34" charset="0"/>
                    <a:cs typeface="Times New Roman" pitchFamily="18" charset="0"/>
                  </a:rPr>
                  <a:t>?</a:t>
                </a:r>
                <a:endParaRPr lang="ru-RU" sz="2400" b="1" dirty="0">
                  <a:solidFill>
                    <a:srgbClr val="373737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9DB553D-C858-CC43-9F44-6F9A520885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8" y="4653136"/>
                <a:ext cx="5295333" cy="369332"/>
              </a:xfrm>
              <a:prstGeom prst="rect">
                <a:avLst/>
              </a:prstGeom>
              <a:blipFill>
                <a:blip r:embed="rId6"/>
                <a:stretch>
                  <a:fillRect l="-3597" t="-24138" b="-48276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42241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7" name="applause.wav"/>
          </p:stSnd>
        </p:sndAc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Заголовок 1"/>
              <p:cNvSpPr>
                <a:spLocks noGrp="1"/>
              </p:cNvSpPr>
              <p:nvPr>
                <p:ph type="title"/>
              </p:nvPr>
            </p:nvSpPr>
            <p:spPr>
              <a:xfrm>
                <a:off x="0" y="0"/>
                <a:ext cx="9144000" cy="620688"/>
              </a:xfrm>
            </p:spPr>
            <p:txBody>
              <a:bodyPr vert="horz" wrap="square" lIns="91440" tIns="45720" rIns="0" bIns="0" rtlCol="0" anchor="t">
                <a:noAutofit/>
              </a:bodyPr>
              <a:lstStyle/>
              <a:p>
                <a:pPr algn="l"/>
                <a:r>
                  <a:rPr lang="ru-RU" sz="3200" b="1" dirty="0">
                    <a:solidFill>
                      <a:srgbClr val="28506A"/>
                    </a:solidFill>
                    <a:latin typeface="+mn-lt"/>
                    <a:ea typeface="+mn-ea"/>
                    <a:cs typeface="+mn-cs"/>
                  </a:rPr>
                  <a:t>Почему можно заменить </a:t>
                </a:r>
                <a14:m>
                  <m:oMath xmlns:m="http://schemas.openxmlformats.org/officeDocument/2006/math">
                    <m:r>
                      <a:rPr lang="en-US" sz="3200" b="1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𝜎</m:t>
                    </m:r>
                  </m:oMath>
                </a14:m>
                <a:r>
                  <a:rPr lang="ru-RU" sz="3200" b="1" dirty="0">
                    <a:solidFill>
                      <a:srgbClr val="28506A"/>
                    </a:solidFill>
                    <a:latin typeface="+mn-lt"/>
                    <a:ea typeface="+mn-ea"/>
                    <a:cs typeface="+mn-cs"/>
                  </a:rPr>
                  <a:t> на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3200" b="1" i="1" dirty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accPr>
                      <m:e>
                        <m:r>
                          <a:rPr lang="en-US" sz="3200" b="1" dirty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𝜎</m:t>
                        </m:r>
                      </m:e>
                    </m:acc>
                  </m:oMath>
                </a14:m>
                <a:endParaRPr lang="ru-RU" sz="3200" b="1" dirty="0">
                  <a:solidFill>
                    <a:srgbClr val="28506A"/>
                  </a:solidFill>
                  <a:latin typeface="+mn-lt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" name="Заголовок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0"/>
                <a:ext cx="9144000" cy="620688"/>
              </a:xfrm>
              <a:blipFill>
                <a:blip r:embed="rId3"/>
                <a:stretch>
                  <a:fillRect l="-1667" t="-12500" b="-2708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Группа 11">
            <a:extLst>
              <a:ext uri="{FF2B5EF4-FFF2-40B4-BE49-F238E27FC236}">
                <a16:creationId xmlns:a16="http://schemas.microsoft.com/office/drawing/2014/main" id="{D6CB4B27-FE52-164F-82C6-A42F6ED56E73}"/>
              </a:ext>
            </a:extLst>
          </p:cNvPr>
          <p:cNvGrpSpPr/>
          <p:nvPr/>
        </p:nvGrpSpPr>
        <p:grpSpPr>
          <a:xfrm>
            <a:off x="612000" y="720000"/>
            <a:ext cx="5732188" cy="1233799"/>
            <a:chOff x="612000" y="720000"/>
            <a:chExt cx="5732188" cy="123379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Прямоугольник 12">
                  <a:extLst>
                    <a:ext uri="{FF2B5EF4-FFF2-40B4-BE49-F238E27FC236}">
                      <a16:creationId xmlns:a16="http://schemas.microsoft.com/office/drawing/2014/main" id="{C8826D3B-F912-024C-8BA5-481D84955650}"/>
                    </a:ext>
                  </a:extLst>
                </p:cNvPr>
                <p:cNvSpPr/>
                <p:nvPr/>
              </p:nvSpPr>
              <p:spPr>
                <a:xfrm>
                  <a:off x="2071608" y="720000"/>
                  <a:ext cx="4272580" cy="123379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2400" b="0" i="1" smtClean="0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acc>
                              <m:accPr>
                                <m:chr m:val="̅"/>
                                <m:ctrlPr>
                                  <a:rPr lang="en-US" sz="2400" b="0" i="1" smtClean="0">
                                    <a:solidFill>
                                      <a:srgbClr val="28506A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rgbClr val="28506A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sz="2400" b="0" i="1" smtClean="0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</a:rPr>
                              <m:t> −</m:t>
                            </m:r>
                            <m:r>
                              <a:rPr lang="en-US" sz="2400" b="0" i="1" smtClean="0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2400" b="0" i="1" smtClean="0">
                                    <a:solidFill>
                                      <a:srgbClr val="28506A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f>
                                  <m:fPr>
                                    <m:ctrlPr>
                                      <a:rPr lang="en-US" sz="2400" b="0" i="1" smtClean="0">
                                        <a:solidFill>
                                          <a:srgbClr val="2850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sz="2400" b="0" i="1" smtClean="0">
                                            <a:solidFill>
                                              <a:srgbClr val="28506A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400" b="0" i="1" smtClean="0">
                                            <a:solidFill>
                                              <a:srgbClr val="28506A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p>
                                        <m:r>
                                          <a:rPr lang="en-US" sz="2400" b="0" i="1" smtClean="0">
                                            <a:solidFill>
                                              <a:srgbClr val="28506A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lang="en-US" sz="2400" b="0" i="1" smtClean="0">
                                        <a:solidFill>
                                          <a:srgbClr val="2850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den>
                                </m:f>
                              </m:e>
                            </m:rad>
                          </m:den>
                        </m:f>
                        <m:r>
                          <a:rPr lang="en-US" sz="2400" b="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  <m:t>   </m:t>
                        </m:r>
                        <m:groupChr>
                          <m:groupChrPr>
                            <m:chr m:val="→"/>
                            <m:vertJc m:val="bot"/>
                            <m:ctrlPr>
                              <a:rPr lang="en-US" sz="2400" i="1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m:rPr>
                                <m:brk m:alnAt="2"/>
                              </m:rPr>
                              <a:rPr lang="en-US" sz="2400" i="1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</m:groupChr>
                        <m:r>
                          <a:rPr lang="en-US" sz="2400" b="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  <m:t>   </m:t>
                        </m:r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  <m:d>
                          <m:dPr>
                            <m:ctrlPr>
                              <a:rPr lang="en-US" sz="2400" i="1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sz="2400" i="1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i="1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ru-RU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  <m:t>при  </m:t>
                        </m:r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oMath>
                    </m:oMathPara>
                  </a14:m>
                  <a:endParaRPr lang="en-US" sz="2400" dirty="0">
                    <a:solidFill>
                      <a:srgbClr val="28506A"/>
                    </a:solidFill>
                  </a:endParaRPr>
                </a:p>
              </p:txBody>
            </p:sp>
          </mc:Choice>
          <mc:Fallback xmlns="">
            <p:sp>
              <p:nvSpPr>
                <p:cNvPr id="7" name="Прямоугольник 12">
                  <a:extLst>
                    <a:ext uri="{FF2B5EF4-FFF2-40B4-BE49-F238E27FC236}">
                      <a16:creationId xmlns:a16="http://schemas.microsoft.com/office/drawing/2014/main" id="{C8826D3B-F912-024C-8BA5-481D8495565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71608" y="720000"/>
                  <a:ext cx="4272580" cy="1233799"/>
                </a:xfrm>
                <a:prstGeom prst="rect">
                  <a:avLst/>
                </a:prstGeom>
                <a:blipFill>
                  <a:blip r:embed="rId4"/>
                  <a:stretch>
                    <a:fillRect t="-2041"/>
                  </a:stretch>
                </a:blipFill>
              </p:spPr>
              <p:txBody>
                <a:bodyPr/>
                <a:lstStyle/>
                <a:p>
                  <a:r>
                    <a:rPr lang="en-RU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Объект 5">
              <a:extLst>
                <a:ext uri="{FF2B5EF4-FFF2-40B4-BE49-F238E27FC236}">
                  <a16:creationId xmlns:a16="http://schemas.microsoft.com/office/drawing/2014/main" id="{191F5A55-E395-964C-ABFF-2D419DCC0396}"/>
                </a:ext>
              </a:extLst>
            </p:cNvPr>
            <p:cNvSpPr txBox="1">
              <a:spLocks/>
            </p:cNvSpPr>
            <p:nvPr/>
          </p:nvSpPr>
          <p:spPr>
            <a:xfrm>
              <a:off x="612000" y="720000"/>
              <a:ext cx="1440160" cy="607624"/>
            </a:xfrm>
            <a:prstGeom prst="rect">
              <a:avLst/>
            </a:prstGeom>
          </p:spPr>
          <p:txBody>
            <a:bodyPr vert="horz" lIns="0" tIns="0" rIns="0" bIns="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Bef>
                  <a:spcPts val="0"/>
                </a:spcBef>
                <a:spcAft>
                  <a:spcPts val="1800"/>
                </a:spcAft>
                <a:buNone/>
              </a:pPr>
              <a:r>
                <a:rPr lang="ru-RU" sz="2400" dirty="0">
                  <a:solidFill>
                    <a:srgbClr val="373737"/>
                  </a:solidFill>
                </a:rPr>
                <a:t>По ЦПТ</a:t>
              </a:r>
              <a:r>
                <a:rPr lang="en-US" sz="2400" dirty="0">
                  <a:solidFill>
                    <a:srgbClr val="373737"/>
                  </a:solidFill>
                </a:rPr>
                <a:t>:</a:t>
              </a:r>
              <a:endParaRPr lang="ru-RU" sz="2400" dirty="0">
                <a:solidFill>
                  <a:srgbClr val="373737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95205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Заголовок 1"/>
              <p:cNvSpPr>
                <a:spLocks noGrp="1"/>
              </p:cNvSpPr>
              <p:nvPr>
                <p:ph type="title"/>
              </p:nvPr>
            </p:nvSpPr>
            <p:spPr>
              <a:xfrm>
                <a:off x="0" y="0"/>
                <a:ext cx="9144000" cy="620688"/>
              </a:xfrm>
            </p:spPr>
            <p:txBody>
              <a:bodyPr vert="horz" wrap="square" lIns="91440" tIns="45720" rIns="0" bIns="0" rtlCol="0" anchor="t">
                <a:noAutofit/>
              </a:bodyPr>
              <a:lstStyle/>
              <a:p>
                <a:pPr algn="l"/>
                <a:r>
                  <a:rPr lang="ru-RU" sz="3200" b="1" dirty="0">
                    <a:solidFill>
                      <a:srgbClr val="28506A"/>
                    </a:solidFill>
                    <a:latin typeface="+mn-lt"/>
                    <a:ea typeface="+mn-ea"/>
                    <a:cs typeface="+mn-cs"/>
                  </a:rPr>
                  <a:t>Почему можно заменить </a:t>
                </a:r>
                <a14:m>
                  <m:oMath xmlns:m="http://schemas.openxmlformats.org/officeDocument/2006/math">
                    <m:r>
                      <a:rPr lang="en-US" sz="3200" b="1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𝜎</m:t>
                    </m:r>
                  </m:oMath>
                </a14:m>
                <a:r>
                  <a:rPr lang="ru-RU" sz="3200" b="1" dirty="0">
                    <a:solidFill>
                      <a:srgbClr val="28506A"/>
                    </a:solidFill>
                    <a:latin typeface="+mn-lt"/>
                    <a:ea typeface="+mn-ea"/>
                    <a:cs typeface="+mn-cs"/>
                  </a:rPr>
                  <a:t> на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3200" b="1" i="1" dirty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accPr>
                      <m:e>
                        <m:r>
                          <a:rPr lang="en-US" sz="3200" b="1" dirty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𝜎</m:t>
                        </m:r>
                      </m:e>
                    </m:acc>
                  </m:oMath>
                </a14:m>
                <a:endParaRPr lang="ru-RU" sz="3200" b="1" dirty="0">
                  <a:solidFill>
                    <a:srgbClr val="28506A"/>
                  </a:solidFill>
                  <a:latin typeface="+mn-lt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" name="Заголовок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0"/>
                <a:ext cx="9144000" cy="620688"/>
              </a:xfrm>
              <a:blipFill>
                <a:blip r:embed="rId3"/>
                <a:stretch>
                  <a:fillRect l="-1667" t="-12500" b="-2708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17">
                <a:extLst>
                  <a:ext uri="{FF2B5EF4-FFF2-40B4-BE49-F238E27FC236}">
                    <a16:creationId xmlns:a16="http://schemas.microsoft.com/office/drawing/2014/main" id="{4C4B439C-7C3B-204C-BB7B-497F86E58DAF}"/>
                  </a:ext>
                </a:extLst>
              </p:cNvPr>
              <p:cNvSpPr/>
              <p:nvPr/>
            </p:nvSpPr>
            <p:spPr>
              <a:xfrm>
                <a:off x="2088000" y="2088000"/>
                <a:ext cx="5289910" cy="16484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sz="240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en-US" sz="2400" i="1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2400" i="1">
                                          <a:solidFill>
                                            <a:srgbClr val="C050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400" b="0" i="1" smtClean="0">
                                              <a:solidFill>
                                                <a:srgbClr val="C0504D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b="0" i="1" smtClean="0">
                                              <a:solidFill>
                                                <a:srgbClr val="C0504D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𝜎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en-US" sz="2400" i="1">
                                          <a:solidFill>
                                            <a:srgbClr val="C050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sz="2400" i="1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</m:e>
                          </m:ra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40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en-US" sz="2400" i="1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2400" i="1">
                                          <a:solidFill>
                                            <a:srgbClr val="C050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C050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en-US" sz="2400" i="1">
                                          <a:solidFill>
                                            <a:srgbClr val="C050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sz="2400" i="1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</m:e>
                          </m:rad>
                        </m:den>
                      </m:f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   ⋅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̅"/>
                              <m:ctrlP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40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2400" i="1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400" i="1">
                                              <a:solidFill>
                                                <a:srgbClr val="2850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rgbClr val="2850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𝜎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en-US" sz="2400" i="1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</m:e>
                          </m:rad>
                        </m:den>
                      </m:f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groupChr>
                        <m:groupChrPr>
                          <m:chr m:val="→"/>
                          <m:vertJc m:val="bot"/>
                          <m:ctrlP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groupChr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US" sz="2400" i="1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0,1</m:t>
                          </m:r>
                        </m:e>
                      </m:d>
                      <m:r>
                        <a:rPr lang="en-US" sz="2400" i="1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ru-RU" sz="2400" i="1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при  </m:t>
                      </m:r>
                      <m:r>
                        <a:rPr lang="en-US" sz="2400" i="1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sz="2400" i="1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→∞</m:t>
                      </m:r>
                    </m:oMath>
                  </m:oMathPara>
                </a14:m>
                <a:endParaRPr lang="en-US" sz="2400" dirty="0">
                  <a:solidFill>
                    <a:srgbClr val="28506A"/>
                  </a:solidFill>
                </a:endParaRPr>
              </a:p>
            </p:txBody>
          </p:sp>
        </mc:Choice>
        <mc:Fallback xmlns="">
          <p:sp>
            <p:nvSpPr>
              <p:cNvPr id="9" name="Прямоугольник 17">
                <a:extLst>
                  <a:ext uri="{FF2B5EF4-FFF2-40B4-BE49-F238E27FC236}">
                    <a16:creationId xmlns:a16="http://schemas.microsoft.com/office/drawing/2014/main" id="{4C4B439C-7C3B-204C-BB7B-497F86E58D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8000" y="2088000"/>
                <a:ext cx="5289910" cy="16484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Группа 11">
            <a:extLst>
              <a:ext uri="{FF2B5EF4-FFF2-40B4-BE49-F238E27FC236}">
                <a16:creationId xmlns:a16="http://schemas.microsoft.com/office/drawing/2014/main" id="{5B9663E4-D2D3-4A43-9B3B-87DA65DC4A9A}"/>
              </a:ext>
            </a:extLst>
          </p:cNvPr>
          <p:cNvGrpSpPr/>
          <p:nvPr/>
        </p:nvGrpSpPr>
        <p:grpSpPr>
          <a:xfrm>
            <a:off x="612000" y="720000"/>
            <a:ext cx="5732188" cy="1233799"/>
            <a:chOff x="612000" y="720000"/>
            <a:chExt cx="5732188" cy="123379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Прямоугольник 12">
                  <a:extLst>
                    <a:ext uri="{FF2B5EF4-FFF2-40B4-BE49-F238E27FC236}">
                      <a16:creationId xmlns:a16="http://schemas.microsoft.com/office/drawing/2014/main" id="{E914045F-CC6B-F046-81C3-A0715BA3819F}"/>
                    </a:ext>
                  </a:extLst>
                </p:cNvPr>
                <p:cNvSpPr/>
                <p:nvPr/>
              </p:nvSpPr>
              <p:spPr>
                <a:xfrm>
                  <a:off x="2071608" y="720000"/>
                  <a:ext cx="4272580" cy="123379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2400" b="0" i="1" smtClean="0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acc>
                              <m:accPr>
                                <m:chr m:val="̅"/>
                                <m:ctrlPr>
                                  <a:rPr lang="en-US" sz="2400" b="0" i="1" smtClean="0">
                                    <a:solidFill>
                                      <a:srgbClr val="28506A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rgbClr val="28506A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sz="2400" b="0" i="1" smtClean="0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</a:rPr>
                              <m:t> −</m:t>
                            </m:r>
                            <m:r>
                              <a:rPr lang="en-US" sz="2400" b="0" i="1" smtClean="0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2400" b="0" i="1" smtClean="0">
                                    <a:solidFill>
                                      <a:srgbClr val="28506A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f>
                                  <m:fPr>
                                    <m:ctrlPr>
                                      <a:rPr lang="en-US" sz="2400" b="0" i="1" smtClean="0">
                                        <a:solidFill>
                                          <a:srgbClr val="2850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sz="2400" b="0" i="1" smtClean="0">
                                            <a:solidFill>
                                              <a:srgbClr val="28506A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400" b="0" i="1" smtClean="0">
                                            <a:solidFill>
                                              <a:srgbClr val="28506A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p>
                                        <m:r>
                                          <a:rPr lang="en-US" sz="2400" b="0" i="1" smtClean="0">
                                            <a:solidFill>
                                              <a:srgbClr val="28506A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lang="en-US" sz="2400" b="0" i="1" smtClean="0">
                                        <a:solidFill>
                                          <a:srgbClr val="2850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den>
                                </m:f>
                              </m:e>
                            </m:rad>
                          </m:den>
                        </m:f>
                        <m:r>
                          <a:rPr lang="en-US" sz="2400" b="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  <m:t>   </m:t>
                        </m:r>
                        <m:groupChr>
                          <m:groupChrPr>
                            <m:chr m:val="→"/>
                            <m:vertJc m:val="bot"/>
                            <m:ctrlPr>
                              <a:rPr lang="en-US" sz="2400" i="1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m:rPr>
                                <m:brk m:alnAt="2"/>
                              </m:rPr>
                              <a:rPr lang="en-US" sz="2400" i="1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</m:groupChr>
                        <m:r>
                          <a:rPr lang="en-US" sz="2400" b="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  <m:t>   </m:t>
                        </m:r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  <m:d>
                          <m:dPr>
                            <m:ctrlPr>
                              <a:rPr lang="en-US" sz="2400" i="1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ru-RU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  <m:t>при  </m:t>
                        </m:r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→∞</m:t>
                        </m:r>
                      </m:oMath>
                    </m:oMathPara>
                  </a14:m>
                  <a:endParaRPr lang="en-US" sz="2400" dirty="0">
                    <a:solidFill>
                      <a:srgbClr val="28506A"/>
                    </a:solidFill>
                  </a:endParaRPr>
                </a:p>
              </p:txBody>
            </p:sp>
          </mc:Choice>
          <mc:Fallback xmlns="">
            <p:sp>
              <p:nvSpPr>
                <p:cNvPr id="12" name="Прямоугольник 12">
                  <a:extLst>
                    <a:ext uri="{FF2B5EF4-FFF2-40B4-BE49-F238E27FC236}">
                      <a16:creationId xmlns:a16="http://schemas.microsoft.com/office/drawing/2014/main" id="{E914045F-CC6B-F046-81C3-A0715BA3819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71608" y="720000"/>
                  <a:ext cx="4272580" cy="1233799"/>
                </a:xfrm>
                <a:prstGeom prst="rect">
                  <a:avLst/>
                </a:prstGeom>
                <a:blipFill>
                  <a:blip r:embed="rId5"/>
                  <a:stretch>
                    <a:fillRect t="-2041"/>
                  </a:stretch>
                </a:blipFill>
              </p:spPr>
              <p:txBody>
                <a:bodyPr/>
                <a:lstStyle/>
                <a:p>
                  <a:r>
                    <a:rPr lang="en-RU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Объект 5">
              <a:extLst>
                <a:ext uri="{FF2B5EF4-FFF2-40B4-BE49-F238E27FC236}">
                  <a16:creationId xmlns:a16="http://schemas.microsoft.com/office/drawing/2014/main" id="{7ABE0C29-B893-DC48-88C0-AA0515B3077D}"/>
                </a:ext>
              </a:extLst>
            </p:cNvPr>
            <p:cNvSpPr txBox="1">
              <a:spLocks/>
            </p:cNvSpPr>
            <p:nvPr/>
          </p:nvSpPr>
          <p:spPr>
            <a:xfrm>
              <a:off x="612000" y="720000"/>
              <a:ext cx="1440160" cy="607624"/>
            </a:xfrm>
            <a:prstGeom prst="rect">
              <a:avLst/>
            </a:prstGeom>
          </p:spPr>
          <p:txBody>
            <a:bodyPr vert="horz" lIns="0" tIns="0" rIns="0" bIns="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Bef>
                  <a:spcPts val="0"/>
                </a:spcBef>
                <a:spcAft>
                  <a:spcPts val="1800"/>
                </a:spcAft>
                <a:buNone/>
              </a:pPr>
              <a:r>
                <a:rPr lang="ru-RU" sz="2400" dirty="0">
                  <a:solidFill>
                    <a:srgbClr val="373737"/>
                  </a:solidFill>
                </a:rPr>
                <a:t>По ЦПТ</a:t>
              </a:r>
              <a:r>
                <a:rPr lang="en-US" sz="2400" dirty="0">
                  <a:solidFill>
                    <a:srgbClr val="373737"/>
                  </a:solidFill>
                </a:rPr>
                <a:t>:</a:t>
              </a:r>
              <a:endParaRPr lang="ru-RU" sz="2400" dirty="0">
                <a:solidFill>
                  <a:srgbClr val="373737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4165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6" name="applause.wav"/>
          </p:stSnd>
        </p:sndAc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06A"/>
                </a:solidFill>
              </a:rPr>
              <a:t>План</a:t>
            </a:r>
          </a:p>
        </p:txBody>
      </p:sp>
      <p:sp>
        <p:nvSpPr>
          <p:cNvPr id="3" name="Содержимое 2">
            <a:extLst>
              <a:ext uri="{FF2B5EF4-FFF2-40B4-BE49-F238E27FC236}">
                <a16:creationId xmlns:a16="http://schemas.microsoft.com/office/drawing/2014/main" id="{AB174BBF-A673-3248-8634-CD41DE400918}"/>
              </a:ext>
            </a:extLst>
          </p:cNvPr>
          <p:cNvSpPr txBox="1">
            <a:spLocks/>
          </p:cNvSpPr>
          <p:nvPr/>
        </p:nvSpPr>
        <p:spPr>
          <a:xfrm>
            <a:off x="539552" y="692696"/>
            <a:ext cx="7920880" cy="528390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06A"/>
              </a:buClr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Что такое доверительный интервал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06A"/>
              </a:buClr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Асимптотические доверительные интервалы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06A"/>
              </a:buClr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Точные доверительные интервалы для нормальных выборок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06A"/>
              </a:buClr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Как построить точный доверительный интервал </a:t>
            </a:r>
            <a:br>
              <a:rPr lang="ru-RU" sz="2400" dirty="0">
                <a:solidFill>
                  <a:srgbClr val="373737"/>
                </a:solidFill>
                <a:latin typeface="Myriad Pro" pitchFamily="34" charset="0"/>
              </a:rPr>
            </a:b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для любого распределения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06A"/>
              </a:buClr>
            </a:pPr>
            <a:endParaRPr lang="ru-RU" sz="2400" dirty="0">
              <a:solidFill>
                <a:srgbClr val="373737"/>
              </a:solidFill>
              <a:latin typeface="Myriad Pro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2004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Заголовок 1"/>
              <p:cNvSpPr>
                <a:spLocks noGrp="1"/>
              </p:cNvSpPr>
              <p:nvPr>
                <p:ph type="title"/>
              </p:nvPr>
            </p:nvSpPr>
            <p:spPr>
              <a:xfrm>
                <a:off x="0" y="0"/>
                <a:ext cx="9144000" cy="620688"/>
              </a:xfrm>
            </p:spPr>
            <p:txBody>
              <a:bodyPr vert="horz" wrap="square" lIns="91440" tIns="45720" rIns="0" bIns="0" rtlCol="0" anchor="t">
                <a:noAutofit/>
              </a:bodyPr>
              <a:lstStyle/>
              <a:p>
                <a:pPr algn="l"/>
                <a:r>
                  <a:rPr lang="ru-RU" sz="3200" b="1" dirty="0">
                    <a:solidFill>
                      <a:srgbClr val="28506A"/>
                    </a:solidFill>
                    <a:latin typeface="+mn-lt"/>
                    <a:ea typeface="+mn-ea"/>
                    <a:cs typeface="+mn-cs"/>
                  </a:rPr>
                  <a:t>Почему можно заменить </a:t>
                </a:r>
                <a14:m>
                  <m:oMath xmlns:m="http://schemas.openxmlformats.org/officeDocument/2006/math">
                    <m:r>
                      <a:rPr lang="en-US" sz="3200" b="1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𝜎</m:t>
                    </m:r>
                  </m:oMath>
                </a14:m>
                <a:r>
                  <a:rPr lang="ru-RU" sz="3200" b="1" dirty="0">
                    <a:solidFill>
                      <a:srgbClr val="28506A"/>
                    </a:solidFill>
                    <a:latin typeface="+mn-lt"/>
                    <a:ea typeface="+mn-ea"/>
                    <a:cs typeface="+mn-cs"/>
                  </a:rPr>
                  <a:t> на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3200" b="1" i="1" dirty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accPr>
                      <m:e>
                        <m:r>
                          <a:rPr lang="en-US" sz="3200" b="1" dirty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𝜎</m:t>
                        </m:r>
                      </m:e>
                    </m:acc>
                  </m:oMath>
                </a14:m>
                <a:endParaRPr lang="ru-RU" sz="3200" b="1" dirty="0">
                  <a:solidFill>
                    <a:srgbClr val="28506A"/>
                  </a:solidFill>
                  <a:latin typeface="+mn-lt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" name="Заголовок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0"/>
                <a:ext cx="9144000" cy="620688"/>
              </a:xfrm>
              <a:blipFill>
                <a:blip r:embed="rId3"/>
                <a:stretch>
                  <a:fillRect l="-1667" t="-12500" b="-2708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17">
                <a:extLst>
                  <a:ext uri="{FF2B5EF4-FFF2-40B4-BE49-F238E27FC236}">
                    <a16:creationId xmlns:a16="http://schemas.microsoft.com/office/drawing/2014/main" id="{74479ED2-87FA-5E4F-89B1-F7471FD48ADE}"/>
                  </a:ext>
                </a:extLst>
              </p:cNvPr>
              <p:cNvSpPr/>
              <p:nvPr/>
            </p:nvSpPr>
            <p:spPr>
              <a:xfrm>
                <a:off x="2088000" y="2088000"/>
                <a:ext cx="5289910" cy="16484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sz="240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en-US" sz="2400" i="1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2400" i="1">
                                          <a:solidFill>
                                            <a:srgbClr val="C050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400" b="0" i="1" smtClean="0">
                                              <a:solidFill>
                                                <a:srgbClr val="C0504D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b="0" i="1" smtClean="0">
                                              <a:solidFill>
                                                <a:srgbClr val="C0504D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𝜎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en-US" sz="2400" i="1">
                                          <a:solidFill>
                                            <a:srgbClr val="C050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sz="2400" i="1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</m:e>
                          </m:ra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40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2400" i="1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en-US" sz="2400" i="1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</m:e>
                          </m:rad>
                        </m:den>
                      </m:f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̅"/>
                              <m:ctrlP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40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en-US" sz="2400" i="1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2400" i="1">
                                          <a:solidFill>
                                            <a:srgbClr val="C050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400" i="1">
                                              <a:solidFill>
                                                <a:srgbClr val="C0504D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rgbClr val="C0504D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𝜎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en-US" sz="2400" i="1">
                                          <a:solidFill>
                                            <a:srgbClr val="C050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sz="2400" i="1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</m:e>
                          </m:rad>
                        </m:den>
                      </m:f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groupChr>
                        <m:groupChrPr>
                          <m:chr m:val="→"/>
                          <m:vertJc m:val="bot"/>
                          <m:ctrlP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groupChr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US" sz="2400" i="1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sz="2400" i="1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ru-RU" sz="2400" i="1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при  </m:t>
                      </m:r>
                      <m:r>
                        <a:rPr lang="en-US" sz="2400" i="1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sz="2400" i="1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2400" i="1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en-US" sz="2400" dirty="0">
                  <a:solidFill>
                    <a:srgbClr val="28506A"/>
                  </a:solidFill>
                </a:endParaRPr>
              </a:p>
            </p:txBody>
          </p:sp>
        </mc:Choice>
        <mc:Fallback xmlns="">
          <p:sp>
            <p:nvSpPr>
              <p:cNvPr id="9" name="Прямоугольник 17">
                <a:extLst>
                  <a:ext uri="{FF2B5EF4-FFF2-40B4-BE49-F238E27FC236}">
                    <a16:creationId xmlns:a16="http://schemas.microsoft.com/office/drawing/2014/main" id="{74479ED2-87FA-5E4F-89B1-F7471FD48A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8000" y="2088000"/>
                <a:ext cx="5289910" cy="16484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Группа 11">
            <a:extLst>
              <a:ext uri="{FF2B5EF4-FFF2-40B4-BE49-F238E27FC236}">
                <a16:creationId xmlns:a16="http://schemas.microsoft.com/office/drawing/2014/main" id="{39CCFC7D-FD79-A54C-B64D-08E2661EF734}"/>
              </a:ext>
            </a:extLst>
          </p:cNvPr>
          <p:cNvGrpSpPr/>
          <p:nvPr/>
        </p:nvGrpSpPr>
        <p:grpSpPr>
          <a:xfrm>
            <a:off x="612000" y="720000"/>
            <a:ext cx="5732188" cy="1233799"/>
            <a:chOff x="612000" y="720000"/>
            <a:chExt cx="5732188" cy="123379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Прямоугольник 12">
                  <a:extLst>
                    <a:ext uri="{FF2B5EF4-FFF2-40B4-BE49-F238E27FC236}">
                      <a16:creationId xmlns:a16="http://schemas.microsoft.com/office/drawing/2014/main" id="{0337CB1B-7A31-C246-8AFF-873B36A122BD}"/>
                    </a:ext>
                  </a:extLst>
                </p:cNvPr>
                <p:cNvSpPr/>
                <p:nvPr/>
              </p:nvSpPr>
              <p:spPr>
                <a:xfrm>
                  <a:off x="2071608" y="720000"/>
                  <a:ext cx="4272580" cy="123379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2400" b="0" i="1" smtClean="0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acc>
                              <m:accPr>
                                <m:chr m:val="̅"/>
                                <m:ctrlPr>
                                  <a:rPr lang="en-US" sz="2400" b="0" i="1" smtClean="0">
                                    <a:solidFill>
                                      <a:srgbClr val="28506A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rgbClr val="28506A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sz="2400" b="0" i="1" smtClean="0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</a:rPr>
                              <m:t> −</m:t>
                            </m:r>
                            <m:r>
                              <a:rPr lang="en-US" sz="2400" b="0" i="1" smtClean="0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2400" b="0" i="1" smtClean="0">
                                    <a:solidFill>
                                      <a:srgbClr val="28506A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f>
                                  <m:fPr>
                                    <m:ctrlPr>
                                      <a:rPr lang="en-US" sz="2400" b="0" i="1" smtClean="0">
                                        <a:solidFill>
                                          <a:srgbClr val="2850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sz="2400" b="0" i="1" smtClean="0">
                                            <a:solidFill>
                                              <a:srgbClr val="28506A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400" b="0" i="1" smtClean="0">
                                            <a:solidFill>
                                              <a:srgbClr val="28506A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p>
                                        <m:r>
                                          <a:rPr lang="en-US" sz="2400" b="0" i="1" smtClean="0">
                                            <a:solidFill>
                                              <a:srgbClr val="28506A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lang="en-US" sz="2400" b="0" i="1" smtClean="0">
                                        <a:solidFill>
                                          <a:srgbClr val="2850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den>
                                </m:f>
                              </m:e>
                            </m:rad>
                          </m:den>
                        </m:f>
                        <m:r>
                          <a:rPr lang="en-US" sz="2400" b="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  <m:t>   </m:t>
                        </m:r>
                        <m:groupChr>
                          <m:groupChrPr>
                            <m:chr m:val="→"/>
                            <m:vertJc m:val="bot"/>
                            <m:ctrlPr>
                              <a:rPr lang="en-US" sz="2400" i="1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m:rPr>
                                <m:brk m:alnAt="2"/>
                              </m:rPr>
                              <a:rPr lang="en-US" sz="2400" i="1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</m:groupChr>
                        <m:r>
                          <a:rPr lang="en-US" sz="2400" b="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  <m:t>   </m:t>
                        </m:r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  <m:d>
                          <m:dPr>
                            <m:ctrlPr>
                              <a:rPr lang="en-US" sz="2400" i="1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sz="2400" i="1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i="1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ru-RU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  <m:t>при  </m:t>
                        </m:r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oMath>
                    </m:oMathPara>
                  </a14:m>
                  <a:endParaRPr lang="en-US" sz="2400" dirty="0">
                    <a:solidFill>
                      <a:srgbClr val="28506A"/>
                    </a:solidFill>
                  </a:endParaRPr>
                </a:p>
              </p:txBody>
            </p:sp>
          </mc:Choice>
          <mc:Fallback xmlns="">
            <p:sp>
              <p:nvSpPr>
                <p:cNvPr id="12" name="Прямоугольник 12">
                  <a:extLst>
                    <a:ext uri="{FF2B5EF4-FFF2-40B4-BE49-F238E27FC236}">
                      <a16:creationId xmlns:a16="http://schemas.microsoft.com/office/drawing/2014/main" id="{0337CB1B-7A31-C246-8AFF-873B36A122B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71608" y="720000"/>
                  <a:ext cx="4272580" cy="1233799"/>
                </a:xfrm>
                <a:prstGeom prst="rect">
                  <a:avLst/>
                </a:prstGeom>
                <a:blipFill>
                  <a:blip r:embed="rId5"/>
                  <a:stretch>
                    <a:fillRect t="-2041"/>
                  </a:stretch>
                </a:blipFill>
              </p:spPr>
              <p:txBody>
                <a:bodyPr/>
                <a:lstStyle/>
                <a:p>
                  <a:r>
                    <a:rPr lang="en-RU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Объект 5">
              <a:extLst>
                <a:ext uri="{FF2B5EF4-FFF2-40B4-BE49-F238E27FC236}">
                  <a16:creationId xmlns:a16="http://schemas.microsoft.com/office/drawing/2014/main" id="{393E8425-22BC-8B4F-AFCD-ABA9D82BCF32}"/>
                </a:ext>
              </a:extLst>
            </p:cNvPr>
            <p:cNvSpPr txBox="1">
              <a:spLocks/>
            </p:cNvSpPr>
            <p:nvPr/>
          </p:nvSpPr>
          <p:spPr>
            <a:xfrm>
              <a:off x="612000" y="720000"/>
              <a:ext cx="1440160" cy="607624"/>
            </a:xfrm>
            <a:prstGeom prst="rect">
              <a:avLst/>
            </a:prstGeom>
          </p:spPr>
          <p:txBody>
            <a:bodyPr vert="horz" lIns="0" tIns="0" rIns="0" bIns="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Bef>
                  <a:spcPts val="0"/>
                </a:spcBef>
                <a:spcAft>
                  <a:spcPts val="1800"/>
                </a:spcAft>
                <a:buNone/>
              </a:pPr>
              <a:r>
                <a:rPr lang="ru-RU" sz="2400" dirty="0">
                  <a:solidFill>
                    <a:srgbClr val="373737"/>
                  </a:solidFill>
                </a:rPr>
                <a:t>По ЦПТ</a:t>
              </a:r>
              <a:r>
                <a:rPr lang="en-US" sz="2400" dirty="0">
                  <a:solidFill>
                    <a:srgbClr val="373737"/>
                  </a:solidFill>
                </a:rPr>
                <a:t>:</a:t>
              </a:r>
              <a:endParaRPr lang="ru-RU" sz="2400" dirty="0">
                <a:solidFill>
                  <a:srgbClr val="373737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77673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6" name="applause.wav"/>
          </p:stSnd>
        </p:sndAc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Заголовок 1"/>
              <p:cNvSpPr>
                <a:spLocks noGrp="1"/>
              </p:cNvSpPr>
              <p:nvPr>
                <p:ph type="title"/>
              </p:nvPr>
            </p:nvSpPr>
            <p:spPr>
              <a:xfrm>
                <a:off x="0" y="0"/>
                <a:ext cx="9144000" cy="620688"/>
              </a:xfrm>
            </p:spPr>
            <p:txBody>
              <a:bodyPr vert="horz" wrap="square" lIns="91440" tIns="45720" rIns="0" bIns="0" rtlCol="0" anchor="t">
                <a:noAutofit/>
              </a:bodyPr>
              <a:lstStyle/>
              <a:p>
                <a:pPr algn="l"/>
                <a:r>
                  <a:rPr lang="ru-RU" sz="3200" b="1" dirty="0">
                    <a:solidFill>
                      <a:srgbClr val="28506A"/>
                    </a:solidFill>
                    <a:latin typeface="+mn-lt"/>
                    <a:ea typeface="+mn-ea"/>
                    <a:cs typeface="+mn-cs"/>
                  </a:rPr>
                  <a:t>Почему можно заменить </a:t>
                </a:r>
                <a14:m>
                  <m:oMath xmlns:m="http://schemas.openxmlformats.org/officeDocument/2006/math">
                    <m:r>
                      <a:rPr lang="en-US" sz="3200" b="1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𝜎</m:t>
                    </m:r>
                  </m:oMath>
                </a14:m>
                <a:r>
                  <a:rPr lang="ru-RU" sz="3200" b="1" dirty="0">
                    <a:solidFill>
                      <a:srgbClr val="28506A"/>
                    </a:solidFill>
                    <a:latin typeface="+mn-lt"/>
                    <a:ea typeface="+mn-ea"/>
                    <a:cs typeface="+mn-cs"/>
                  </a:rPr>
                  <a:t> на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3200" b="1" i="1" dirty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accPr>
                      <m:e>
                        <m:r>
                          <a:rPr lang="en-US" sz="3200" b="1" dirty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𝜎</m:t>
                        </m:r>
                      </m:e>
                    </m:acc>
                  </m:oMath>
                </a14:m>
                <a:endParaRPr lang="ru-RU" sz="3200" b="1" dirty="0">
                  <a:solidFill>
                    <a:srgbClr val="28506A"/>
                  </a:solidFill>
                  <a:latin typeface="+mn-lt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" name="Заголовок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0"/>
                <a:ext cx="9144000" cy="620688"/>
              </a:xfrm>
              <a:blipFill>
                <a:blip r:embed="rId3"/>
                <a:stretch>
                  <a:fillRect l="-1667" t="-12500" b="-2708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17">
                <a:extLst>
                  <a:ext uri="{FF2B5EF4-FFF2-40B4-BE49-F238E27FC236}">
                    <a16:creationId xmlns:a16="http://schemas.microsoft.com/office/drawing/2014/main" id="{07FF7507-009C-FB40-990B-5CD74BC35BA4}"/>
                  </a:ext>
                </a:extLst>
              </p:cNvPr>
              <p:cNvSpPr/>
              <p:nvPr/>
            </p:nvSpPr>
            <p:spPr>
              <a:xfrm>
                <a:off x="2088000" y="2088000"/>
                <a:ext cx="5289910" cy="16484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sz="240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en-US" sz="2400" i="1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2400" i="1">
                                          <a:solidFill>
                                            <a:srgbClr val="C050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400" b="0" i="1" smtClean="0">
                                              <a:solidFill>
                                                <a:srgbClr val="C0504D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b="0" i="1" smtClean="0">
                                              <a:solidFill>
                                                <a:srgbClr val="C0504D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𝜎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en-US" sz="2400" i="1">
                                          <a:solidFill>
                                            <a:srgbClr val="C050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sz="2400" i="1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</m:e>
                          </m:ra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40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2400" i="1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en-US" sz="2400" i="1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</m:e>
                          </m:rad>
                        </m:den>
                      </m:f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̅"/>
                              <m:ctrlP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40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en-US" sz="2400" i="1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2400" i="1">
                                          <a:solidFill>
                                            <a:srgbClr val="C050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400" i="1">
                                              <a:solidFill>
                                                <a:srgbClr val="C0504D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rgbClr val="C0504D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𝜎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en-US" sz="2400" i="1">
                                          <a:solidFill>
                                            <a:srgbClr val="C050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sz="2400" i="1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</m:e>
                          </m:rad>
                        </m:den>
                      </m:f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groupChr>
                        <m:groupChrPr>
                          <m:chr m:val="→"/>
                          <m:vertJc m:val="bot"/>
                          <m:ctrlP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groupChr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US" sz="2400" i="1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sz="2400" i="1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ru-RU" sz="2400" i="1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при  </m:t>
                      </m:r>
                      <m:r>
                        <a:rPr lang="en-US" sz="2400" i="1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sz="2400" i="1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2400" i="1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en-US" sz="2400" dirty="0">
                  <a:solidFill>
                    <a:srgbClr val="28506A"/>
                  </a:solidFill>
                </a:endParaRPr>
              </a:p>
            </p:txBody>
          </p:sp>
        </mc:Choice>
        <mc:Fallback xmlns="">
          <p:sp>
            <p:nvSpPr>
              <p:cNvPr id="9" name="Прямоугольник 17">
                <a:extLst>
                  <a:ext uri="{FF2B5EF4-FFF2-40B4-BE49-F238E27FC236}">
                    <a16:creationId xmlns:a16="http://schemas.microsoft.com/office/drawing/2014/main" id="{07FF7507-009C-FB40-990B-5CD74BC35B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8000" y="2088000"/>
                <a:ext cx="5289910" cy="16484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Группа 11">
            <a:extLst>
              <a:ext uri="{FF2B5EF4-FFF2-40B4-BE49-F238E27FC236}">
                <a16:creationId xmlns:a16="http://schemas.microsoft.com/office/drawing/2014/main" id="{0A73732D-B62C-994B-B695-E30C6665AE72}"/>
              </a:ext>
            </a:extLst>
          </p:cNvPr>
          <p:cNvGrpSpPr/>
          <p:nvPr/>
        </p:nvGrpSpPr>
        <p:grpSpPr>
          <a:xfrm>
            <a:off x="612000" y="720000"/>
            <a:ext cx="5732188" cy="1233799"/>
            <a:chOff x="612000" y="720000"/>
            <a:chExt cx="5732188" cy="123379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Прямоугольник 12">
                  <a:extLst>
                    <a:ext uri="{FF2B5EF4-FFF2-40B4-BE49-F238E27FC236}">
                      <a16:creationId xmlns:a16="http://schemas.microsoft.com/office/drawing/2014/main" id="{AC6F9577-A3CF-F54A-B952-688C3FCF7C88}"/>
                    </a:ext>
                  </a:extLst>
                </p:cNvPr>
                <p:cNvSpPr/>
                <p:nvPr/>
              </p:nvSpPr>
              <p:spPr>
                <a:xfrm>
                  <a:off x="2071608" y="720000"/>
                  <a:ext cx="4272580" cy="123379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2400" b="0" i="1" smtClean="0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acc>
                              <m:accPr>
                                <m:chr m:val="̅"/>
                                <m:ctrlPr>
                                  <a:rPr lang="en-US" sz="2400" b="0" i="1" smtClean="0">
                                    <a:solidFill>
                                      <a:srgbClr val="28506A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rgbClr val="28506A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sz="2400" b="0" i="1" smtClean="0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</a:rPr>
                              <m:t> −</m:t>
                            </m:r>
                            <m:r>
                              <a:rPr lang="en-US" sz="2400" b="0" i="1" smtClean="0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2400" b="0" i="1" smtClean="0">
                                    <a:solidFill>
                                      <a:srgbClr val="28506A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f>
                                  <m:fPr>
                                    <m:ctrlPr>
                                      <a:rPr lang="en-US" sz="2400" b="0" i="1" smtClean="0">
                                        <a:solidFill>
                                          <a:srgbClr val="2850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sz="2400" b="0" i="1" smtClean="0">
                                            <a:solidFill>
                                              <a:srgbClr val="28506A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400" b="0" i="1" smtClean="0">
                                            <a:solidFill>
                                              <a:srgbClr val="28506A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p>
                                        <m:r>
                                          <a:rPr lang="en-US" sz="2400" b="0" i="1" smtClean="0">
                                            <a:solidFill>
                                              <a:srgbClr val="28506A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lang="en-US" sz="2400" b="0" i="1" smtClean="0">
                                        <a:solidFill>
                                          <a:srgbClr val="2850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den>
                                </m:f>
                              </m:e>
                            </m:rad>
                          </m:den>
                        </m:f>
                        <m:r>
                          <a:rPr lang="en-US" sz="2400" b="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  <m:t>   </m:t>
                        </m:r>
                        <m:groupChr>
                          <m:groupChrPr>
                            <m:chr m:val="→"/>
                            <m:vertJc m:val="bot"/>
                            <m:ctrlPr>
                              <a:rPr lang="en-US" sz="2400" i="1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m:rPr>
                                <m:brk m:alnAt="2"/>
                              </m:rPr>
                              <a:rPr lang="en-US" sz="2400" i="1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</m:groupChr>
                        <m:r>
                          <a:rPr lang="en-US" sz="2400" b="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  <m:t>   </m:t>
                        </m:r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  <m:d>
                          <m:dPr>
                            <m:ctrlPr>
                              <a:rPr lang="en-US" sz="2400" i="1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sz="2400" i="1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i="1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ru-RU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  <m:t>при  </m:t>
                        </m:r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oMath>
                    </m:oMathPara>
                  </a14:m>
                  <a:endParaRPr lang="en-US" sz="2400" dirty="0">
                    <a:solidFill>
                      <a:srgbClr val="28506A"/>
                    </a:solidFill>
                  </a:endParaRPr>
                </a:p>
              </p:txBody>
            </p:sp>
          </mc:Choice>
          <mc:Fallback xmlns="">
            <p:sp>
              <p:nvSpPr>
                <p:cNvPr id="10" name="Прямоугольник 12">
                  <a:extLst>
                    <a:ext uri="{FF2B5EF4-FFF2-40B4-BE49-F238E27FC236}">
                      <a16:creationId xmlns:a16="http://schemas.microsoft.com/office/drawing/2014/main" id="{AC6F9577-A3CF-F54A-B952-688C3FCF7C8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71608" y="720000"/>
                  <a:ext cx="4272580" cy="1233799"/>
                </a:xfrm>
                <a:prstGeom prst="rect">
                  <a:avLst/>
                </a:prstGeom>
                <a:blipFill>
                  <a:blip r:embed="rId5"/>
                  <a:stretch>
                    <a:fillRect t="-2041"/>
                  </a:stretch>
                </a:blipFill>
              </p:spPr>
              <p:txBody>
                <a:bodyPr/>
                <a:lstStyle/>
                <a:p>
                  <a:r>
                    <a:rPr lang="en-RU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" name="Объект 5">
              <a:extLst>
                <a:ext uri="{FF2B5EF4-FFF2-40B4-BE49-F238E27FC236}">
                  <a16:creationId xmlns:a16="http://schemas.microsoft.com/office/drawing/2014/main" id="{8C4358ED-F606-BB45-B8DB-F6C198FF651C}"/>
                </a:ext>
              </a:extLst>
            </p:cNvPr>
            <p:cNvSpPr txBox="1">
              <a:spLocks/>
            </p:cNvSpPr>
            <p:nvPr/>
          </p:nvSpPr>
          <p:spPr>
            <a:xfrm>
              <a:off x="612000" y="720000"/>
              <a:ext cx="1440160" cy="607624"/>
            </a:xfrm>
            <a:prstGeom prst="rect">
              <a:avLst/>
            </a:prstGeom>
          </p:spPr>
          <p:txBody>
            <a:bodyPr vert="horz" lIns="0" tIns="0" rIns="0" bIns="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Bef>
                  <a:spcPts val="0"/>
                </a:spcBef>
                <a:spcAft>
                  <a:spcPts val="1800"/>
                </a:spcAft>
                <a:buNone/>
              </a:pPr>
              <a:r>
                <a:rPr lang="ru-RU" sz="2400" dirty="0">
                  <a:solidFill>
                    <a:srgbClr val="373737"/>
                  </a:solidFill>
                </a:rPr>
                <a:t>По ЦПТ</a:t>
              </a:r>
              <a:r>
                <a:rPr lang="en-US" sz="2400" dirty="0">
                  <a:solidFill>
                    <a:srgbClr val="373737"/>
                  </a:solidFill>
                </a:rPr>
                <a:t>:</a:t>
              </a:r>
              <a:endParaRPr lang="ru-RU" sz="2400" dirty="0">
                <a:solidFill>
                  <a:srgbClr val="373737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Объект 5">
                <a:extLst>
                  <a:ext uri="{FF2B5EF4-FFF2-40B4-BE49-F238E27FC236}">
                    <a16:creationId xmlns:a16="http://schemas.microsoft.com/office/drawing/2014/main" id="{6AF0B910-9A72-9A49-B0C6-579E9F2D4A9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2000" y="4932000"/>
                <a:ext cx="7167949" cy="607624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r>
                  <a:rPr lang="ru-RU" sz="2400" dirty="0">
                    <a:solidFill>
                      <a:srgbClr val="373737"/>
                    </a:solidFill>
                  </a:rPr>
                  <a:t>Так как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dirty="0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400" i="1" dirty="0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 dirty="0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𝜎</m:t>
                            </m:r>
                          </m:e>
                        </m:acc>
                      </m:e>
                      <m:sup>
                        <m:r>
                          <a:rPr lang="en-US" sz="2400" b="0" i="1" dirty="0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ru-RU" sz="2400" dirty="0">
                    <a:solidFill>
                      <a:srgbClr val="373737"/>
                    </a:solidFill>
                  </a:rPr>
                  <a:t>состоятельная оценка для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rgbClr val="28506A"/>
                    </a:solidFill>
                  </a:rPr>
                  <a:t>,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dirty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400" i="1" dirty="0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 dirty="0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𝜎</m:t>
                            </m:r>
                          </m:e>
                        </m:acc>
                      </m:e>
                      <m:sup>
                        <m:r>
                          <a:rPr lang="en-US" sz="2400" i="1" dirty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2</m:t>
                        </m:r>
                      </m:sup>
                    </m:sSup>
                    <m:r>
                      <a:rPr lang="en-US" sz="2400" i="1" dirty="0">
                        <a:solidFill>
                          <a:srgbClr val="28506A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 </m:t>
                    </m:r>
                    <m:groupChr>
                      <m:groupChrPr>
                        <m:chr m:val="→"/>
                        <m:vertJc m:val="bot"/>
                        <m:ctrlP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sz="2400" b="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groupChr>
                    <m:sSup>
                      <m:sSupPr>
                        <m:ctrlP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   </m:t>
                        </m:r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ru-RU" sz="2400" dirty="0">
                  <a:solidFill>
                    <a:srgbClr val="5C5B5C"/>
                  </a:solidFill>
                </a:endParaRPr>
              </a:p>
            </p:txBody>
          </p:sp>
        </mc:Choice>
        <mc:Fallback xmlns="">
          <p:sp>
            <p:nvSpPr>
              <p:cNvPr id="12" name="Объект 5">
                <a:extLst>
                  <a:ext uri="{FF2B5EF4-FFF2-40B4-BE49-F238E27FC236}">
                    <a16:creationId xmlns:a16="http://schemas.microsoft.com/office/drawing/2014/main" id="{6AF0B910-9A72-9A49-B0C6-579E9F2D4A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4932000"/>
                <a:ext cx="7167949" cy="607624"/>
              </a:xfrm>
              <a:prstGeom prst="rect">
                <a:avLst/>
              </a:prstGeom>
              <a:blipFill>
                <a:blip r:embed="rId6"/>
                <a:stretch>
                  <a:fillRect l="-2660" t="-16667" b="-29167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04417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7" name="applause.wav"/>
          </p:stSnd>
        </p:sndAc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Заголовок 1"/>
              <p:cNvSpPr>
                <a:spLocks noGrp="1"/>
              </p:cNvSpPr>
              <p:nvPr>
                <p:ph type="title"/>
              </p:nvPr>
            </p:nvSpPr>
            <p:spPr>
              <a:xfrm>
                <a:off x="0" y="0"/>
                <a:ext cx="9144000" cy="620688"/>
              </a:xfrm>
            </p:spPr>
            <p:txBody>
              <a:bodyPr vert="horz" wrap="square" lIns="91440" tIns="45720" rIns="0" bIns="0" rtlCol="0" anchor="t">
                <a:noAutofit/>
              </a:bodyPr>
              <a:lstStyle/>
              <a:p>
                <a:pPr algn="l"/>
                <a:r>
                  <a:rPr lang="ru-RU" sz="3200" b="1" dirty="0">
                    <a:solidFill>
                      <a:srgbClr val="28506A"/>
                    </a:solidFill>
                    <a:latin typeface="+mn-lt"/>
                    <a:ea typeface="+mn-ea"/>
                    <a:cs typeface="+mn-cs"/>
                  </a:rPr>
                  <a:t>Почему можно заменить </a:t>
                </a:r>
                <a14:m>
                  <m:oMath xmlns:m="http://schemas.openxmlformats.org/officeDocument/2006/math">
                    <m:r>
                      <a:rPr lang="en-US" sz="3200" b="1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𝜎</m:t>
                    </m:r>
                  </m:oMath>
                </a14:m>
                <a:r>
                  <a:rPr lang="ru-RU" sz="3200" b="1" dirty="0">
                    <a:solidFill>
                      <a:srgbClr val="28506A"/>
                    </a:solidFill>
                    <a:latin typeface="+mn-lt"/>
                    <a:ea typeface="+mn-ea"/>
                    <a:cs typeface="+mn-cs"/>
                  </a:rPr>
                  <a:t> на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3200" b="1" i="1" dirty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accPr>
                      <m:e>
                        <m:r>
                          <a:rPr lang="en-US" sz="3200" b="1" dirty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𝜎</m:t>
                        </m:r>
                      </m:e>
                    </m:acc>
                  </m:oMath>
                </a14:m>
                <a:endParaRPr lang="ru-RU" sz="3200" b="1" dirty="0">
                  <a:solidFill>
                    <a:srgbClr val="28506A"/>
                  </a:solidFill>
                  <a:latin typeface="+mn-lt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" name="Заголовок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0"/>
                <a:ext cx="9144000" cy="620688"/>
              </a:xfrm>
              <a:blipFill>
                <a:blip r:embed="rId3"/>
                <a:stretch>
                  <a:fillRect l="-1667" t="-12500" b="-2708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8102684A-3021-944B-AFCA-6AF0DE965A73}"/>
                  </a:ext>
                </a:extLst>
              </p:cNvPr>
              <p:cNvSpPr/>
              <p:nvPr/>
            </p:nvSpPr>
            <p:spPr>
              <a:xfrm>
                <a:off x="2147228" y="4051548"/>
                <a:ext cx="816056" cy="5582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groupChr>
                        <m:groupChrPr>
                          <m:chr m:val="→"/>
                          <m:vertJc m:val="bot"/>
                          <m:ctrlPr>
                            <a:rPr lang="en-US" sz="240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groupChr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ru-RU" sz="24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8102684A-3021-944B-AFCA-6AF0DE965A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7228" y="4051548"/>
                <a:ext cx="816056" cy="558230"/>
              </a:xfrm>
              <a:prstGeom prst="rect">
                <a:avLst/>
              </a:prstGeom>
              <a:blipFill>
                <a:blip r:embed="rId4"/>
                <a:stretch>
                  <a:fillRect l="-13846" t="-11628" b="-5116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Группа 11">
            <a:extLst>
              <a:ext uri="{FF2B5EF4-FFF2-40B4-BE49-F238E27FC236}">
                <a16:creationId xmlns:a16="http://schemas.microsoft.com/office/drawing/2014/main" id="{70D5FC90-2A73-2F4F-9509-9C691EEC5CE4}"/>
              </a:ext>
            </a:extLst>
          </p:cNvPr>
          <p:cNvGrpSpPr/>
          <p:nvPr/>
        </p:nvGrpSpPr>
        <p:grpSpPr>
          <a:xfrm>
            <a:off x="612000" y="720000"/>
            <a:ext cx="5732188" cy="1233799"/>
            <a:chOff x="612000" y="720000"/>
            <a:chExt cx="5732188" cy="123379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Прямоугольник 12">
                  <a:extLst>
                    <a:ext uri="{FF2B5EF4-FFF2-40B4-BE49-F238E27FC236}">
                      <a16:creationId xmlns:a16="http://schemas.microsoft.com/office/drawing/2014/main" id="{1E17D4B3-F218-1A4D-9BA1-7C9A6D7156B9}"/>
                    </a:ext>
                  </a:extLst>
                </p:cNvPr>
                <p:cNvSpPr/>
                <p:nvPr/>
              </p:nvSpPr>
              <p:spPr>
                <a:xfrm>
                  <a:off x="2071608" y="720000"/>
                  <a:ext cx="4272580" cy="123379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2400" b="0" i="1" smtClean="0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acc>
                              <m:accPr>
                                <m:chr m:val="̅"/>
                                <m:ctrlPr>
                                  <a:rPr lang="en-US" sz="2400" b="0" i="1" smtClean="0">
                                    <a:solidFill>
                                      <a:srgbClr val="28506A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rgbClr val="28506A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sz="2400" b="0" i="1" smtClean="0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</a:rPr>
                              <m:t> −</m:t>
                            </m:r>
                            <m:r>
                              <a:rPr lang="en-US" sz="2400" b="0" i="1" smtClean="0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2400" b="0" i="1" smtClean="0">
                                    <a:solidFill>
                                      <a:srgbClr val="28506A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f>
                                  <m:fPr>
                                    <m:ctrlPr>
                                      <a:rPr lang="en-US" sz="2400" b="0" i="1" smtClean="0">
                                        <a:solidFill>
                                          <a:srgbClr val="2850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sz="2400" b="0" i="1" smtClean="0">
                                            <a:solidFill>
                                              <a:srgbClr val="28506A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400" b="0" i="1" smtClean="0">
                                            <a:solidFill>
                                              <a:srgbClr val="28506A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p>
                                        <m:r>
                                          <a:rPr lang="en-US" sz="2400" b="0" i="1" smtClean="0">
                                            <a:solidFill>
                                              <a:srgbClr val="28506A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lang="en-US" sz="2400" b="0" i="1" smtClean="0">
                                        <a:solidFill>
                                          <a:srgbClr val="2850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den>
                                </m:f>
                              </m:e>
                            </m:rad>
                          </m:den>
                        </m:f>
                        <m:r>
                          <a:rPr lang="en-US" sz="2400" b="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  <m:t>   </m:t>
                        </m:r>
                        <m:groupChr>
                          <m:groupChrPr>
                            <m:chr m:val="→"/>
                            <m:vertJc m:val="bot"/>
                            <m:ctrlPr>
                              <a:rPr lang="en-US" sz="2400" i="1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m:rPr>
                                <m:brk m:alnAt="2"/>
                              </m:rPr>
                              <a:rPr lang="en-US" sz="2400" i="1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</m:groupChr>
                        <m:r>
                          <a:rPr lang="en-US" sz="2400" b="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  <m:t>   </m:t>
                        </m:r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  <m:d>
                          <m:dPr>
                            <m:ctrlPr>
                              <a:rPr lang="en-US" sz="2400" i="1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sz="2400" i="1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i="1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ru-RU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  <m:t>при  </m:t>
                        </m:r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oMath>
                    </m:oMathPara>
                  </a14:m>
                  <a:endParaRPr lang="en-US" sz="2400" dirty="0">
                    <a:solidFill>
                      <a:srgbClr val="28506A"/>
                    </a:solidFill>
                  </a:endParaRPr>
                </a:p>
              </p:txBody>
            </p:sp>
          </mc:Choice>
          <mc:Fallback xmlns="">
            <p:sp>
              <p:nvSpPr>
                <p:cNvPr id="15" name="Прямоугольник 12">
                  <a:extLst>
                    <a:ext uri="{FF2B5EF4-FFF2-40B4-BE49-F238E27FC236}">
                      <a16:creationId xmlns:a16="http://schemas.microsoft.com/office/drawing/2014/main" id="{1E17D4B3-F218-1A4D-9BA1-7C9A6D7156B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71608" y="720000"/>
                  <a:ext cx="4272580" cy="1233799"/>
                </a:xfrm>
                <a:prstGeom prst="rect">
                  <a:avLst/>
                </a:prstGeom>
                <a:blipFill>
                  <a:blip r:embed="rId5"/>
                  <a:stretch>
                    <a:fillRect t="-2041"/>
                  </a:stretch>
                </a:blipFill>
              </p:spPr>
              <p:txBody>
                <a:bodyPr/>
                <a:lstStyle/>
                <a:p>
                  <a:r>
                    <a:rPr lang="en-RU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" name="Объект 5">
              <a:extLst>
                <a:ext uri="{FF2B5EF4-FFF2-40B4-BE49-F238E27FC236}">
                  <a16:creationId xmlns:a16="http://schemas.microsoft.com/office/drawing/2014/main" id="{09C2037E-7CBF-DB47-AF12-7AA341E21534}"/>
                </a:ext>
              </a:extLst>
            </p:cNvPr>
            <p:cNvSpPr txBox="1">
              <a:spLocks/>
            </p:cNvSpPr>
            <p:nvPr/>
          </p:nvSpPr>
          <p:spPr>
            <a:xfrm>
              <a:off x="612000" y="720000"/>
              <a:ext cx="1440160" cy="607624"/>
            </a:xfrm>
            <a:prstGeom prst="rect">
              <a:avLst/>
            </a:prstGeom>
          </p:spPr>
          <p:txBody>
            <a:bodyPr vert="horz" lIns="0" tIns="0" rIns="0" bIns="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Bef>
                  <a:spcPts val="0"/>
                </a:spcBef>
                <a:spcAft>
                  <a:spcPts val="1800"/>
                </a:spcAft>
                <a:buNone/>
              </a:pPr>
              <a:r>
                <a:rPr lang="ru-RU" sz="2400" dirty="0">
                  <a:solidFill>
                    <a:srgbClr val="373737"/>
                  </a:solidFill>
                </a:rPr>
                <a:t>По ЦПТ</a:t>
              </a:r>
              <a:r>
                <a:rPr lang="en-US" sz="2400" dirty="0">
                  <a:solidFill>
                    <a:srgbClr val="373737"/>
                  </a:solidFill>
                </a:rPr>
                <a:t>:</a:t>
              </a:r>
              <a:endParaRPr lang="ru-RU" sz="2400" dirty="0">
                <a:solidFill>
                  <a:srgbClr val="373737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Прямоугольник 15">
                <a:extLst>
                  <a:ext uri="{FF2B5EF4-FFF2-40B4-BE49-F238E27FC236}">
                    <a16:creationId xmlns:a16="http://schemas.microsoft.com/office/drawing/2014/main" id="{520834FB-C01C-FB45-8ACB-89D94BBD544B}"/>
                  </a:ext>
                </a:extLst>
              </p:cNvPr>
              <p:cNvSpPr/>
              <p:nvPr/>
            </p:nvSpPr>
            <p:spPr>
              <a:xfrm>
                <a:off x="2088000" y="2088000"/>
                <a:ext cx="5289910" cy="16484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sz="240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2400" i="1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400" b="0" i="1" smtClean="0">
                                              <a:solidFill>
                                                <a:srgbClr val="2850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b="0" i="1" smtClean="0">
                                              <a:solidFill>
                                                <a:srgbClr val="2850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𝜎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en-US" sz="2400" i="1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</m:e>
                          </m:ra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2400" i="1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en-US" sz="2400" i="1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</m:e>
                          </m:rad>
                        </m:den>
                      </m:f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   ⋅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̅"/>
                              <m:ctrlP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40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2400" i="1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400" i="1">
                                              <a:solidFill>
                                                <a:srgbClr val="2850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rgbClr val="2850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𝜎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en-US" sz="2400" i="1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</m:e>
                          </m:rad>
                        </m:den>
                      </m:f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groupChr>
                        <m:groupChrPr>
                          <m:chr m:val="→"/>
                          <m:vertJc m:val="bot"/>
                          <m:ctrlP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groupChr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US" sz="2400" i="1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sz="2400" i="1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ru-RU" sz="2400" i="1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при  </m:t>
                      </m:r>
                      <m:r>
                        <a:rPr lang="en-US" sz="2400" i="1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sz="2400" i="1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2400" i="1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en-US" sz="2400" dirty="0">
                  <a:solidFill>
                    <a:srgbClr val="28506A"/>
                  </a:solidFill>
                </a:endParaRPr>
              </a:p>
            </p:txBody>
          </p:sp>
        </mc:Choice>
        <mc:Fallback xmlns="">
          <p:sp>
            <p:nvSpPr>
              <p:cNvPr id="17" name="Прямоугольник 15">
                <a:extLst>
                  <a:ext uri="{FF2B5EF4-FFF2-40B4-BE49-F238E27FC236}">
                    <a16:creationId xmlns:a16="http://schemas.microsoft.com/office/drawing/2014/main" id="{520834FB-C01C-FB45-8ACB-89D94BBD54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8000" y="2088000"/>
                <a:ext cx="5289910" cy="16484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Объект 5">
                <a:extLst>
                  <a:ext uri="{FF2B5EF4-FFF2-40B4-BE49-F238E27FC236}">
                    <a16:creationId xmlns:a16="http://schemas.microsoft.com/office/drawing/2014/main" id="{44C6FDA5-9E7B-0041-AE39-B9B30080788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2000" y="4932000"/>
                <a:ext cx="7167949" cy="607624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r>
                  <a:rPr lang="ru-RU" sz="2400" dirty="0">
                    <a:solidFill>
                      <a:srgbClr val="373737"/>
                    </a:solidFill>
                  </a:rPr>
                  <a:t>Так как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dirty="0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400" i="1" dirty="0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 dirty="0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𝜎</m:t>
                            </m:r>
                          </m:e>
                        </m:acc>
                      </m:e>
                      <m:sup>
                        <m:r>
                          <a:rPr lang="en-US" sz="2400" b="0" i="1" dirty="0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ru-RU" sz="2400" dirty="0">
                    <a:solidFill>
                      <a:srgbClr val="373737"/>
                    </a:solidFill>
                  </a:rPr>
                  <a:t>состоятельная оценка для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rgbClr val="28506A"/>
                    </a:solidFill>
                  </a:rPr>
                  <a:t>,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dirty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400" i="1" dirty="0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 dirty="0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𝜎</m:t>
                            </m:r>
                          </m:e>
                        </m:acc>
                      </m:e>
                      <m:sup>
                        <m:r>
                          <a:rPr lang="en-US" sz="2400" i="1" dirty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2</m:t>
                        </m:r>
                      </m:sup>
                    </m:sSup>
                    <m:r>
                      <a:rPr lang="en-US" sz="2400" i="1" dirty="0">
                        <a:solidFill>
                          <a:srgbClr val="28506A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 </m:t>
                    </m:r>
                    <m:groupChr>
                      <m:groupChrPr>
                        <m:chr m:val="→"/>
                        <m:vertJc m:val="bot"/>
                        <m:ctrlP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sz="2400" b="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groupChr>
                    <m:sSup>
                      <m:sSupPr>
                        <m:ctrlP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   </m:t>
                        </m:r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ru-RU" sz="2400" dirty="0">
                  <a:solidFill>
                    <a:srgbClr val="5C5B5C"/>
                  </a:solidFill>
                </a:endParaRPr>
              </a:p>
            </p:txBody>
          </p:sp>
        </mc:Choice>
        <mc:Fallback xmlns="">
          <p:sp>
            <p:nvSpPr>
              <p:cNvPr id="19" name="Объект 5">
                <a:extLst>
                  <a:ext uri="{FF2B5EF4-FFF2-40B4-BE49-F238E27FC236}">
                    <a16:creationId xmlns:a16="http://schemas.microsoft.com/office/drawing/2014/main" id="{44C6FDA5-9E7B-0041-AE39-B9B3008078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4932000"/>
                <a:ext cx="7167949" cy="607624"/>
              </a:xfrm>
              <a:prstGeom prst="rect">
                <a:avLst/>
              </a:prstGeom>
              <a:blipFill>
                <a:blip r:embed="rId7"/>
                <a:stretch>
                  <a:fillRect l="-2660" t="-16667" b="-29167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Прямоугольник 7">
            <a:extLst>
              <a:ext uri="{FF2B5EF4-FFF2-40B4-BE49-F238E27FC236}">
                <a16:creationId xmlns:a16="http://schemas.microsoft.com/office/drawing/2014/main" id="{6F41ABDF-F95E-B54F-8DFF-6501A1004010}"/>
              </a:ext>
            </a:extLst>
          </p:cNvPr>
          <p:cNvSpPr/>
          <p:nvPr/>
        </p:nvSpPr>
        <p:spPr>
          <a:xfrm>
            <a:off x="2103563" y="2053111"/>
            <a:ext cx="887359" cy="1864236"/>
          </a:xfrm>
          <a:prstGeom prst="rect">
            <a:avLst/>
          </a:prstGeom>
          <a:noFill/>
          <a:ln w="28575">
            <a:solidFill>
              <a:srgbClr val="C0504D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B301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8509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8" name="applause.wav"/>
          </p:stSnd>
        </p:sndAc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Заголовок 1"/>
              <p:cNvSpPr>
                <a:spLocks noGrp="1"/>
              </p:cNvSpPr>
              <p:nvPr>
                <p:ph type="title"/>
              </p:nvPr>
            </p:nvSpPr>
            <p:spPr>
              <a:xfrm>
                <a:off x="0" y="0"/>
                <a:ext cx="9144000" cy="620688"/>
              </a:xfrm>
            </p:spPr>
            <p:txBody>
              <a:bodyPr vert="horz" wrap="square" lIns="91440" tIns="45720" rIns="0" bIns="0" rtlCol="0" anchor="t">
                <a:noAutofit/>
              </a:bodyPr>
              <a:lstStyle/>
              <a:p>
                <a:pPr algn="l"/>
                <a:r>
                  <a:rPr lang="ru-RU" sz="3200" b="1" dirty="0">
                    <a:solidFill>
                      <a:srgbClr val="28506A"/>
                    </a:solidFill>
                    <a:latin typeface="+mn-lt"/>
                    <a:ea typeface="+mn-ea"/>
                    <a:cs typeface="+mn-cs"/>
                  </a:rPr>
                  <a:t>Почему можно заменить </a:t>
                </a:r>
                <a14:m>
                  <m:oMath xmlns:m="http://schemas.openxmlformats.org/officeDocument/2006/math">
                    <m:r>
                      <a:rPr lang="en-US" sz="3200" b="1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𝜎</m:t>
                    </m:r>
                  </m:oMath>
                </a14:m>
                <a:r>
                  <a:rPr lang="ru-RU" sz="3200" b="1" dirty="0">
                    <a:solidFill>
                      <a:srgbClr val="28506A"/>
                    </a:solidFill>
                    <a:latin typeface="+mn-lt"/>
                    <a:ea typeface="+mn-ea"/>
                    <a:cs typeface="+mn-cs"/>
                  </a:rPr>
                  <a:t> на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3200" b="1" i="1" dirty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accPr>
                      <m:e>
                        <m:r>
                          <a:rPr lang="en-US" sz="3200" b="1" dirty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𝜎</m:t>
                        </m:r>
                      </m:e>
                    </m:acc>
                  </m:oMath>
                </a14:m>
                <a:endParaRPr lang="ru-RU" sz="3200" b="1" dirty="0">
                  <a:solidFill>
                    <a:srgbClr val="28506A"/>
                  </a:solidFill>
                  <a:latin typeface="+mn-lt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" name="Заголовок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0"/>
                <a:ext cx="9144000" cy="620688"/>
              </a:xfrm>
              <a:blipFill>
                <a:blip r:embed="rId3"/>
                <a:stretch>
                  <a:fillRect l="-1667" t="-12500" b="-2708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B29842BA-A31C-49A5-8993-07BCAF366625}"/>
              </a:ext>
            </a:extLst>
          </p:cNvPr>
          <p:cNvGrpSpPr/>
          <p:nvPr/>
        </p:nvGrpSpPr>
        <p:grpSpPr>
          <a:xfrm>
            <a:off x="1663795" y="4217148"/>
            <a:ext cx="1782924" cy="595932"/>
            <a:chOff x="1528092" y="4276533"/>
            <a:chExt cx="1782924" cy="5959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Прямоугольник 2">
                  <a:extLst>
                    <a:ext uri="{FF2B5EF4-FFF2-40B4-BE49-F238E27FC236}">
                      <a16:creationId xmlns:a16="http://schemas.microsoft.com/office/drawing/2014/main" id="{8102684A-3021-944B-AFCA-6AF0DE965A73}"/>
                    </a:ext>
                  </a:extLst>
                </p:cNvPr>
                <p:cNvSpPr/>
                <p:nvPr/>
              </p:nvSpPr>
              <p:spPr>
                <a:xfrm>
                  <a:off x="1528092" y="4295384"/>
                  <a:ext cx="816056" cy="55823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groupChr>
                          <m:groupChrPr>
                            <m:chr m:val="→"/>
                            <m:vertJc m:val="bot"/>
                            <m:ctrlPr>
                              <a:rPr lang="en-US" sz="2400" i="1" smtClean="0">
                                <a:solidFill>
                                  <a:srgbClr val="C0504D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m:rPr>
                                <m:brk m:alnAt="2"/>
                              </m:rPr>
                              <a:rPr lang="en-US" sz="2400" i="1">
                                <a:solidFill>
                                  <a:srgbClr val="C0504D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groupChr>
                        <m:r>
                          <a:rPr lang="en-US" sz="2400" b="0" i="1" smtClean="0">
                            <a:solidFill>
                              <a:srgbClr val="C0504D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solidFill>
                              <a:srgbClr val="C0504D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ru-RU" sz="2400" dirty="0">
                    <a:solidFill>
                      <a:srgbClr val="C0504D"/>
                    </a:solidFill>
                  </a:endParaRPr>
                </a:p>
              </p:txBody>
            </p:sp>
          </mc:Choice>
          <mc:Fallback xmlns="">
            <p:sp>
              <p:nvSpPr>
                <p:cNvPr id="3" name="Прямоугольник 2">
                  <a:extLst>
                    <a:ext uri="{FF2B5EF4-FFF2-40B4-BE49-F238E27FC236}">
                      <a16:creationId xmlns:a16="http://schemas.microsoft.com/office/drawing/2014/main" id="{8102684A-3021-944B-AFCA-6AF0DE965A7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8092" y="4295384"/>
                  <a:ext cx="816056" cy="558230"/>
                </a:xfrm>
                <a:prstGeom prst="rect">
                  <a:avLst/>
                </a:prstGeom>
                <a:blipFill>
                  <a:blip r:embed="rId4"/>
                  <a:stretch>
                    <a:fillRect l="-15625" t="-11364" b="-50000"/>
                  </a:stretch>
                </a:blipFill>
              </p:spPr>
              <p:txBody>
                <a:bodyPr/>
                <a:lstStyle/>
                <a:p>
                  <a:r>
                    <a:rPr lang="en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Прямоугольник 10">
                  <a:extLst>
                    <a:ext uri="{FF2B5EF4-FFF2-40B4-BE49-F238E27FC236}">
                      <a16:creationId xmlns:a16="http://schemas.microsoft.com/office/drawing/2014/main" id="{7EB5F6E5-82FF-1649-A19E-B9938F99F088}"/>
                    </a:ext>
                  </a:extLst>
                </p:cNvPr>
                <p:cNvSpPr/>
                <p:nvPr/>
              </p:nvSpPr>
              <p:spPr>
                <a:xfrm>
                  <a:off x="2494960" y="4276533"/>
                  <a:ext cx="816056" cy="5959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groupChr>
                          <m:groupChrPr>
                            <m:chr m:val="→"/>
                            <m:vertJc m:val="bot"/>
                            <m:ctrlPr>
                              <a:rPr lang="en-US" sz="2400" i="1" smtClean="0">
                                <a:solidFill>
                                  <a:srgbClr val="C0504D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m:rPr>
                                <m:brk m:alnAt="2"/>
                              </m:rPr>
                              <a:rPr lang="en-US" sz="2400" b="0" i="1" smtClean="0">
                                <a:solidFill>
                                  <a:srgbClr val="C0504D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</m:groupChr>
                        <m:r>
                          <a:rPr lang="en-US" sz="2400" b="0" i="1" smtClean="0">
                            <a:solidFill>
                              <a:srgbClr val="C0504D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solidFill>
                              <a:srgbClr val="C0504D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ru-RU" sz="2400" dirty="0">
                    <a:solidFill>
                      <a:srgbClr val="C0504D"/>
                    </a:solidFill>
                  </a:endParaRPr>
                </a:p>
              </p:txBody>
            </p:sp>
          </mc:Choice>
          <mc:Fallback xmlns="">
            <p:sp>
              <p:nvSpPr>
                <p:cNvPr id="11" name="Прямоугольник 10">
                  <a:extLst>
                    <a:ext uri="{FF2B5EF4-FFF2-40B4-BE49-F238E27FC236}">
                      <a16:creationId xmlns:a16="http://schemas.microsoft.com/office/drawing/2014/main" id="{7EB5F6E5-82FF-1649-A19E-B9938F99F08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94960" y="4276533"/>
                  <a:ext cx="816056" cy="595932"/>
                </a:xfrm>
                <a:prstGeom prst="rect">
                  <a:avLst/>
                </a:prstGeom>
                <a:blipFill>
                  <a:blip r:embed="rId5"/>
                  <a:stretch>
                    <a:fillRect l="-15625" t="-4255" b="-44681"/>
                  </a:stretch>
                </a:blipFill>
              </p:spPr>
              <p:txBody>
                <a:bodyPr/>
                <a:lstStyle/>
                <a:p>
                  <a:r>
                    <a:rPr lang="en-RU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48050BA9-E0B2-4EBF-A31A-DBFF8C770B7C}"/>
              </a:ext>
            </a:extLst>
          </p:cNvPr>
          <p:cNvGrpSpPr/>
          <p:nvPr/>
        </p:nvGrpSpPr>
        <p:grpSpPr>
          <a:xfrm>
            <a:off x="612000" y="720000"/>
            <a:ext cx="5732188" cy="1233799"/>
            <a:chOff x="612000" y="720000"/>
            <a:chExt cx="5732188" cy="123379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Прямоугольник 12">
                  <a:extLst>
                    <a:ext uri="{FF2B5EF4-FFF2-40B4-BE49-F238E27FC236}">
                      <a16:creationId xmlns:a16="http://schemas.microsoft.com/office/drawing/2014/main" id="{2698B209-5176-4711-8B22-1FAB4579167E}"/>
                    </a:ext>
                  </a:extLst>
                </p:cNvPr>
                <p:cNvSpPr/>
                <p:nvPr/>
              </p:nvSpPr>
              <p:spPr>
                <a:xfrm>
                  <a:off x="2071608" y="720000"/>
                  <a:ext cx="4272580" cy="123379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2400" b="0" i="1" smtClean="0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acc>
                              <m:accPr>
                                <m:chr m:val="̅"/>
                                <m:ctrlPr>
                                  <a:rPr lang="en-US" sz="2400" b="0" i="1" smtClean="0">
                                    <a:solidFill>
                                      <a:srgbClr val="28506A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rgbClr val="28506A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sz="2400" b="0" i="1" smtClean="0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</a:rPr>
                              <m:t> −</m:t>
                            </m:r>
                            <m:r>
                              <a:rPr lang="en-US" sz="2400" b="0" i="1" smtClean="0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2400" b="0" i="1" smtClean="0">
                                    <a:solidFill>
                                      <a:srgbClr val="28506A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f>
                                  <m:fPr>
                                    <m:ctrlPr>
                                      <a:rPr lang="en-US" sz="2400" b="0" i="1" smtClean="0">
                                        <a:solidFill>
                                          <a:srgbClr val="2850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sz="2400" b="0" i="1" smtClean="0">
                                            <a:solidFill>
                                              <a:srgbClr val="28506A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400" b="0" i="1" smtClean="0">
                                            <a:solidFill>
                                              <a:srgbClr val="28506A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p>
                                        <m:r>
                                          <a:rPr lang="en-US" sz="2400" b="0" i="1" smtClean="0">
                                            <a:solidFill>
                                              <a:srgbClr val="28506A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lang="en-US" sz="2400" b="0" i="1" smtClean="0">
                                        <a:solidFill>
                                          <a:srgbClr val="2850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den>
                                </m:f>
                              </m:e>
                            </m:rad>
                          </m:den>
                        </m:f>
                        <m:r>
                          <a:rPr lang="en-US" sz="2400" b="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  <m:t>   </m:t>
                        </m:r>
                        <m:groupChr>
                          <m:groupChrPr>
                            <m:chr m:val="→"/>
                            <m:vertJc m:val="bot"/>
                            <m:ctrlPr>
                              <a:rPr lang="en-US" sz="2400" i="1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m:rPr>
                                <m:brk m:alnAt="2"/>
                              </m:rPr>
                              <a:rPr lang="en-US" sz="2400" i="1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</m:groupChr>
                        <m:r>
                          <a:rPr lang="en-US" sz="2400" b="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  <m:t>   </m:t>
                        </m:r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  <m:d>
                          <m:dPr>
                            <m:ctrlPr>
                              <a:rPr lang="en-US" sz="2400" i="1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sz="2400" i="1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i="1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ru-RU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  <m:t>при  </m:t>
                        </m:r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oMath>
                    </m:oMathPara>
                  </a14:m>
                  <a:endParaRPr lang="en-US" sz="2400" dirty="0">
                    <a:solidFill>
                      <a:srgbClr val="28506A"/>
                    </a:solidFill>
                  </a:endParaRPr>
                </a:p>
              </p:txBody>
            </p:sp>
          </mc:Choice>
          <mc:Fallback xmlns="">
            <p:sp>
              <p:nvSpPr>
                <p:cNvPr id="13" name="Прямоугольник 12">
                  <a:extLst>
                    <a:ext uri="{FF2B5EF4-FFF2-40B4-BE49-F238E27FC236}">
                      <a16:creationId xmlns:a16="http://schemas.microsoft.com/office/drawing/2014/main" id="{2698B209-5176-4711-8B22-1FAB4579167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71608" y="720000"/>
                  <a:ext cx="4272580" cy="1233799"/>
                </a:xfrm>
                <a:prstGeom prst="rect">
                  <a:avLst/>
                </a:prstGeom>
                <a:blipFill>
                  <a:blip r:embed="rId6"/>
                  <a:stretch>
                    <a:fillRect t="-2041"/>
                  </a:stretch>
                </a:blipFill>
              </p:spPr>
              <p:txBody>
                <a:bodyPr/>
                <a:lstStyle/>
                <a:p>
                  <a:r>
                    <a:rPr lang="en-RU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Объект 5">
              <a:extLst>
                <a:ext uri="{FF2B5EF4-FFF2-40B4-BE49-F238E27FC236}">
                  <a16:creationId xmlns:a16="http://schemas.microsoft.com/office/drawing/2014/main" id="{4ABA4E93-F22E-4090-ADE0-46C651CE17FB}"/>
                </a:ext>
              </a:extLst>
            </p:cNvPr>
            <p:cNvSpPr txBox="1">
              <a:spLocks/>
            </p:cNvSpPr>
            <p:nvPr/>
          </p:nvSpPr>
          <p:spPr>
            <a:xfrm>
              <a:off x="612000" y="720000"/>
              <a:ext cx="1440160" cy="607624"/>
            </a:xfrm>
            <a:prstGeom prst="rect">
              <a:avLst/>
            </a:prstGeom>
          </p:spPr>
          <p:txBody>
            <a:bodyPr vert="horz" lIns="0" tIns="0" rIns="0" bIns="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Bef>
                  <a:spcPts val="0"/>
                </a:spcBef>
                <a:spcAft>
                  <a:spcPts val="1800"/>
                </a:spcAft>
                <a:buNone/>
              </a:pPr>
              <a:r>
                <a:rPr lang="ru-RU" sz="2400" dirty="0">
                  <a:solidFill>
                    <a:srgbClr val="373737"/>
                  </a:solidFill>
                </a:rPr>
                <a:t>По ЦПТ</a:t>
              </a:r>
              <a:r>
                <a:rPr lang="en-US" sz="2400" dirty="0">
                  <a:solidFill>
                    <a:srgbClr val="373737"/>
                  </a:solidFill>
                </a:rPr>
                <a:t>:</a:t>
              </a:r>
              <a:endParaRPr lang="ru-RU" sz="2400" dirty="0">
                <a:solidFill>
                  <a:srgbClr val="373737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329B56F0-24B4-4E0E-8849-FFA3525647D0}"/>
                  </a:ext>
                </a:extLst>
              </p:cNvPr>
              <p:cNvSpPr/>
              <p:nvPr/>
            </p:nvSpPr>
            <p:spPr>
              <a:xfrm>
                <a:off x="2088000" y="2088000"/>
                <a:ext cx="5289910" cy="16484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sz="240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2400" i="1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400" b="0" i="1" smtClean="0">
                                              <a:solidFill>
                                                <a:srgbClr val="2850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b="0" i="1" smtClean="0">
                                              <a:solidFill>
                                                <a:srgbClr val="2850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𝜎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en-US" sz="2400" i="1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</m:e>
                          </m:ra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2400" i="1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en-US" sz="2400" i="1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</m:e>
                          </m:rad>
                        </m:den>
                      </m:f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   ⋅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̅"/>
                              <m:ctrlP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40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2400" i="1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400" i="1">
                                              <a:solidFill>
                                                <a:srgbClr val="2850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rgbClr val="2850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𝜎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en-US" sz="2400" i="1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</m:e>
                          </m:rad>
                        </m:den>
                      </m:f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groupChr>
                        <m:groupChrPr>
                          <m:chr m:val="→"/>
                          <m:vertJc m:val="bot"/>
                          <m:ctrlP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groupChr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US" sz="2400" i="1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sz="2400" i="1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ru-RU" sz="2400" i="1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при  </m:t>
                      </m:r>
                      <m:r>
                        <a:rPr lang="en-US" sz="2400" i="1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sz="2400" i="1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2400" i="1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en-US" sz="2400" dirty="0">
                  <a:solidFill>
                    <a:srgbClr val="28506A"/>
                  </a:solidFill>
                </a:endParaRPr>
              </a:p>
            </p:txBody>
          </p:sp>
        </mc:Choice>
        <mc:Fallback xmlns="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329B56F0-24B4-4E0E-8849-FFA3525647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8000" y="2088000"/>
                <a:ext cx="5289910" cy="16484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Объект 5">
                <a:extLst>
                  <a:ext uri="{FF2B5EF4-FFF2-40B4-BE49-F238E27FC236}">
                    <a16:creationId xmlns:a16="http://schemas.microsoft.com/office/drawing/2014/main" id="{F006E467-BA4D-44E5-AA39-08998DE2B1C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2000" y="4932000"/>
                <a:ext cx="7167949" cy="607624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r>
                  <a:rPr lang="ru-RU" sz="2400" dirty="0">
                    <a:solidFill>
                      <a:srgbClr val="373737"/>
                    </a:solidFill>
                  </a:rPr>
                  <a:t>Так как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dirty="0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400" i="1" dirty="0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 dirty="0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𝜎</m:t>
                            </m:r>
                          </m:e>
                        </m:acc>
                      </m:e>
                      <m:sup>
                        <m:r>
                          <a:rPr lang="en-US" sz="2400" b="0" i="1" dirty="0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ru-RU" sz="2400" dirty="0">
                    <a:solidFill>
                      <a:srgbClr val="373737"/>
                    </a:solidFill>
                  </a:rPr>
                  <a:t>состоятельная оценка для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rgbClr val="28506A"/>
                    </a:solidFill>
                  </a:rPr>
                  <a:t>,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dirty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400" i="1" dirty="0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 dirty="0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𝜎</m:t>
                            </m:r>
                          </m:e>
                        </m:acc>
                      </m:e>
                      <m:sup>
                        <m:r>
                          <a:rPr lang="en-US" sz="2400" i="1" dirty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2</m:t>
                        </m:r>
                      </m:sup>
                    </m:sSup>
                    <m:r>
                      <a:rPr lang="en-US" sz="2400" i="1" dirty="0">
                        <a:solidFill>
                          <a:srgbClr val="28506A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 </m:t>
                    </m:r>
                    <m:groupChr>
                      <m:groupChrPr>
                        <m:chr m:val="→"/>
                        <m:vertJc m:val="bot"/>
                        <m:ctrlP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sz="2400" b="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groupChr>
                    <m:sSup>
                      <m:sSupPr>
                        <m:ctrlP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   </m:t>
                        </m:r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ru-RU" sz="2400" dirty="0">
                  <a:solidFill>
                    <a:srgbClr val="5C5B5C"/>
                  </a:solidFill>
                </a:endParaRPr>
              </a:p>
            </p:txBody>
          </p:sp>
        </mc:Choice>
        <mc:Fallback xmlns="">
          <p:sp>
            <p:nvSpPr>
              <p:cNvPr id="20" name="Объект 5">
                <a:extLst>
                  <a:ext uri="{FF2B5EF4-FFF2-40B4-BE49-F238E27FC236}">
                    <a16:creationId xmlns:a16="http://schemas.microsoft.com/office/drawing/2014/main" id="{F006E467-BA4D-44E5-AA39-08998DE2B1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4932000"/>
                <a:ext cx="7167949" cy="607624"/>
              </a:xfrm>
              <a:prstGeom prst="rect">
                <a:avLst/>
              </a:prstGeom>
              <a:blipFill>
                <a:blip r:embed="rId8"/>
                <a:stretch>
                  <a:fillRect l="-2660" t="-16667" b="-29167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Прямоугольник 7">
            <a:extLst>
              <a:ext uri="{FF2B5EF4-FFF2-40B4-BE49-F238E27FC236}">
                <a16:creationId xmlns:a16="http://schemas.microsoft.com/office/drawing/2014/main" id="{E386F4E7-4C57-7A4B-B98D-EC334DC5D532}"/>
              </a:ext>
            </a:extLst>
          </p:cNvPr>
          <p:cNvSpPr/>
          <p:nvPr/>
        </p:nvSpPr>
        <p:spPr>
          <a:xfrm>
            <a:off x="2103563" y="2053111"/>
            <a:ext cx="887359" cy="1864236"/>
          </a:xfrm>
          <a:prstGeom prst="rect">
            <a:avLst/>
          </a:prstGeom>
          <a:noFill/>
          <a:ln w="28575">
            <a:solidFill>
              <a:srgbClr val="C0504D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B301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2167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9" name="applause.wav"/>
          </p:stSnd>
        </p:sndAc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Заголовок 1"/>
              <p:cNvSpPr>
                <a:spLocks noGrp="1"/>
              </p:cNvSpPr>
              <p:nvPr>
                <p:ph type="title"/>
              </p:nvPr>
            </p:nvSpPr>
            <p:spPr>
              <a:xfrm>
                <a:off x="0" y="0"/>
                <a:ext cx="9144000" cy="620688"/>
              </a:xfrm>
            </p:spPr>
            <p:txBody>
              <a:bodyPr vert="horz" wrap="square" lIns="91440" tIns="45720" rIns="0" bIns="0" rtlCol="0" anchor="t">
                <a:noAutofit/>
              </a:bodyPr>
              <a:lstStyle/>
              <a:p>
                <a:pPr algn="l"/>
                <a:r>
                  <a:rPr lang="ru-RU" sz="3200" b="1" dirty="0">
                    <a:solidFill>
                      <a:srgbClr val="28506A"/>
                    </a:solidFill>
                    <a:latin typeface="+mn-lt"/>
                    <a:ea typeface="+mn-ea"/>
                    <a:cs typeface="+mn-cs"/>
                  </a:rPr>
                  <a:t>Почему можно заменить </a:t>
                </a:r>
                <a14:m>
                  <m:oMath xmlns:m="http://schemas.openxmlformats.org/officeDocument/2006/math">
                    <m:r>
                      <a:rPr lang="en-US" sz="3200" b="1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𝜎</m:t>
                    </m:r>
                  </m:oMath>
                </a14:m>
                <a:r>
                  <a:rPr lang="ru-RU" sz="3200" b="1" dirty="0">
                    <a:solidFill>
                      <a:srgbClr val="28506A"/>
                    </a:solidFill>
                    <a:latin typeface="+mn-lt"/>
                    <a:ea typeface="+mn-ea"/>
                    <a:cs typeface="+mn-cs"/>
                  </a:rPr>
                  <a:t> на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3200" b="1" i="1" dirty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accPr>
                      <m:e>
                        <m:r>
                          <a:rPr lang="en-US" sz="3200" b="1" dirty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𝜎</m:t>
                        </m:r>
                      </m:e>
                    </m:acc>
                  </m:oMath>
                </a14:m>
                <a:endParaRPr lang="ru-RU" sz="3200" b="1" dirty="0">
                  <a:solidFill>
                    <a:srgbClr val="28506A"/>
                  </a:solidFill>
                  <a:latin typeface="+mn-lt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" name="Заголовок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0"/>
                <a:ext cx="9144000" cy="620688"/>
              </a:xfrm>
              <a:blipFill>
                <a:blip r:embed="rId3"/>
                <a:stretch>
                  <a:fillRect l="-1667" t="-12500" b="-2708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Группа 10">
            <a:extLst>
              <a:ext uri="{FF2B5EF4-FFF2-40B4-BE49-F238E27FC236}">
                <a16:creationId xmlns:a16="http://schemas.microsoft.com/office/drawing/2014/main" id="{E4E36AD7-C028-594E-AFD9-A3FF6015F606}"/>
              </a:ext>
            </a:extLst>
          </p:cNvPr>
          <p:cNvGrpSpPr/>
          <p:nvPr/>
        </p:nvGrpSpPr>
        <p:grpSpPr>
          <a:xfrm>
            <a:off x="612000" y="720000"/>
            <a:ext cx="5732188" cy="1233799"/>
            <a:chOff x="612000" y="720000"/>
            <a:chExt cx="5732188" cy="123379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Прямоугольник 11">
                  <a:extLst>
                    <a:ext uri="{FF2B5EF4-FFF2-40B4-BE49-F238E27FC236}">
                      <a16:creationId xmlns:a16="http://schemas.microsoft.com/office/drawing/2014/main" id="{2273E89C-010A-2849-80D2-473F91A1B087}"/>
                    </a:ext>
                  </a:extLst>
                </p:cNvPr>
                <p:cNvSpPr/>
                <p:nvPr/>
              </p:nvSpPr>
              <p:spPr>
                <a:xfrm>
                  <a:off x="2071608" y="720000"/>
                  <a:ext cx="4272580" cy="123379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2400" b="0" i="1" smtClean="0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acc>
                              <m:accPr>
                                <m:chr m:val="̅"/>
                                <m:ctrlPr>
                                  <a:rPr lang="en-US" sz="2400" b="0" i="1" smtClean="0">
                                    <a:solidFill>
                                      <a:srgbClr val="28506A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rgbClr val="28506A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sz="2400" b="0" i="1" smtClean="0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</a:rPr>
                              <m:t> −</m:t>
                            </m:r>
                            <m:r>
                              <a:rPr lang="en-US" sz="2400" b="0" i="1" smtClean="0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2400" b="0" i="1" smtClean="0">
                                    <a:solidFill>
                                      <a:srgbClr val="28506A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f>
                                  <m:fPr>
                                    <m:ctrlPr>
                                      <a:rPr lang="en-US" sz="2400" b="0" i="1" smtClean="0">
                                        <a:solidFill>
                                          <a:srgbClr val="2850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sz="2400" b="0" i="1" smtClean="0">
                                            <a:solidFill>
                                              <a:srgbClr val="28506A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400" b="0" i="1" smtClean="0">
                                            <a:solidFill>
                                              <a:srgbClr val="28506A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p>
                                        <m:r>
                                          <a:rPr lang="en-US" sz="2400" b="0" i="1" smtClean="0">
                                            <a:solidFill>
                                              <a:srgbClr val="28506A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lang="en-US" sz="2400" b="0" i="1" smtClean="0">
                                        <a:solidFill>
                                          <a:srgbClr val="2850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den>
                                </m:f>
                              </m:e>
                            </m:rad>
                          </m:den>
                        </m:f>
                        <m:r>
                          <a:rPr lang="en-US" sz="2400" b="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  <m:t>   </m:t>
                        </m:r>
                        <m:groupChr>
                          <m:groupChrPr>
                            <m:chr m:val="→"/>
                            <m:vertJc m:val="bot"/>
                            <m:ctrlPr>
                              <a:rPr lang="en-US" sz="2400" i="1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m:rPr>
                                <m:brk m:alnAt="2"/>
                              </m:rPr>
                              <a:rPr lang="en-US" sz="2400" i="1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</m:groupChr>
                        <m:r>
                          <a:rPr lang="en-US" sz="2400" b="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  <m:t>   </m:t>
                        </m:r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  <m:d>
                          <m:dPr>
                            <m:ctrlPr>
                              <a:rPr lang="en-US" sz="2400" i="1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sz="2400" i="1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i="1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ru-RU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  <m:t>при  </m:t>
                        </m:r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oMath>
                    </m:oMathPara>
                  </a14:m>
                  <a:endParaRPr lang="en-US" sz="2400" dirty="0">
                    <a:solidFill>
                      <a:srgbClr val="28506A"/>
                    </a:solidFill>
                  </a:endParaRPr>
                </a:p>
              </p:txBody>
            </p:sp>
          </mc:Choice>
          <mc:Fallback xmlns="">
            <p:sp>
              <p:nvSpPr>
                <p:cNvPr id="12" name="Прямоугольник 11">
                  <a:extLst>
                    <a:ext uri="{FF2B5EF4-FFF2-40B4-BE49-F238E27FC236}">
                      <a16:creationId xmlns:a16="http://schemas.microsoft.com/office/drawing/2014/main" id="{B7F3901E-B26D-4CC7-B855-3F38C360B81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71608" y="720000"/>
                  <a:ext cx="4272580" cy="1233799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Объект 5">
              <a:extLst>
                <a:ext uri="{FF2B5EF4-FFF2-40B4-BE49-F238E27FC236}">
                  <a16:creationId xmlns:a16="http://schemas.microsoft.com/office/drawing/2014/main" id="{C7E0472C-8079-8748-A792-71204B4E2AEE}"/>
                </a:ext>
              </a:extLst>
            </p:cNvPr>
            <p:cNvSpPr txBox="1">
              <a:spLocks/>
            </p:cNvSpPr>
            <p:nvPr/>
          </p:nvSpPr>
          <p:spPr>
            <a:xfrm>
              <a:off x="612000" y="720000"/>
              <a:ext cx="1440160" cy="607624"/>
            </a:xfrm>
            <a:prstGeom prst="rect">
              <a:avLst/>
            </a:prstGeom>
          </p:spPr>
          <p:txBody>
            <a:bodyPr vert="horz" lIns="0" tIns="0" rIns="0" bIns="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Bef>
                  <a:spcPts val="0"/>
                </a:spcBef>
                <a:spcAft>
                  <a:spcPts val="1800"/>
                </a:spcAft>
                <a:buNone/>
              </a:pPr>
              <a:r>
                <a:rPr lang="ru-RU" sz="2400" dirty="0">
                  <a:solidFill>
                    <a:srgbClr val="28506A"/>
                  </a:solidFill>
                </a:rPr>
                <a:t>По ЦПТ</a:t>
              </a:r>
              <a:r>
                <a:rPr lang="en-US" sz="2400" dirty="0">
                  <a:solidFill>
                    <a:srgbClr val="28506A"/>
                  </a:solidFill>
                </a:rPr>
                <a:t>:</a:t>
              </a:r>
              <a:endParaRPr lang="ru-RU" sz="2400" dirty="0">
                <a:solidFill>
                  <a:srgbClr val="28506A"/>
                </a:solidFill>
              </a:endParaRPr>
            </a:p>
          </p:txBody>
        </p:sp>
      </p:grpSp>
      <p:sp>
        <p:nvSpPr>
          <p:cNvPr id="16" name="Объект 5">
            <a:extLst>
              <a:ext uri="{FF2B5EF4-FFF2-40B4-BE49-F238E27FC236}">
                <a16:creationId xmlns:a16="http://schemas.microsoft.com/office/drawing/2014/main" id="{0E3FAEBF-319B-BC4F-8F0C-9983410ED1C0}"/>
              </a:ext>
            </a:extLst>
          </p:cNvPr>
          <p:cNvSpPr txBox="1">
            <a:spLocks/>
          </p:cNvSpPr>
          <p:nvPr/>
        </p:nvSpPr>
        <p:spPr>
          <a:xfrm>
            <a:off x="612000" y="4005064"/>
            <a:ext cx="7167949" cy="88117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dirty="0">
                <a:solidFill>
                  <a:srgbClr val="373737"/>
                </a:solidFill>
              </a:rPr>
              <a:t>Получается</a:t>
            </a:r>
            <a:r>
              <a:rPr lang="en-US" sz="2400" dirty="0">
                <a:solidFill>
                  <a:srgbClr val="373737"/>
                </a:solidFill>
              </a:rPr>
              <a:t>, </a:t>
            </a:r>
            <a:r>
              <a:rPr lang="ru-RU" sz="2400" dirty="0">
                <a:solidFill>
                  <a:srgbClr val="373737"/>
                </a:solidFill>
              </a:rPr>
              <a:t>что при замене дисперсии на её оценку</a:t>
            </a:r>
            <a:r>
              <a:rPr lang="en-US" sz="2400" dirty="0">
                <a:solidFill>
                  <a:srgbClr val="373737"/>
                </a:solidFill>
              </a:rPr>
              <a:t>,</a:t>
            </a:r>
            <a:r>
              <a:rPr lang="ru-RU" sz="2400" dirty="0">
                <a:solidFill>
                  <a:srgbClr val="373737"/>
                </a:solidFill>
              </a:rPr>
              <a:t> предельное распределение не меняется</a:t>
            </a:r>
            <a:r>
              <a:rPr lang="en-US" sz="2400" dirty="0">
                <a:solidFill>
                  <a:srgbClr val="373737"/>
                </a:solidFill>
              </a:rPr>
              <a:t>.</a:t>
            </a:r>
            <a:endParaRPr lang="ru-RU" sz="2400" dirty="0">
              <a:solidFill>
                <a:srgbClr val="373737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Прямоугольник 18">
                <a:extLst>
                  <a:ext uri="{FF2B5EF4-FFF2-40B4-BE49-F238E27FC236}">
                    <a16:creationId xmlns:a16="http://schemas.microsoft.com/office/drawing/2014/main" id="{9636A65A-DC7F-3847-9F2E-B8FA5969B68E}"/>
                  </a:ext>
                </a:extLst>
              </p:cNvPr>
              <p:cNvSpPr/>
              <p:nvPr/>
            </p:nvSpPr>
            <p:spPr>
              <a:xfrm>
                <a:off x="2691179" y="2502666"/>
                <a:ext cx="4686731" cy="12337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̅"/>
                              <m:ctrlP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40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2400" i="1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400" i="1">
                                              <a:solidFill>
                                                <a:srgbClr val="2850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rgbClr val="2850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𝜎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en-US" sz="2400" i="1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</m:e>
                          </m:rad>
                        </m:den>
                      </m:f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groupChr>
                        <m:groupChrPr>
                          <m:chr m:val="→"/>
                          <m:vertJc m:val="bot"/>
                          <m:ctrlP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groupChr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US" sz="2400" i="1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sz="2400" i="1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ru-RU" sz="2400" i="1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при  </m:t>
                      </m:r>
                      <m:r>
                        <a:rPr lang="en-US" sz="2400" i="1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sz="2400" i="1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2400" i="1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en-US" sz="2400" dirty="0">
                  <a:solidFill>
                    <a:srgbClr val="28506A"/>
                  </a:solidFill>
                </a:endParaRPr>
              </a:p>
            </p:txBody>
          </p:sp>
        </mc:Choice>
        <mc:Fallback xmlns="">
          <p:sp>
            <p:nvSpPr>
              <p:cNvPr id="17" name="Прямоугольник 18">
                <a:extLst>
                  <a:ext uri="{FF2B5EF4-FFF2-40B4-BE49-F238E27FC236}">
                    <a16:creationId xmlns:a16="http://schemas.microsoft.com/office/drawing/2014/main" id="{9636A65A-DC7F-3847-9F2E-B8FA5969B6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1179" y="2502666"/>
                <a:ext cx="4686731" cy="1233799"/>
              </a:xfrm>
              <a:prstGeom prst="rect">
                <a:avLst/>
              </a:prstGeom>
              <a:blipFill>
                <a:blip r:embed="rId6"/>
                <a:stretch>
                  <a:fillRect t="-309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87958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7" name="applause.wav"/>
          </p:stSnd>
        </p:sndAc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Заголовок 1"/>
              <p:cNvSpPr>
                <a:spLocks noGrp="1"/>
              </p:cNvSpPr>
              <p:nvPr>
                <p:ph type="title"/>
              </p:nvPr>
            </p:nvSpPr>
            <p:spPr>
              <a:xfrm>
                <a:off x="0" y="0"/>
                <a:ext cx="9144000" cy="620688"/>
              </a:xfrm>
            </p:spPr>
            <p:txBody>
              <a:bodyPr vert="horz" wrap="square" lIns="91440" tIns="45720" rIns="0" bIns="0" rtlCol="0" anchor="t">
                <a:noAutofit/>
              </a:bodyPr>
              <a:lstStyle/>
              <a:p>
                <a:pPr algn="l"/>
                <a:r>
                  <a:rPr lang="ru-RU" sz="3200" b="1" dirty="0">
                    <a:solidFill>
                      <a:srgbClr val="28506A"/>
                    </a:solidFill>
                    <a:latin typeface="+mn-lt"/>
                    <a:ea typeface="+mn-ea"/>
                    <a:cs typeface="+mn-cs"/>
                  </a:rPr>
                  <a:t>Почему можно заменить </a:t>
                </a:r>
                <a14:m>
                  <m:oMath xmlns:m="http://schemas.openxmlformats.org/officeDocument/2006/math">
                    <m:r>
                      <a:rPr lang="en-US" sz="3200" b="1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𝜎</m:t>
                    </m:r>
                  </m:oMath>
                </a14:m>
                <a:r>
                  <a:rPr lang="ru-RU" sz="3200" b="1" dirty="0">
                    <a:solidFill>
                      <a:srgbClr val="28506A"/>
                    </a:solidFill>
                    <a:latin typeface="+mn-lt"/>
                    <a:ea typeface="+mn-ea"/>
                    <a:cs typeface="+mn-cs"/>
                  </a:rPr>
                  <a:t> на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3200" b="1" i="1" dirty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accPr>
                      <m:e>
                        <m:r>
                          <a:rPr lang="en-US" sz="3200" b="1" dirty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𝜎</m:t>
                        </m:r>
                      </m:e>
                    </m:acc>
                  </m:oMath>
                </a14:m>
                <a:endParaRPr lang="ru-RU" sz="3200" b="1" dirty="0">
                  <a:solidFill>
                    <a:srgbClr val="28506A"/>
                  </a:solidFill>
                  <a:latin typeface="+mn-lt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" name="Заголовок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0"/>
                <a:ext cx="9144000" cy="620688"/>
              </a:xfrm>
              <a:blipFill>
                <a:blip r:embed="rId3"/>
                <a:stretch>
                  <a:fillRect l="-1667" t="-12500" b="-2708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43D666B4-D2C6-3E40-888D-8CEB8499E9E2}"/>
                  </a:ext>
                </a:extLst>
              </p:cNvPr>
              <p:cNvSpPr/>
              <p:nvPr/>
            </p:nvSpPr>
            <p:spPr>
              <a:xfrm>
                <a:off x="930889" y="5154837"/>
                <a:ext cx="6378797" cy="772134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ℙ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400" b="0" i="1" smtClean="0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f>
                            <m:fPr>
                              <m:ctrlP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acc>
                                <m:accPr>
                                  <m:chr m:val="̂"/>
                                  <m:ctrlPr>
                                    <a:rPr lang="en-US" sz="2400" b="0" i="1" smtClean="0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</m:acc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rad>
                            </m:den>
                          </m:f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≤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num>
                                <m:den>
                                  <m: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f>
                            <m:fPr>
                              <m:ctrlP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acc>
                                <m:accPr>
                                  <m:chr m:val="̂"/>
                                  <m:ctrlPr>
                                    <a:rPr lang="en-US" sz="2400" b="0" i="1" smtClean="0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</m:acc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rad>
                            </m:den>
                          </m:f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400" dirty="0">
                  <a:solidFill>
                    <a:srgbClr val="28506A"/>
                  </a:solidFill>
                </a:endParaRPr>
              </a:p>
            </p:txBody>
          </p:sp>
        </mc:Choice>
        <mc:Fallback xmlns="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43D666B4-D2C6-3E40-888D-8CEB8499E9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889" y="5154837"/>
                <a:ext cx="6378797" cy="772134"/>
              </a:xfrm>
              <a:prstGeom prst="rect">
                <a:avLst/>
              </a:prstGeom>
              <a:blipFill>
                <a:blip r:embed="rId4"/>
                <a:stretch>
                  <a:fillRect l="-598" t="-11667" b="-500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54C5C39F-B47F-4A96-9906-891AEC2E9957}"/>
              </a:ext>
            </a:extLst>
          </p:cNvPr>
          <p:cNvGrpSpPr/>
          <p:nvPr/>
        </p:nvGrpSpPr>
        <p:grpSpPr>
          <a:xfrm>
            <a:off x="612000" y="720000"/>
            <a:ext cx="5732188" cy="1233799"/>
            <a:chOff x="612000" y="720000"/>
            <a:chExt cx="5732188" cy="123379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Прямоугольник 11">
                  <a:extLst>
                    <a:ext uri="{FF2B5EF4-FFF2-40B4-BE49-F238E27FC236}">
                      <a16:creationId xmlns:a16="http://schemas.microsoft.com/office/drawing/2014/main" id="{B7F3901E-B26D-4CC7-B855-3F38C360B813}"/>
                    </a:ext>
                  </a:extLst>
                </p:cNvPr>
                <p:cNvSpPr/>
                <p:nvPr/>
              </p:nvSpPr>
              <p:spPr>
                <a:xfrm>
                  <a:off x="2071608" y="720000"/>
                  <a:ext cx="4272580" cy="123379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2400" b="0" i="1" smtClean="0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acc>
                              <m:accPr>
                                <m:chr m:val="̅"/>
                                <m:ctrlPr>
                                  <a:rPr lang="en-US" sz="2400" b="0" i="1" smtClean="0">
                                    <a:solidFill>
                                      <a:srgbClr val="28506A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rgbClr val="28506A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sz="2400" b="0" i="1" smtClean="0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</a:rPr>
                              <m:t> −</m:t>
                            </m:r>
                            <m:r>
                              <a:rPr lang="en-US" sz="2400" b="0" i="1" smtClean="0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2400" b="0" i="1" smtClean="0">
                                    <a:solidFill>
                                      <a:srgbClr val="28506A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f>
                                  <m:fPr>
                                    <m:ctrlPr>
                                      <a:rPr lang="en-US" sz="2400" b="0" i="1" smtClean="0">
                                        <a:solidFill>
                                          <a:srgbClr val="2850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sz="2400" b="0" i="1" smtClean="0">
                                            <a:solidFill>
                                              <a:srgbClr val="28506A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400" b="0" i="1" smtClean="0">
                                            <a:solidFill>
                                              <a:srgbClr val="28506A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p>
                                        <m:r>
                                          <a:rPr lang="en-US" sz="2400" b="0" i="1" smtClean="0">
                                            <a:solidFill>
                                              <a:srgbClr val="28506A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lang="en-US" sz="2400" b="0" i="1" smtClean="0">
                                        <a:solidFill>
                                          <a:srgbClr val="2850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den>
                                </m:f>
                              </m:e>
                            </m:rad>
                          </m:den>
                        </m:f>
                        <m:r>
                          <a:rPr lang="en-US" sz="2400" b="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  <m:t>   </m:t>
                        </m:r>
                        <m:groupChr>
                          <m:groupChrPr>
                            <m:chr m:val="→"/>
                            <m:vertJc m:val="bot"/>
                            <m:ctrlPr>
                              <a:rPr lang="en-US" sz="2400" i="1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m:rPr>
                                <m:brk m:alnAt="2"/>
                              </m:rPr>
                              <a:rPr lang="en-US" sz="2400" i="1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</m:groupChr>
                        <m:r>
                          <a:rPr lang="en-US" sz="2400" b="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  <m:t>   </m:t>
                        </m:r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  <m:d>
                          <m:dPr>
                            <m:ctrlPr>
                              <a:rPr lang="en-US" sz="2400" i="1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sz="2400" i="1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i="1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ru-RU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  <m:t>при  </m:t>
                        </m:r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oMath>
                    </m:oMathPara>
                  </a14:m>
                  <a:endParaRPr lang="en-US" sz="2400" dirty="0">
                    <a:solidFill>
                      <a:srgbClr val="28506A"/>
                    </a:solidFill>
                  </a:endParaRPr>
                </a:p>
              </p:txBody>
            </p:sp>
          </mc:Choice>
          <mc:Fallback xmlns="">
            <p:sp>
              <p:nvSpPr>
                <p:cNvPr id="12" name="Прямоугольник 11">
                  <a:extLst>
                    <a:ext uri="{FF2B5EF4-FFF2-40B4-BE49-F238E27FC236}">
                      <a16:creationId xmlns:a16="http://schemas.microsoft.com/office/drawing/2014/main" id="{B7F3901E-B26D-4CC7-B855-3F38C360B81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71608" y="720000"/>
                  <a:ext cx="4272580" cy="1233799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Объект 5">
              <a:extLst>
                <a:ext uri="{FF2B5EF4-FFF2-40B4-BE49-F238E27FC236}">
                  <a16:creationId xmlns:a16="http://schemas.microsoft.com/office/drawing/2014/main" id="{7AB7B90D-1A1B-4E7E-B032-15180E04343F}"/>
                </a:ext>
              </a:extLst>
            </p:cNvPr>
            <p:cNvSpPr txBox="1">
              <a:spLocks/>
            </p:cNvSpPr>
            <p:nvPr/>
          </p:nvSpPr>
          <p:spPr>
            <a:xfrm>
              <a:off x="612000" y="720000"/>
              <a:ext cx="1440160" cy="607624"/>
            </a:xfrm>
            <a:prstGeom prst="rect">
              <a:avLst/>
            </a:prstGeom>
          </p:spPr>
          <p:txBody>
            <a:bodyPr vert="horz" lIns="0" tIns="0" rIns="0" bIns="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Bef>
                  <a:spcPts val="0"/>
                </a:spcBef>
                <a:spcAft>
                  <a:spcPts val="1800"/>
                </a:spcAft>
                <a:buNone/>
              </a:pPr>
              <a:r>
                <a:rPr lang="ru-RU" sz="2400" dirty="0">
                  <a:solidFill>
                    <a:srgbClr val="28506A"/>
                  </a:solidFill>
                </a:rPr>
                <a:t>По ЦПТ</a:t>
              </a:r>
              <a:r>
                <a:rPr lang="en-US" sz="2400" dirty="0">
                  <a:solidFill>
                    <a:srgbClr val="28506A"/>
                  </a:solidFill>
                </a:rPr>
                <a:t>:</a:t>
              </a:r>
              <a:endParaRPr lang="ru-RU" sz="2400" dirty="0">
                <a:solidFill>
                  <a:srgbClr val="28506A"/>
                </a:solidFill>
              </a:endParaRPr>
            </a:p>
          </p:txBody>
        </p:sp>
      </p:grpSp>
      <p:sp>
        <p:nvSpPr>
          <p:cNvPr id="14" name="Объект 5">
            <a:extLst>
              <a:ext uri="{FF2B5EF4-FFF2-40B4-BE49-F238E27FC236}">
                <a16:creationId xmlns:a16="http://schemas.microsoft.com/office/drawing/2014/main" id="{870F97C3-C9DD-4822-9818-728E78F77E5A}"/>
              </a:ext>
            </a:extLst>
          </p:cNvPr>
          <p:cNvSpPr txBox="1">
            <a:spLocks/>
          </p:cNvSpPr>
          <p:nvPr/>
        </p:nvSpPr>
        <p:spPr>
          <a:xfrm>
            <a:off x="612000" y="4005064"/>
            <a:ext cx="7167949" cy="88117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dirty="0">
                <a:solidFill>
                  <a:srgbClr val="373737"/>
                </a:solidFill>
              </a:rPr>
              <a:t>Получается</a:t>
            </a:r>
            <a:r>
              <a:rPr lang="en-US" sz="2400" dirty="0">
                <a:solidFill>
                  <a:srgbClr val="373737"/>
                </a:solidFill>
              </a:rPr>
              <a:t>, </a:t>
            </a:r>
            <a:r>
              <a:rPr lang="ru-RU" sz="2400" dirty="0">
                <a:solidFill>
                  <a:srgbClr val="373737"/>
                </a:solidFill>
              </a:rPr>
              <a:t>что при замене дисперсии на её оценку</a:t>
            </a:r>
            <a:r>
              <a:rPr lang="en-US" sz="2400" dirty="0">
                <a:solidFill>
                  <a:srgbClr val="373737"/>
                </a:solidFill>
              </a:rPr>
              <a:t>,</a:t>
            </a:r>
            <a:r>
              <a:rPr lang="ru-RU" sz="2400" dirty="0">
                <a:solidFill>
                  <a:srgbClr val="373737"/>
                </a:solidFill>
              </a:rPr>
              <a:t> предельное распределение не меняется</a:t>
            </a:r>
            <a:r>
              <a:rPr lang="en-US" sz="2400" dirty="0">
                <a:solidFill>
                  <a:srgbClr val="373737"/>
                </a:solidFill>
              </a:rPr>
              <a:t>.</a:t>
            </a:r>
            <a:endParaRPr lang="ru-RU" sz="2400" dirty="0">
              <a:solidFill>
                <a:srgbClr val="373737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B67A5619-6C8F-49BD-815D-CF7FD989F5E3}"/>
                  </a:ext>
                </a:extLst>
              </p:cNvPr>
              <p:cNvSpPr/>
              <p:nvPr/>
            </p:nvSpPr>
            <p:spPr>
              <a:xfrm>
                <a:off x="2691179" y="2502666"/>
                <a:ext cx="4686731" cy="12337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̅"/>
                              <m:ctrlP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40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2400" i="1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400" i="1">
                                              <a:solidFill>
                                                <a:srgbClr val="2850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rgbClr val="2850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𝜎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en-US" sz="2400" i="1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</m:e>
                          </m:rad>
                        </m:den>
                      </m:f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groupChr>
                        <m:groupChrPr>
                          <m:chr m:val="→"/>
                          <m:vertJc m:val="bot"/>
                          <m:ctrlP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groupChr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US" sz="2400" i="1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sz="2400" i="1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ru-RU" sz="2400" i="1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при  </m:t>
                      </m:r>
                      <m:r>
                        <a:rPr lang="en-US" sz="2400" i="1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sz="2400" i="1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2400" i="1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en-US" sz="2400" dirty="0">
                  <a:solidFill>
                    <a:srgbClr val="28506A"/>
                  </a:solidFill>
                </a:endParaRPr>
              </a:p>
            </p:txBody>
          </p:sp>
        </mc:Choice>
        <mc:Fallback xmlns="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B67A5619-6C8F-49BD-815D-CF7FD989F5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1179" y="2502666"/>
                <a:ext cx="4686731" cy="1233799"/>
              </a:xfrm>
              <a:prstGeom prst="rect">
                <a:avLst/>
              </a:prstGeom>
              <a:blipFill>
                <a:blip r:embed="rId6"/>
                <a:stretch>
                  <a:fillRect t="-309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85661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7" name="applause.wav"/>
          </p:stSnd>
        </p:sndAc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wrap="square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06A"/>
                </a:solidFill>
                <a:latin typeface="+mn-lt"/>
                <a:ea typeface="+mn-ea"/>
                <a:cs typeface="+mn-cs"/>
              </a:rPr>
              <a:t>Дельта-метод</a:t>
            </a:r>
          </a:p>
        </p:txBody>
      </p:sp>
      <p:grpSp>
        <p:nvGrpSpPr>
          <p:cNvPr id="8" name="Группа 4">
            <a:extLst>
              <a:ext uri="{FF2B5EF4-FFF2-40B4-BE49-F238E27FC236}">
                <a16:creationId xmlns:a16="http://schemas.microsoft.com/office/drawing/2014/main" id="{CC1C69B2-4CD3-F343-A364-70E204B61105}"/>
              </a:ext>
            </a:extLst>
          </p:cNvPr>
          <p:cNvGrpSpPr/>
          <p:nvPr/>
        </p:nvGrpSpPr>
        <p:grpSpPr>
          <a:xfrm>
            <a:off x="1296000" y="1368000"/>
            <a:ext cx="6010363" cy="952284"/>
            <a:chOff x="1331640" y="1267498"/>
            <a:chExt cx="6010363" cy="95228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Прямоугольник 5">
                  <a:extLst>
                    <a:ext uri="{FF2B5EF4-FFF2-40B4-BE49-F238E27FC236}">
                      <a16:creationId xmlns:a16="http://schemas.microsoft.com/office/drawing/2014/main" id="{7349857C-04F8-CD49-8EF6-D54985EA4D7F}"/>
                    </a:ext>
                  </a:extLst>
                </p:cNvPr>
                <p:cNvSpPr/>
                <p:nvPr/>
              </p:nvSpPr>
              <p:spPr>
                <a:xfrm>
                  <a:off x="1331640" y="1267498"/>
                  <a:ext cx="6010363" cy="600164"/>
                </a:xfrm>
                <a:prstGeom prst="rect">
                  <a:avLst/>
                </a:prstGeom>
              </p:spPr>
              <p:txBody>
                <a:bodyPr wrap="none" lIns="0" tIns="0" rIns="0" bIns="0">
                  <a:spAutoFit/>
                </a:bodyPr>
                <a:lstStyle/>
                <a:p>
                  <a:pPr>
                    <a:spcAft>
                      <a:spcPts val="18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smtClean="0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…, </m:t>
                        </m:r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∼</m:t>
                        </m:r>
                        <m:r>
                          <a:rPr lang="en-US" sz="2400" b="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𝑖𝑖𝑑</m:t>
                        </m:r>
                        <m:r>
                          <a:rPr lang="en-US" sz="2400" b="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 </m:t>
                        </m:r>
                        <m:r>
                          <a:rPr lang="en-US" sz="2400" i="1" dirty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  <m:d>
                          <m:dPr>
                            <m:ctrlPr>
                              <a:rPr lang="en-US" sz="2400" i="1" dirty="0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 dirty="0">
                                    <a:solidFill>
                                      <a:srgbClr val="28506A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rgbClr val="28506A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rgbClr val="28506A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ru-RU" sz="2400" b="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sz="2400" b="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r>
                          <a:rPr lang="en-US" sz="2400" b="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2400" b="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𝑉𝑎𝑟</m:t>
                        </m:r>
                        <m:d>
                          <m:dPr>
                            <m:ctrlPr>
                              <a:rPr lang="en-US" sz="2400" b="0" i="1" smtClean="0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solidFill>
                                      <a:srgbClr val="28506A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solidFill>
                                      <a:srgbClr val="28506A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rgbClr val="28506A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sz="2400" b="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ru-RU" sz="2400" dirty="0">
                    <a:solidFill>
                      <a:srgbClr val="28506A"/>
                    </a:solidFill>
                  </a:endParaRPr>
                </a:p>
              </p:txBody>
            </p:sp>
          </mc:Choice>
          <mc:Fallback xmlns="">
            <p:sp>
              <p:nvSpPr>
                <p:cNvPr id="12" name="Прямоугольник 5">
                  <a:extLst>
                    <a:ext uri="{FF2B5EF4-FFF2-40B4-BE49-F238E27FC236}">
                      <a16:creationId xmlns:a16="http://schemas.microsoft.com/office/drawing/2014/main" id="{7349857C-04F8-CD49-8EF6-D54985EA4D7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31640" y="1267498"/>
                  <a:ext cx="6010363" cy="600164"/>
                </a:xfrm>
                <a:prstGeom prst="rect">
                  <a:avLst/>
                </a:prstGeom>
                <a:blipFill>
                  <a:blip r:embed="rId3"/>
                  <a:stretch>
                    <a:fillRect l="-634"/>
                  </a:stretch>
                </a:blipFill>
              </p:spPr>
              <p:txBody>
                <a:bodyPr/>
                <a:lstStyle/>
                <a:p>
                  <a:r>
                    <a:rPr lang="en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Прямоугольник 2">
                  <a:extLst>
                    <a:ext uri="{FF2B5EF4-FFF2-40B4-BE49-F238E27FC236}">
                      <a16:creationId xmlns:a16="http://schemas.microsoft.com/office/drawing/2014/main" id="{8ACA902C-52B9-0E48-9D43-5702A0AA5BF0}"/>
                    </a:ext>
                  </a:extLst>
                </p:cNvPr>
                <p:cNvSpPr/>
                <p:nvPr/>
              </p:nvSpPr>
              <p:spPr>
                <a:xfrm>
                  <a:off x="1403648" y="1850450"/>
                  <a:ext cx="4769447" cy="369332"/>
                </a:xfrm>
                <a:prstGeom prst="rect">
                  <a:avLst/>
                </a:prstGeom>
              </p:spPr>
              <p:txBody>
                <a:bodyPr wrap="none" lIns="0" tIns="0" rIns="0" bIns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ru-RU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ru-RU" sz="2400" dirty="0">
                      <a:solidFill>
                        <a:srgbClr val="373737"/>
                      </a:solidFill>
                    </a:rPr>
                    <a:t>–</a:t>
                  </a:r>
                  <a:r>
                    <a:rPr lang="en-US" sz="2400" dirty="0">
                      <a:solidFill>
                        <a:srgbClr val="373737"/>
                      </a:solidFill>
                    </a:rPr>
                    <a:t> </a:t>
                  </a:r>
                  <a:r>
                    <a:rPr lang="ru-RU" sz="2400" dirty="0">
                      <a:solidFill>
                        <a:srgbClr val="373737"/>
                      </a:solidFill>
                    </a:rPr>
                    <a:t>дифференцируемая функция</a:t>
                  </a:r>
                </a:p>
              </p:txBody>
            </p:sp>
          </mc:Choice>
          <mc:Fallback xmlns="">
            <p:sp>
              <p:nvSpPr>
                <p:cNvPr id="13" name="Прямоугольник 2">
                  <a:extLst>
                    <a:ext uri="{FF2B5EF4-FFF2-40B4-BE49-F238E27FC236}">
                      <a16:creationId xmlns:a16="http://schemas.microsoft.com/office/drawing/2014/main" id="{8ACA902C-52B9-0E48-9D43-5702A0AA5BF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03648" y="1850450"/>
                  <a:ext cx="4769447" cy="369332"/>
                </a:xfrm>
                <a:prstGeom prst="rect">
                  <a:avLst/>
                </a:prstGeom>
                <a:blipFill>
                  <a:blip r:embed="rId4"/>
                  <a:stretch>
                    <a:fillRect l="-2128" t="-27586" r="-2926" b="-51724"/>
                  </a:stretch>
                </a:blipFill>
              </p:spPr>
              <p:txBody>
                <a:bodyPr/>
                <a:lstStyle/>
                <a:p>
                  <a:r>
                    <a:rPr lang="en-RU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4" name="Объект 5">
            <a:extLst>
              <a:ext uri="{FF2B5EF4-FFF2-40B4-BE49-F238E27FC236}">
                <a16:creationId xmlns:a16="http://schemas.microsoft.com/office/drawing/2014/main" id="{55675748-9CF1-8541-B88A-8E942C561C40}"/>
              </a:ext>
            </a:extLst>
          </p:cNvPr>
          <p:cNvSpPr txBox="1">
            <a:spLocks/>
          </p:cNvSpPr>
          <p:nvPr/>
        </p:nvSpPr>
        <p:spPr>
          <a:xfrm>
            <a:off x="539552" y="692696"/>
            <a:ext cx="914421" cy="45766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dirty="0">
                <a:solidFill>
                  <a:srgbClr val="373737"/>
                </a:solidFill>
              </a:rPr>
              <a:t>Если</a:t>
            </a:r>
            <a:r>
              <a:rPr lang="en-US" sz="2400" dirty="0">
                <a:solidFill>
                  <a:srgbClr val="373737"/>
                </a:solidFill>
              </a:rPr>
              <a:t>:</a:t>
            </a:r>
            <a:endParaRPr lang="ru-RU" sz="2400" dirty="0">
              <a:solidFill>
                <a:srgbClr val="37373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0036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wrap="square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06A"/>
                </a:solidFill>
                <a:latin typeface="+mn-lt"/>
                <a:ea typeface="+mn-ea"/>
                <a:cs typeface="+mn-cs"/>
              </a:rPr>
              <a:t>Дельта-метод</a:t>
            </a:r>
          </a:p>
        </p:txBody>
      </p:sp>
      <p:grpSp>
        <p:nvGrpSpPr>
          <p:cNvPr id="11" name="Группа 4">
            <a:extLst>
              <a:ext uri="{FF2B5EF4-FFF2-40B4-BE49-F238E27FC236}">
                <a16:creationId xmlns:a16="http://schemas.microsoft.com/office/drawing/2014/main" id="{2407A754-C5F1-8346-89CD-5865E7ECABF5}"/>
              </a:ext>
            </a:extLst>
          </p:cNvPr>
          <p:cNvGrpSpPr/>
          <p:nvPr/>
        </p:nvGrpSpPr>
        <p:grpSpPr>
          <a:xfrm>
            <a:off x="1296000" y="1368000"/>
            <a:ext cx="6010363" cy="952284"/>
            <a:chOff x="1331640" y="1267498"/>
            <a:chExt cx="6010363" cy="95228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Прямоугольник 5">
                  <a:extLst>
                    <a:ext uri="{FF2B5EF4-FFF2-40B4-BE49-F238E27FC236}">
                      <a16:creationId xmlns:a16="http://schemas.microsoft.com/office/drawing/2014/main" id="{A888E752-49A9-6741-AB45-06140D413068}"/>
                    </a:ext>
                  </a:extLst>
                </p:cNvPr>
                <p:cNvSpPr/>
                <p:nvPr/>
              </p:nvSpPr>
              <p:spPr>
                <a:xfrm>
                  <a:off x="1331640" y="1267498"/>
                  <a:ext cx="6010363" cy="600164"/>
                </a:xfrm>
                <a:prstGeom prst="rect">
                  <a:avLst/>
                </a:prstGeom>
              </p:spPr>
              <p:txBody>
                <a:bodyPr wrap="none" lIns="0" tIns="0" rIns="0" bIns="0">
                  <a:spAutoFit/>
                </a:bodyPr>
                <a:lstStyle/>
                <a:p>
                  <a:pPr>
                    <a:spcAft>
                      <a:spcPts val="18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smtClean="0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…, </m:t>
                        </m:r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∼</m:t>
                        </m:r>
                        <m:r>
                          <a:rPr lang="en-US" sz="2400" b="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𝑖𝑖𝑑</m:t>
                        </m:r>
                        <m:r>
                          <a:rPr lang="en-US" sz="2400" b="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 </m:t>
                        </m:r>
                        <m:r>
                          <a:rPr lang="en-US" sz="2400" i="1" dirty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  <m:d>
                          <m:dPr>
                            <m:ctrlPr>
                              <a:rPr lang="en-US" sz="2400" i="1" dirty="0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 dirty="0">
                                    <a:solidFill>
                                      <a:srgbClr val="28506A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rgbClr val="28506A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rgbClr val="28506A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ru-RU" sz="2400" b="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sz="2400" b="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r>
                          <a:rPr lang="en-US" sz="2400" b="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2400" b="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𝑉𝑎𝑟</m:t>
                        </m:r>
                        <m:d>
                          <m:dPr>
                            <m:ctrlPr>
                              <a:rPr lang="en-US" sz="2400" b="0" i="1" smtClean="0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solidFill>
                                      <a:srgbClr val="28506A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solidFill>
                                      <a:srgbClr val="28506A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rgbClr val="28506A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sz="2400" b="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ru-RU" sz="2400" dirty="0">
                    <a:solidFill>
                      <a:srgbClr val="28506A"/>
                    </a:solidFill>
                  </a:endParaRPr>
                </a:p>
              </p:txBody>
            </p:sp>
          </mc:Choice>
          <mc:Fallback xmlns="">
            <p:sp>
              <p:nvSpPr>
                <p:cNvPr id="12" name="Прямоугольник 5">
                  <a:extLst>
                    <a:ext uri="{FF2B5EF4-FFF2-40B4-BE49-F238E27FC236}">
                      <a16:creationId xmlns:a16="http://schemas.microsoft.com/office/drawing/2014/main" id="{A888E752-49A9-6741-AB45-06140D41306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31640" y="1267498"/>
                  <a:ext cx="6010363" cy="600164"/>
                </a:xfrm>
                <a:prstGeom prst="rect">
                  <a:avLst/>
                </a:prstGeom>
                <a:blipFill>
                  <a:blip r:embed="rId3"/>
                  <a:stretch>
                    <a:fillRect l="-634"/>
                  </a:stretch>
                </a:blipFill>
              </p:spPr>
              <p:txBody>
                <a:bodyPr/>
                <a:lstStyle/>
                <a:p>
                  <a:r>
                    <a:rPr lang="en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Прямоугольник 2">
                  <a:extLst>
                    <a:ext uri="{FF2B5EF4-FFF2-40B4-BE49-F238E27FC236}">
                      <a16:creationId xmlns:a16="http://schemas.microsoft.com/office/drawing/2014/main" id="{2742274E-1B89-944B-AF98-38CB61B64876}"/>
                    </a:ext>
                  </a:extLst>
                </p:cNvPr>
                <p:cNvSpPr/>
                <p:nvPr/>
              </p:nvSpPr>
              <p:spPr>
                <a:xfrm>
                  <a:off x="1403648" y="1850450"/>
                  <a:ext cx="4769447" cy="369332"/>
                </a:xfrm>
                <a:prstGeom prst="rect">
                  <a:avLst/>
                </a:prstGeom>
              </p:spPr>
              <p:txBody>
                <a:bodyPr wrap="none" lIns="0" tIns="0" rIns="0" bIns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ru-RU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ru-RU" sz="2400" dirty="0">
                      <a:solidFill>
                        <a:srgbClr val="373737"/>
                      </a:solidFill>
                    </a:rPr>
                    <a:t>–</a:t>
                  </a:r>
                  <a:r>
                    <a:rPr lang="en-US" sz="2400" dirty="0">
                      <a:solidFill>
                        <a:srgbClr val="373737"/>
                      </a:solidFill>
                    </a:rPr>
                    <a:t> </a:t>
                  </a:r>
                  <a:r>
                    <a:rPr lang="ru-RU" sz="2400" dirty="0">
                      <a:solidFill>
                        <a:srgbClr val="373737"/>
                      </a:solidFill>
                    </a:rPr>
                    <a:t>дифференцируемая функция</a:t>
                  </a:r>
                </a:p>
              </p:txBody>
            </p:sp>
          </mc:Choice>
          <mc:Fallback xmlns="">
            <p:sp>
              <p:nvSpPr>
                <p:cNvPr id="13" name="Прямоугольник 2">
                  <a:extLst>
                    <a:ext uri="{FF2B5EF4-FFF2-40B4-BE49-F238E27FC236}">
                      <a16:creationId xmlns:a16="http://schemas.microsoft.com/office/drawing/2014/main" id="{2742274E-1B89-944B-AF98-38CB61B6487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03648" y="1850450"/>
                  <a:ext cx="4769447" cy="369332"/>
                </a:xfrm>
                <a:prstGeom prst="rect">
                  <a:avLst/>
                </a:prstGeom>
                <a:blipFill>
                  <a:blip r:embed="rId4"/>
                  <a:stretch>
                    <a:fillRect l="-2128" t="-27586" r="-2926" b="-51724"/>
                  </a:stretch>
                </a:blipFill>
              </p:spPr>
              <p:txBody>
                <a:bodyPr/>
                <a:lstStyle/>
                <a:p>
                  <a:r>
                    <a:rPr lang="en-RU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4" name="Объект 5">
            <a:extLst>
              <a:ext uri="{FF2B5EF4-FFF2-40B4-BE49-F238E27FC236}">
                <a16:creationId xmlns:a16="http://schemas.microsoft.com/office/drawing/2014/main" id="{F876684E-0639-9E40-A110-BD82E3BA58AE}"/>
              </a:ext>
            </a:extLst>
          </p:cNvPr>
          <p:cNvSpPr txBox="1">
            <a:spLocks/>
          </p:cNvSpPr>
          <p:nvPr/>
        </p:nvSpPr>
        <p:spPr>
          <a:xfrm>
            <a:off x="539552" y="692696"/>
            <a:ext cx="914421" cy="45766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dirty="0">
                <a:solidFill>
                  <a:srgbClr val="373737"/>
                </a:solidFill>
              </a:rPr>
              <a:t>Если</a:t>
            </a:r>
            <a:r>
              <a:rPr lang="en-US" sz="2400" dirty="0">
                <a:solidFill>
                  <a:srgbClr val="373737"/>
                </a:solidFill>
              </a:rPr>
              <a:t>:</a:t>
            </a:r>
            <a:endParaRPr lang="ru-RU" sz="2400" dirty="0">
              <a:solidFill>
                <a:srgbClr val="373737"/>
              </a:solidFill>
            </a:endParaRPr>
          </a:p>
        </p:txBody>
      </p:sp>
      <p:sp>
        <p:nvSpPr>
          <p:cNvPr id="15" name="Объект 5">
            <a:extLst>
              <a:ext uri="{FF2B5EF4-FFF2-40B4-BE49-F238E27FC236}">
                <a16:creationId xmlns:a16="http://schemas.microsoft.com/office/drawing/2014/main" id="{F28CCC0F-0B6A-6443-8915-763A2808C5E2}"/>
              </a:ext>
            </a:extLst>
          </p:cNvPr>
          <p:cNvSpPr txBox="1">
            <a:spLocks/>
          </p:cNvSpPr>
          <p:nvPr/>
        </p:nvSpPr>
        <p:spPr>
          <a:xfrm>
            <a:off x="539552" y="2608093"/>
            <a:ext cx="983059" cy="45766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dirty="0">
                <a:solidFill>
                  <a:srgbClr val="373737"/>
                </a:solidFill>
              </a:rPr>
              <a:t>Тогда</a:t>
            </a:r>
            <a:r>
              <a:rPr lang="en-US" sz="2400" dirty="0">
                <a:solidFill>
                  <a:srgbClr val="373737"/>
                </a:solidFill>
              </a:rPr>
              <a:t>:</a:t>
            </a:r>
            <a:endParaRPr lang="ru-RU" sz="2400" dirty="0">
              <a:solidFill>
                <a:srgbClr val="373737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9">
                <a:extLst>
                  <a:ext uri="{FF2B5EF4-FFF2-40B4-BE49-F238E27FC236}">
                    <a16:creationId xmlns:a16="http://schemas.microsoft.com/office/drawing/2014/main" id="{82191B7E-BFE9-E145-AC1E-83DC02BF242A}"/>
                  </a:ext>
                </a:extLst>
              </p:cNvPr>
              <p:cNvSpPr/>
              <p:nvPr/>
            </p:nvSpPr>
            <p:spPr>
              <a:xfrm>
                <a:off x="1296000" y="3024000"/>
                <a:ext cx="4097853" cy="9296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̅"/>
                          <m:ctrlP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)  ~ </m:t>
                      </m:r>
                      <m:r>
                        <a:rPr lang="en-US" sz="2400" i="1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</m:d>
                          <m: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400" dirty="0">
                  <a:solidFill>
                    <a:srgbClr val="28506A"/>
                  </a:solidFill>
                </a:endParaRPr>
              </a:p>
            </p:txBody>
          </p:sp>
        </mc:Choice>
        <mc:Fallback xmlns="">
          <p:sp>
            <p:nvSpPr>
              <p:cNvPr id="16" name="Прямоугольник 9">
                <a:extLst>
                  <a:ext uri="{FF2B5EF4-FFF2-40B4-BE49-F238E27FC236}">
                    <a16:creationId xmlns:a16="http://schemas.microsoft.com/office/drawing/2014/main" id="{82191B7E-BFE9-E145-AC1E-83DC02BF24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6000" y="3024000"/>
                <a:ext cx="4097853" cy="92967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4797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6" name="applause.wav"/>
          </p:stSnd>
        </p:sndAc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wrap="square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06A"/>
                </a:solidFill>
                <a:latin typeface="+mn-lt"/>
                <a:ea typeface="+mn-ea"/>
                <a:cs typeface="+mn-cs"/>
              </a:rPr>
              <a:t>Дельта-метод</a:t>
            </a:r>
          </a:p>
        </p:txBody>
      </p:sp>
      <p:sp>
        <p:nvSpPr>
          <p:cNvPr id="4" name="Объект 5">
            <a:extLst>
              <a:ext uri="{FF2B5EF4-FFF2-40B4-BE49-F238E27FC236}">
                <a16:creationId xmlns:a16="http://schemas.microsoft.com/office/drawing/2014/main" id="{38DFA890-A37C-734A-925D-144D5402372B}"/>
              </a:ext>
            </a:extLst>
          </p:cNvPr>
          <p:cNvSpPr txBox="1">
            <a:spLocks/>
          </p:cNvSpPr>
          <p:nvPr/>
        </p:nvSpPr>
        <p:spPr>
          <a:xfrm>
            <a:off x="539552" y="4437112"/>
            <a:ext cx="7167949" cy="792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373737"/>
                </a:solidFill>
              </a:rPr>
              <a:t>Обобщение ЦПТ на случай функции от среднего</a:t>
            </a:r>
            <a:r>
              <a:rPr lang="en-US" sz="2400" b="1" dirty="0">
                <a:solidFill>
                  <a:srgbClr val="373737"/>
                </a:solidFill>
              </a:rPr>
              <a:t>.</a:t>
            </a:r>
            <a:endParaRPr lang="ru-RU" sz="2400" b="1" dirty="0">
              <a:solidFill>
                <a:srgbClr val="373737"/>
              </a:solidFill>
            </a:endParaRPr>
          </a:p>
        </p:txBody>
      </p:sp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6965C247-4A35-4B4C-9DB7-59B43F3CB315}"/>
              </a:ext>
            </a:extLst>
          </p:cNvPr>
          <p:cNvGrpSpPr/>
          <p:nvPr/>
        </p:nvGrpSpPr>
        <p:grpSpPr>
          <a:xfrm>
            <a:off x="1296000" y="1368000"/>
            <a:ext cx="6010363" cy="952284"/>
            <a:chOff x="1331640" y="1267498"/>
            <a:chExt cx="6010363" cy="95228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Прямоугольник 5">
                  <a:extLst>
                    <a:ext uri="{FF2B5EF4-FFF2-40B4-BE49-F238E27FC236}">
                      <a16:creationId xmlns:a16="http://schemas.microsoft.com/office/drawing/2014/main" id="{9EF5A946-4917-7C4E-B783-F97A61E63F5D}"/>
                    </a:ext>
                  </a:extLst>
                </p:cNvPr>
                <p:cNvSpPr/>
                <p:nvPr/>
              </p:nvSpPr>
              <p:spPr>
                <a:xfrm>
                  <a:off x="1331640" y="1267498"/>
                  <a:ext cx="6010363" cy="600164"/>
                </a:xfrm>
                <a:prstGeom prst="rect">
                  <a:avLst/>
                </a:prstGeom>
              </p:spPr>
              <p:txBody>
                <a:bodyPr wrap="none" lIns="0" tIns="0" rIns="0" bIns="0">
                  <a:spAutoFit/>
                </a:bodyPr>
                <a:lstStyle/>
                <a:p>
                  <a:pPr>
                    <a:spcAft>
                      <a:spcPts val="18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smtClean="0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…, </m:t>
                        </m:r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∼</m:t>
                        </m:r>
                        <m:r>
                          <a:rPr lang="en-US" sz="2400" b="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𝑖𝑖𝑑</m:t>
                        </m:r>
                        <m:r>
                          <a:rPr lang="en-US" sz="2400" b="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 </m:t>
                        </m:r>
                        <m:r>
                          <a:rPr lang="en-US" sz="2400" i="1" dirty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  <m:d>
                          <m:dPr>
                            <m:ctrlPr>
                              <a:rPr lang="en-US" sz="2400" i="1" dirty="0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 dirty="0">
                                    <a:solidFill>
                                      <a:srgbClr val="28506A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rgbClr val="28506A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rgbClr val="28506A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ru-RU" sz="2400" b="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sz="2400" b="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r>
                          <a:rPr lang="en-US" sz="2400" b="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2400" b="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𝑉𝑎𝑟</m:t>
                        </m:r>
                        <m:d>
                          <m:dPr>
                            <m:ctrlPr>
                              <a:rPr lang="en-US" sz="2400" b="0" i="1" smtClean="0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solidFill>
                                      <a:srgbClr val="28506A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solidFill>
                                      <a:srgbClr val="28506A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rgbClr val="28506A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sz="2400" b="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ru-RU" sz="2400" dirty="0">
                    <a:solidFill>
                      <a:srgbClr val="28506A"/>
                    </a:solidFill>
                  </a:endParaRPr>
                </a:p>
              </p:txBody>
            </p:sp>
          </mc:Choice>
          <mc:Fallback xmlns="">
            <p:sp>
              <p:nvSpPr>
                <p:cNvPr id="6" name="Прямоугольник 5">
                  <a:extLst>
                    <a:ext uri="{FF2B5EF4-FFF2-40B4-BE49-F238E27FC236}">
                      <a16:creationId xmlns:a16="http://schemas.microsoft.com/office/drawing/2014/main" id="{9EF5A946-4917-7C4E-B783-F97A61E63F5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31640" y="1267498"/>
                  <a:ext cx="6010363" cy="600164"/>
                </a:xfrm>
                <a:prstGeom prst="rect">
                  <a:avLst/>
                </a:prstGeom>
                <a:blipFill>
                  <a:blip r:embed="rId3"/>
                  <a:stretch>
                    <a:fillRect l="-634"/>
                  </a:stretch>
                </a:blipFill>
              </p:spPr>
              <p:txBody>
                <a:bodyPr/>
                <a:lstStyle/>
                <a:p>
                  <a:r>
                    <a:rPr lang="en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Прямоугольник 2">
                  <a:extLst>
                    <a:ext uri="{FF2B5EF4-FFF2-40B4-BE49-F238E27FC236}">
                      <a16:creationId xmlns:a16="http://schemas.microsoft.com/office/drawing/2014/main" id="{D7F85D26-FDAD-4344-B5C6-81604845AF7E}"/>
                    </a:ext>
                  </a:extLst>
                </p:cNvPr>
                <p:cNvSpPr/>
                <p:nvPr/>
              </p:nvSpPr>
              <p:spPr>
                <a:xfrm>
                  <a:off x="1403648" y="1850450"/>
                  <a:ext cx="4769447" cy="369332"/>
                </a:xfrm>
                <a:prstGeom prst="rect">
                  <a:avLst/>
                </a:prstGeom>
              </p:spPr>
              <p:txBody>
                <a:bodyPr wrap="none" lIns="0" tIns="0" rIns="0" bIns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ru-RU" sz="2400" b="0" i="1" smtClean="0">
                          <a:solidFill>
                            <a:srgbClr val="54748B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ru-RU" sz="2400" dirty="0">
                      <a:solidFill>
                        <a:srgbClr val="373737"/>
                      </a:solidFill>
                    </a:rPr>
                    <a:t>–</a:t>
                  </a:r>
                  <a:r>
                    <a:rPr lang="en-US" sz="2400" dirty="0">
                      <a:solidFill>
                        <a:srgbClr val="373737"/>
                      </a:solidFill>
                    </a:rPr>
                    <a:t> </a:t>
                  </a:r>
                  <a:r>
                    <a:rPr lang="ru-RU" sz="2400" dirty="0">
                      <a:solidFill>
                        <a:srgbClr val="373737"/>
                      </a:solidFill>
                    </a:rPr>
                    <a:t>дифференцируемая функция</a:t>
                  </a:r>
                </a:p>
              </p:txBody>
            </p:sp>
          </mc:Choice>
          <mc:Fallback xmlns="">
            <p:sp>
              <p:nvSpPr>
                <p:cNvPr id="3" name="Прямоугольник 2">
                  <a:extLst>
                    <a:ext uri="{FF2B5EF4-FFF2-40B4-BE49-F238E27FC236}">
                      <a16:creationId xmlns:a16="http://schemas.microsoft.com/office/drawing/2014/main" id="{D7F85D26-FDAD-4344-B5C6-81604845AF7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03648" y="1850450"/>
                  <a:ext cx="4769447" cy="369332"/>
                </a:xfrm>
                <a:prstGeom prst="rect">
                  <a:avLst/>
                </a:prstGeom>
                <a:blipFill>
                  <a:blip r:embed="rId4"/>
                  <a:stretch>
                    <a:fillRect l="-2128" t="-27586" r="-2926" b="-51724"/>
                  </a:stretch>
                </a:blipFill>
              </p:spPr>
              <p:txBody>
                <a:bodyPr/>
                <a:lstStyle/>
                <a:p>
                  <a:r>
                    <a:rPr lang="en-RU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8" name="Объект 5">
            <a:extLst>
              <a:ext uri="{FF2B5EF4-FFF2-40B4-BE49-F238E27FC236}">
                <a16:creationId xmlns:a16="http://schemas.microsoft.com/office/drawing/2014/main" id="{89A60333-2C8C-A945-BC0A-F414A1DC07B4}"/>
              </a:ext>
            </a:extLst>
          </p:cNvPr>
          <p:cNvSpPr txBox="1">
            <a:spLocks/>
          </p:cNvSpPr>
          <p:nvPr/>
        </p:nvSpPr>
        <p:spPr>
          <a:xfrm>
            <a:off x="539552" y="692696"/>
            <a:ext cx="914421" cy="45766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dirty="0">
                <a:solidFill>
                  <a:srgbClr val="373737"/>
                </a:solidFill>
              </a:rPr>
              <a:t>Если</a:t>
            </a:r>
            <a:r>
              <a:rPr lang="en-US" sz="2400" dirty="0">
                <a:solidFill>
                  <a:srgbClr val="373737"/>
                </a:solidFill>
              </a:rPr>
              <a:t>:</a:t>
            </a:r>
            <a:endParaRPr lang="ru-RU" sz="2400" dirty="0">
              <a:solidFill>
                <a:srgbClr val="373737"/>
              </a:solidFill>
            </a:endParaRPr>
          </a:p>
        </p:txBody>
      </p:sp>
      <p:sp>
        <p:nvSpPr>
          <p:cNvPr id="9" name="Объект 5">
            <a:extLst>
              <a:ext uri="{FF2B5EF4-FFF2-40B4-BE49-F238E27FC236}">
                <a16:creationId xmlns:a16="http://schemas.microsoft.com/office/drawing/2014/main" id="{593EE6F8-BDE5-F84E-A4D7-ADEBBA95EFBB}"/>
              </a:ext>
            </a:extLst>
          </p:cNvPr>
          <p:cNvSpPr txBox="1">
            <a:spLocks/>
          </p:cNvSpPr>
          <p:nvPr/>
        </p:nvSpPr>
        <p:spPr>
          <a:xfrm>
            <a:off x="539552" y="2608093"/>
            <a:ext cx="983059" cy="45766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dirty="0">
                <a:solidFill>
                  <a:srgbClr val="373737"/>
                </a:solidFill>
              </a:rPr>
              <a:t>Тогда</a:t>
            </a:r>
            <a:r>
              <a:rPr lang="en-US" sz="2400" dirty="0">
                <a:solidFill>
                  <a:srgbClr val="373737"/>
                </a:solidFill>
              </a:rPr>
              <a:t>:</a:t>
            </a:r>
            <a:endParaRPr lang="ru-RU" sz="2400" dirty="0">
              <a:solidFill>
                <a:srgbClr val="373737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8F0435CB-1F4A-CD4C-A411-48AE447DE7A6}"/>
                  </a:ext>
                </a:extLst>
              </p:cNvPr>
              <p:cNvSpPr/>
              <p:nvPr/>
            </p:nvSpPr>
            <p:spPr>
              <a:xfrm>
                <a:off x="1296000" y="3024000"/>
                <a:ext cx="4097853" cy="9296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̅"/>
                          <m:ctrlP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)  ~ </m:t>
                      </m:r>
                      <m:r>
                        <a:rPr lang="en-US" sz="2400" i="1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</m:d>
                          <m: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400" dirty="0">
                  <a:solidFill>
                    <a:srgbClr val="28506A"/>
                  </a:solidFill>
                </a:endParaRPr>
              </a:p>
            </p:txBody>
          </p:sp>
        </mc:Choice>
        <mc:Fallback xmlns="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8F0435CB-1F4A-CD4C-A411-48AE447DE7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6000" y="3024000"/>
                <a:ext cx="4097853" cy="92967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8796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6" name="applause.wav"/>
          </p:stSnd>
        </p:sndAc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wrap="square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06A"/>
                </a:solidFill>
                <a:latin typeface="+mn-lt"/>
                <a:ea typeface="+mn-ea"/>
                <a:cs typeface="+mn-cs"/>
              </a:rPr>
              <a:t>Асимптотический интервал для дисперсии</a:t>
            </a:r>
          </a:p>
        </p:txBody>
      </p:sp>
      <p:sp>
        <p:nvSpPr>
          <p:cNvPr id="7" name="Объект 5">
            <a:extLst>
              <a:ext uri="{FF2B5EF4-FFF2-40B4-BE49-F238E27FC236}">
                <a16:creationId xmlns:a16="http://schemas.microsoft.com/office/drawing/2014/main" id="{3C2519C3-6632-2441-BE1D-72ECA6E3D183}"/>
              </a:ext>
            </a:extLst>
          </p:cNvPr>
          <p:cNvSpPr txBox="1">
            <a:spLocks/>
          </p:cNvSpPr>
          <p:nvPr/>
        </p:nvSpPr>
        <p:spPr>
          <a:xfrm>
            <a:off x="539552" y="692696"/>
            <a:ext cx="7776864" cy="55173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200"/>
              </a:spcAft>
              <a:buClr>
                <a:srgbClr val="0059A9"/>
              </a:buClr>
              <a:buNone/>
            </a:pPr>
            <a:r>
              <a:rPr lang="ru-RU" sz="2400" dirty="0">
                <a:solidFill>
                  <a:srgbClr val="373737"/>
                </a:solidFill>
              </a:rPr>
              <a:t>Выборочную дисперсию можно выразить через средние</a:t>
            </a:r>
          </a:p>
          <a:p>
            <a:pPr>
              <a:spcBef>
                <a:spcPts val="0"/>
              </a:spcBef>
              <a:spcAft>
                <a:spcPts val="1200"/>
              </a:spcAft>
              <a:buClr>
                <a:srgbClr val="0059A9"/>
              </a:buClr>
            </a:pPr>
            <a:endParaRPr lang="ru-RU" sz="2400" dirty="0">
              <a:solidFill>
                <a:srgbClr val="373737"/>
              </a:solidFill>
            </a:endParaRPr>
          </a:p>
          <a:p>
            <a:pPr>
              <a:spcBef>
                <a:spcPts val="0"/>
              </a:spcBef>
              <a:spcAft>
                <a:spcPts val="1200"/>
              </a:spcAft>
              <a:buClr>
                <a:srgbClr val="0059A9"/>
              </a:buClr>
            </a:pPr>
            <a:endParaRPr lang="ru-RU" sz="2400" dirty="0">
              <a:solidFill>
                <a:srgbClr val="373737"/>
              </a:solidFill>
            </a:endParaRPr>
          </a:p>
          <a:p>
            <a:pPr marL="0" indent="0">
              <a:spcBef>
                <a:spcPts val="0"/>
              </a:spcBef>
              <a:spcAft>
                <a:spcPts val="1200"/>
              </a:spcAft>
              <a:buClr>
                <a:srgbClr val="0059A9"/>
              </a:buClr>
              <a:buNone/>
            </a:pPr>
            <a:endParaRPr lang="ru-RU" sz="2400" dirty="0">
              <a:solidFill>
                <a:srgbClr val="373737"/>
              </a:solidFill>
            </a:endParaRPr>
          </a:p>
        </p:txBody>
      </p:sp>
      <p:sp>
        <p:nvSpPr>
          <p:cNvPr id="8" name="Mikolov, Tomas, et al. &quot;Distributed representations of words and phrases and their compositionality.&quot;">
            <a:extLst>
              <a:ext uri="{FF2B5EF4-FFF2-40B4-BE49-F238E27FC236}">
                <a16:creationId xmlns:a16="http://schemas.microsoft.com/office/drawing/2014/main" id="{B3EECC0D-F49E-814F-9270-97C0F2BA5882}"/>
              </a:ext>
            </a:extLst>
          </p:cNvPr>
          <p:cNvSpPr txBox="1"/>
          <p:nvPr/>
        </p:nvSpPr>
        <p:spPr>
          <a:xfrm>
            <a:off x="539552" y="6093296"/>
            <a:ext cx="7896305" cy="24622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m="http://schemas.openxmlformats.org/officeDocument/2006/math" xmlns="" xmlns:a14="http://schemas.microsoft.com/office/drawing/2010/main" xmlns:mc="http://schemas.openxmlformats.org/markup-compatibility/2006" val="1"/>
            </a:ext>
          </a:extLst>
        </p:spPr>
        <p:txBody>
          <a:bodyPr wrap="square" lIns="0" tIns="0" rIns="0" bIns="0" anchor="ctr">
            <a:spAutoFit/>
          </a:bodyPr>
          <a:lstStyle>
            <a:lvl1pPr marL="279400" indent="-279400">
              <a:buClr>
                <a:srgbClr val="2559A4"/>
              </a:buClr>
              <a:buSzPct val="100000"/>
              <a:buFont typeface="Zapf Dingbats"/>
              <a:buChar char="➤"/>
              <a:defRPr sz="1600" i="1" spc="16">
                <a:solidFill>
                  <a:srgbClr val="5E5E5E"/>
                </a:solidFill>
              </a:defRPr>
            </a:lvl1pPr>
          </a:lstStyle>
          <a:p>
            <a:pPr>
              <a:buClr>
                <a:srgbClr val="28506A"/>
              </a:buClr>
            </a:pPr>
            <a:r>
              <a:rPr lang="ru-RU" dirty="0">
                <a:solidFill>
                  <a:srgbClr val="28506A"/>
                </a:solidFill>
              </a:rPr>
              <a:t>https://www.stat.umn.edu/geyer/s06/5102/notes/ci.pdf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7">
                <a:extLst>
                  <a:ext uri="{FF2B5EF4-FFF2-40B4-BE49-F238E27FC236}">
                    <a16:creationId xmlns:a16="http://schemas.microsoft.com/office/drawing/2014/main" id="{498C1D44-D823-A649-8F1E-CED456311C03}"/>
                  </a:ext>
                </a:extLst>
              </p:cNvPr>
              <p:cNvSpPr/>
              <p:nvPr/>
            </p:nvSpPr>
            <p:spPr>
              <a:xfrm>
                <a:off x="2223038" y="1321161"/>
                <a:ext cx="4688143" cy="95571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400" i="1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  <m:r>
                        <a:rPr lang="en-US" sz="2400" i="1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</m:acc>
                        </m:e>
                        <m:sup>
                          <m: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  <m:r>
                        <a:rPr lang="en-US" sz="2400" i="1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̅"/>
                          <m:ctrlP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acc>
                      <m:r>
                        <a:rPr lang="en-US" sz="2400" i="1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̅"/>
                              <m:ctrlP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p>
                          <m: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rgbClr val="28506A"/>
                  </a:solidFill>
                </a:endParaRPr>
              </a:p>
            </p:txBody>
          </p:sp>
        </mc:Choice>
        <mc:Fallback xmlns="">
          <p:sp>
            <p:nvSpPr>
              <p:cNvPr id="10" name="Прямоугольник 7">
                <a:extLst>
                  <a:ext uri="{FF2B5EF4-FFF2-40B4-BE49-F238E27FC236}">
                    <a16:creationId xmlns:a16="http://schemas.microsoft.com/office/drawing/2014/main" id="{498C1D44-D823-A649-8F1E-CED456311C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3038" y="1321161"/>
                <a:ext cx="4688143" cy="95571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55716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Заголовок 5">
            <a:extLst>
              <a:ext uri="{FF2B5EF4-FFF2-40B4-BE49-F238E27FC236}">
                <a16:creationId xmlns:a16="http://schemas.microsoft.com/office/drawing/2014/main" id="{279D956E-C171-DF4D-925D-68447802A4B6}"/>
              </a:ext>
            </a:extLst>
          </p:cNvPr>
          <p:cNvSpPr txBox="1">
            <a:spLocks/>
          </p:cNvSpPr>
          <p:nvPr/>
        </p:nvSpPr>
        <p:spPr bwMode="auto">
          <a:xfrm>
            <a:off x="395537" y="116632"/>
            <a:ext cx="8640960" cy="6264696"/>
          </a:xfrm>
          <a:prstGeom prst="rect">
            <a:avLst/>
          </a:prstGeom>
        </p:spPr>
        <p:txBody>
          <a:bodyPr wrap="square" rIns="0" bIns="0" anchor="ctr">
            <a:noAutofit/>
          </a:bodyPr>
          <a:lstStyle>
            <a:defPPr>
              <a:defRPr lang="ru-RU"/>
            </a:defPPr>
            <a:lvl1pPr>
              <a:defRPr sz="3200" b="1">
                <a:solidFill>
                  <a:srgbClr val="28506A"/>
                </a:solidFill>
              </a:defRPr>
            </a:lvl1pPr>
          </a:lstStyle>
          <a:p>
            <a:pPr algn="ctr"/>
            <a:r>
              <a:rPr lang="ru-RU" altLang="ru-RU" dirty="0"/>
              <a:t>Что такое доверительный интервал</a:t>
            </a:r>
          </a:p>
        </p:txBody>
      </p:sp>
    </p:spTree>
    <p:extLst>
      <p:ext uri="{BB962C8B-B14F-4D97-AF65-F5344CB8AC3E}">
        <p14:creationId xmlns:p14="http://schemas.microsoft.com/office/powerpoint/2010/main" val="1378527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wrap="square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06A"/>
                </a:solidFill>
                <a:latin typeface="+mn-lt"/>
                <a:ea typeface="+mn-ea"/>
                <a:cs typeface="+mn-cs"/>
              </a:rPr>
              <a:t>Асимптотический интервал для дисперсии</a:t>
            </a:r>
          </a:p>
        </p:txBody>
      </p:sp>
      <p:sp>
        <p:nvSpPr>
          <p:cNvPr id="7" name="Объект 5">
            <a:extLst>
              <a:ext uri="{FF2B5EF4-FFF2-40B4-BE49-F238E27FC236}">
                <a16:creationId xmlns:a16="http://schemas.microsoft.com/office/drawing/2014/main" id="{C110F80D-0AF7-AE4D-9127-10BCF0B543C7}"/>
              </a:ext>
            </a:extLst>
          </p:cNvPr>
          <p:cNvSpPr txBox="1">
            <a:spLocks/>
          </p:cNvSpPr>
          <p:nvPr/>
        </p:nvSpPr>
        <p:spPr>
          <a:xfrm>
            <a:off x="539552" y="692696"/>
            <a:ext cx="7776864" cy="55173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200"/>
              </a:spcAft>
              <a:buClr>
                <a:srgbClr val="0059A9"/>
              </a:buClr>
              <a:buNone/>
            </a:pPr>
            <a:r>
              <a:rPr lang="ru-RU" sz="2400" dirty="0">
                <a:solidFill>
                  <a:srgbClr val="373737"/>
                </a:solidFill>
              </a:rPr>
              <a:t>Выборочную дисперсию можно выразить через средние</a:t>
            </a:r>
          </a:p>
          <a:p>
            <a:pPr>
              <a:spcBef>
                <a:spcPts val="0"/>
              </a:spcBef>
              <a:spcAft>
                <a:spcPts val="1200"/>
              </a:spcAft>
              <a:buClr>
                <a:srgbClr val="0059A9"/>
              </a:buClr>
            </a:pPr>
            <a:endParaRPr lang="ru-RU" sz="2400" dirty="0">
              <a:solidFill>
                <a:srgbClr val="373737"/>
              </a:solidFill>
            </a:endParaRPr>
          </a:p>
          <a:p>
            <a:pPr>
              <a:spcBef>
                <a:spcPts val="0"/>
              </a:spcBef>
              <a:spcAft>
                <a:spcPts val="1200"/>
              </a:spcAft>
              <a:buClr>
                <a:srgbClr val="0059A9"/>
              </a:buClr>
            </a:pPr>
            <a:endParaRPr lang="ru-RU" sz="2400" dirty="0">
              <a:solidFill>
                <a:srgbClr val="373737"/>
              </a:solidFill>
            </a:endParaRPr>
          </a:p>
          <a:p>
            <a:pPr marL="0" indent="0">
              <a:spcBef>
                <a:spcPts val="0"/>
              </a:spcBef>
              <a:spcAft>
                <a:spcPts val="3000"/>
              </a:spcAft>
              <a:buClr>
                <a:srgbClr val="0059A9"/>
              </a:buClr>
              <a:buNone/>
            </a:pPr>
            <a:r>
              <a:rPr lang="ru-RU" sz="2400" dirty="0">
                <a:solidFill>
                  <a:srgbClr val="373737"/>
                </a:solidFill>
              </a:rPr>
              <a:t>Немного поупражнявшись с ЦПТ и </a:t>
            </a:r>
            <a:r>
              <a:rPr lang="ru-RU" sz="2400" dirty="0" smtClean="0">
                <a:solidFill>
                  <a:srgbClr val="373737"/>
                </a:solidFill>
              </a:rPr>
              <a:t>сходимостями, </a:t>
            </a:r>
            <a:r>
              <a:rPr lang="ru-RU" sz="2400" dirty="0">
                <a:solidFill>
                  <a:srgbClr val="373737"/>
                </a:solidFill>
              </a:rPr>
              <a:t/>
            </a:r>
            <a:br>
              <a:rPr lang="ru-RU" sz="2400" dirty="0">
                <a:solidFill>
                  <a:srgbClr val="373737"/>
                </a:solidFill>
              </a:rPr>
            </a:br>
            <a:r>
              <a:rPr lang="ru-RU" sz="2400" dirty="0">
                <a:solidFill>
                  <a:srgbClr val="373737"/>
                </a:solidFill>
              </a:rPr>
              <a:t>можно получить асимптотическое распределение </a:t>
            </a:r>
            <a:br>
              <a:rPr lang="ru-RU" sz="2400" dirty="0">
                <a:solidFill>
                  <a:srgbClr val="373737"/>
                </a:solidFill>
              </a:rPr>
            </a:br>
            <a:r>
              <a:rPr lang="ru-RU" sz="2400" dirty="0">
                <a:solidFill>
                  <a:srgbClr val="373737"/>
                </a:solidFill>
              </a:rPr>
              <a:t>для выборочной дисперсии</a:t>
            </a:r>
            <a:r>
              <a:rPr lang="en-US" sz="2400" dirty="0">
                <a:solidFill>
                  <a:srgbClr val="373737"/>
                </a:solidFill>
              </a:rPr>
              <a:t>:</a:t>
            </a:r>
            <a:endParaRPr lang="ru-RU" sz="2400" dirty="0">
              <a:solidFill>
                <a:srgbClr val="373737"/>
              </a:solidFill>
            </a:endParaRPr>
          </a:p>
          <a:p>
            <a:pPr marL="0" indent="0">
              <a:spcBef>
                <a:spcPts val="0"/>
              </a:spcBef>
              <a:spcAft>
                <a:spcPts val="1200"/>
              </a:spcAft>
              <a:buClr>
                <a:srgbClr val="0059A9"/>
              </a:buClr>
              <a:buNone/>
            </a:pPr>
            <a:endParaRPr lang="ru-RU" sz="2400" dirty="0">
              <a:solidFill>
                <a:srgbClr val="373737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35B30675-1FF4-8B43-BEF7-5690238DCED7}"/>
                  </a:ext>
                </a:extLst>
              </p:cNvPr>
              <p:cNvSpPr/>
              <p:nvPr/>
            </p:nvSpPr>
            <p:spPr>
              <a:xfrm>
                <a:off x="1403646" y="3517796"/>
                <a:ext cx="6326925" cy="92813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  ~ </m:t>
                      </m:r>
                      <m:r>
                        <a:rPr lang="en-US" sz="2400" i="1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400" b="0" i="1" smtClean="0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e>
                      </m:d>
                      <m:r>
                        <a:rPr lang="en-US" sz="2400" b="0" i="0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            </m:t>
                          </m:r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 dirty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400" dirty="0">
                  <a:solidFill>
                    <a:srgbClr val="28506A"/>
                  </a:solidFill>
                </a:endParaRPr>
              </a:p>
            </p:txBody>
          </p:sp>
        </mc:Choice>
        <mc:Fallback xmlns="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35B30675-1FF4-8B43-BEF7-5690238DCE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3646" y="3517796"/>
                <a:ext cx="6326925" cy="9281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Mikolov, Tomas, et al. &quot;Distributed representations of words and phrases and their compositionality.&quot;">
            <a:extLst>
              <a:ext uri="{FF2B5EF4-FFF2-40B4-BE49-F238E27FC236}">
                <a16:creationId xmlns:a16="http://schemas.microsoft.com/office/drawing/2014/main" id="{E2C764BA-4DE9-F941-9CF8-7C086D869C84}"/>
              </a:ext>
            </a:extLst>
          </p:cNvPr>
          <p:cNvSpPr txBox="1"/>
          <p:nvPr/>
        </p:nvSpPr>
        <p:spPr>
          <a:xfrm>
            <a:off x="539552" y="6093296"/>
            <a:ext cx="7896305" cy="24622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m="http://schemas.openxmlformats.org/officeDocument/2006/math" xmlns="" xmlns:a14="http://schemas.microsoft.com/office/drawing/2010/main" xmlns:mc="http://schemas.openxmlformats.org/markup-compatibility/2006" val="1"/>
            </a:ext>
          </a:extLst>
        </p:spPr>
        <p:txBody>
          <a:bodyPr wrap="square" lIns="0" tIns="0" rIns="0" bIns="0" anchor="ctr">
            <a:spAutoFit/>
          </a:bodyPr>
          <a:lstStyle>
            <a:lvl1pPr marL="279400" indent="-279400">
              <a:buClr>
                <a:srgbClr val="2559A4"/>
              </a:buClr>
              <a:buSzPct val="100000"/>
              <a:buFont typeface="Zapf Dingbats"/>
              <a:buChar char="➤"/>
              <a:defRPr sz="1600" i="1" spc="16">
                <a:solidFill>
                  <a:srgbClr val="5E5E5E"/>
                </a:solidFill>
              </a:defRPr>
            </a:lvl1pPr>
          </a:lstStyle>
          <a:p>
            <a:pPr>
              <a:buClr>
                <a:srgbClr val="28506A"/>
              </a:buClr>
            </a:pPr>
            <a:r>
              <a:rPr lang="ru-RU" dirty="0">
                <a:solidFill>
                  <a:srgbClr val="28506A"/>
                </a:solidFill>
              </a:rPr>
              <a:t>https://www.stat.umn.edu/geyer/s06/5102/notes/ci.pdf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ямоугольник 7">
                <a:extLst>
                  <a:ext uri="{FF2B5EF4-FFF2-40B4-BE49-F238E27FC236}">
                    <a16:creationId xmlns:a16="http://schemas.microsoft.com/office/drawing/2014/main" id="{0B6A84D1-3EDC-B948-8E60-CCF68A70C4F3}"/>
                  </a:ext>
                </a:extLst>
              </p:cNvPr>
              <p:cNvSpPr/>
              <p:nvPr/>
            </p:nvSpPr>
            <p:spPr>
              <a:xfrm>
                <a:off x="2223038" y="1321161"/>
                <a:ext cx="4688143" cy="95571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400" i="1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  <m:r>
                        <a:rPr lang="en-US" sz="2400" i="1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</m:acc>
                        </m:e>
                        <m:sup>
                          <m: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  <m:r>
                        <a:rPr lang="en-US" sz="2400" i="1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̅"/>
                          <m:ctrlP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acc>
                      <m:r>
                        <a:rPr lang="en-US" sz="2400" i="1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̅"/>
                              <m:ctrlP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p>
                          <m: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rgbClr val="28506A"/>
                  </a:solidFill>
                </a:endParaRPr>
              </a:p>
            </p:txBody>
          </p:sp>
        </mc:Choice>
        <mc:Fallback xmlns="">
          <p:sp>
            <p:nvSpPr>
              <p:cNvPr id="14" name="Прямоугольник 7">
                <a:extLst>
                  <a:ext uri="{FF2B5EF4-FFF2-40B4-BE49-F238E27FC236}">
                    <a16:creationId xmlns:a16="http://schemas.microsoft.com/office/drawing/2014/main" id="{0B6A84D1-3EDC-B948-8E60-CCF68A70C4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3038" y="1321161"/>
                <a:ext cx="4688143" cy="95571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18466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Объект 5">
            <a:extLst>
              <a:ext uri="{FF2B5EF4-FFF2-40B4-BE49-F238E27FC236}">
                <a16:creationId xmlns:a16="http://schemas.microsoft.com/office/drawing/2014/main" id="{3D7CBBD4-714D-EB49-8F62-6CF2092D219C}"/>
              </a:ext>
            </a:extLst>
          </p:cNvPr>
          <p:cNvSpPr txBox="1">
            <a:spLocks/>
          </p:cNvSpPr>
          <p:nvPr/>
        </p:nvSpPr>
        <p:spPr>
          <a:xfrm>
            <a:off x="539552" y="692696"/>
            <a:ext cx="7776864" cy="55173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200"/>
              </a:spcAft>
              <a:buClr>
                <a:srgbClr val="0059A9"/>
              </a:buClr>
              <a:buNone/>
            </a:pPr>
            <a:r>
              <a:rPr lang="ru-RU" sz="2400" dirty="0">
                <a:solidFill>
                  <a:srgbClr val="373737"/>
                </a:solidFill>
              </a:rPr>
              <a:t>Выборочную дисперсию можно выразить через средние</a:t>
            </a:r>
          </a:p>
          <a:p>
            <a:pPr>
              <a:spcBef>
                <a:spcPts val="0"/>
              </a:spcBef>
              <a:spcAft>
                <a:spcPts val="1200"/>
              </a:spcAft>
              <a:buClr>
                <a:srgbClr val="0059A9"/>
              </a:buClr>
            </a:pPr>
            <a:endParaRPr lang="ru-RU" sz="2400" dirty="0">
              <a:solidFill>
                <a:srgbClr val="373737"/>
              </a:solidFill>
            </a:endParaRPr>
          </a:p>
          <a:p>
            <a:pPr>
              <a:spcBef>
                <a:spcPts val="0"/>
              </a:spcBef>
              <a:spcAft>
                <a:spcPts val="1200"/>
              </a:spcAft>
              <a:buClr>
                <a:srgbClr val="0059A9"/>
              </a:buClr>
            </a:pPr>
            <a:endParaRPr lang="ru-RU" sz="2400" dirty="0">
              <a:solidFill>
                <a:srgbClr val="373737"/>
              </a:solidFill>
            </a:endParaRPr>
          </a:p>
          <a:p>
            <a:pPr marL="0" indent="0">
              <a:spcBef>
                <a:spcPts val="0"/>
              </a:spcBef>
              <a:spcAft>
                <a:spcPts val="3000"/>
              </a:spcAft>
              <a:buClr>
                <a:srgbClr val="0059A9"/>
              </a:buClr>
              <a:buNone/>
            </a:pPr>
            <a:r>
              <a:rPr lang="ru-RU" sz="2400" dirty="0">
                <a:solidFill>
                  <a:srgbClr val="373737"/>
                </a:solidFill>
              </a:rPr>
              <a:t>Немного поупражнявшись с ЦПТ и сходимостями </a:t>
            </a:r>
            <a:br>
              <a:rPr lang="ru-RU" sz="2400" dirty="0">
                <a:solidFill>
                  <a:srgbClr val="373737"/>
                </a:solidFill>
              </a:rPr>
            </a:br>
            <a:r>
              <a:rPr lang="ru-RU" sz="2400" dirty="0">
                <a:solidFill>
                  <a:srgbClr val="373737"/>
                </a:solidFill>
              </a:rPr>
              <a:t>можно получить асимптотическое распределение </a:t>
            </a:r>
            <a:br>
              <a:rPr lang="ru-RU" sz="2400" dirty="0">
                <a:solidFill>
                  <a:srgbClr val="373737"/>
                </a:solidFill>
              </a:rPr>
            </a:br>
            <a:r>
              <a:rPr lang="ru-RU" sz="2400" dirty="0">
                <a:solidFill>
                  <a:srgbClr val="373737"/>
                </a:solidFill>
              </a:rPr>
              <a:t>для выборочной дисперсии</a:t>
            </a:r>
            <a:r>
              <a:rPr lang="en-US" sz="2400" dirty="0">
                <a:solidFill>
                  <a:srgbClr val="373737"/>
                </a:solidFill>
              </a:rPr>
              <a:t>:</a:t>
            </a:r>
            <a:endParaRPr lang="ru-RU" sz="2400" dirty="0">
              <a:solidFill>
                <a:srgbClr val="373737"/>
              </a:solidFill>
            </a:endParaRPr>
          </a:p>
          <a:p>
            <a:pPr>
              <a:spcBef>
                <a:spcPts val="0"/>
              </a:spcBef>
              <a:spcAft>
                <a:spcPts val="1200"/>
              </a:spcAft>
              <a:buClr>
                <a:srgbClr val="0059A9"/>
              </a:buClr>
            </a:pPr>
            <a:endParaRPr lang="ru-RU" sz="2400" dirty="0">
              <a:solidFill>
                <a:srgbClr val="373737"/>
              </a:solidFill>
            </a:endParaRPr>
          </a:p>
          <a:p>
            <a:pPr marL="0" indent="0">
              <a:spcBef>
                <a:spcPts val="0"/>
              </a:spcBef>
              <a:spcAft>
                <a:spcPts val="1200"/>
              </a:spcAft>
              <a:buClr>
                <a:srgbClr val="0059A9"/>
              </a:buClr>
              <a:buNone/>
            </a:pPr>
            <a:r>
              <a:rPr lang="ru-RU" sz="2400" dirty="0">
                <a:solidFill>
                  <a:srgbClr val="373737"/>
                </a:solidFill>
              </a:rPr>
              <a:t/>
            </a:r>
            <a:br>
              <a:rPr lang="ru-RU" sz="2400" dirty="0">
                <a:solidFill>
                  <a:srgbClr val="373737"/>
                </a:solidFill>
              </a:rPr>
            </a:br>
            <a:r>
              <a:rPr lang="ru-RU" sz="2400" dirty="0">
                <a:solidFill>
                  <a:srgbClr val="373737"/>
                </a:solidFill>
              </a:rPr>
              <a:t>Оно может быть использовано для строительства доверительных интервалов</a:t>
            </a: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wrap="square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06A"/>
                </a:solidFill>
                <a:latin typeface="+mn-lt"/>
                <a:ea typeface="+mn-ea"/>
                <a:cs typeface="+mn-cs"/>
              </a:rPr>
              <a:t>Асимптотический интервал для дисперсии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0846950E-2261-4362-B44B-3BC462CFE3F5}"/>
                  </a:ext>
                </a:extLst>
              </p:cNvPr>
              <p:cNvSpPr/>
              <p:nvPr/>
            </p:nvSpPr>
            <p:spPr>
              <a:xfrm>
                <a:off x="1403646" y="3517796"/>
                <a:ext cx="6326925" cy="92813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  ~ </m:t>
                      </m:r>
                      <m:r>
                        <a:rPr lang="en-US" sz="2400" i="1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400" b="0" i="1" smtClean="0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e>
                      </m:d>
                      <m:r>
                        <a:rPr lang="en-US" sz="2400" b="0" i="0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            </m:t>
                          </m:r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 dirty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400" dirty="0">
                  <a:solidFill>
                    <a:srgbClr val="28506A"/>
                  </a:solidFill>
                </a:endParaRPr>
              </a:p>
            </p:txBody>
          </p:sp>
        </mc:Choice>
        <mc:Fallback xmlns="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0846950E-2261-4362-B44B-3BC462CFE3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3646" y="3517796"/>
                <a:ext cx="6326925" cy="9281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Mikolov, Tomas, et al. &quot;Distributed representations of words and phrases and their compositionality.&quot;">
            <a:extLst>
              <a:ext uri="{FF2B5EF4-FFF2-40B4-BE49-F238E27FC236}">
                <a16:creationId xmlns:a16="http://schemas.microsoft.com/office/drawing/2014/main" id="{74799804-76FE-41B9-A4D2-8BD159A30C80}"/>
              </a:ext>
            </a:extLst>
          </p:cNvPr>
          <p:cNvSpPr txBox="1"/>
          <p:nvPr/>
        </p:nvSpPr>
        <p:spPr>
          <a:xfrm>
            <a:off x="539552" y="6093296"/>
            <a:ext cx="7896305" cy="24622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m="http://schemas.openxmlformats.org/officeDocument/2006/math" xmlns="" xmlns:a14="http://schemas.microsoft.com/office/drawing/2010/main" xmlns:mc="http://schemas.openxmlformats.org/markup-compatibility/2006" val="1"/>
            </a:ext>
          </a:extLst>
        </p:spPr>
        <p:txBody>
          <a:bodyPr wrap="square" lIns="0" tIns="0" rIns="0" bIns="0" anchor="ctr">
            <a:spAutoFit/>
          </a:bodyPr>
          <a:lstStyle>
            <a:lvl1pPr marL="279400" indent="-279400">
              <a:buClr>
                <a:srgbClr val="2559A4"/>
              </a:buClr>
              <a:buSzPct val="100000"/>
              <a:buFont typeface="Zapf Dingbats"/>
              <a:buChar char="➤"/>
              <a:defRPr sz="1600" i="1" spc="16">
                <a:solidFill>
                  <a:srgbClr val="5E5E5E"/>
                </a:solidFill>
              </a:defRPr>
            </a:lvl1pPr>
          </a:lstStyle>
          <a:p>
            <a:pPr>
              <a:buClr>
                <a:srgbClr val="28506A"/>
              </a:buClr>
            </a:pPr>
            <a:r>
              <a:rPr lang="ru-RU" dirty="0">
                <a:solidFill>
                  <a:srgbClr val="28506A"/>
                </a:solidFill>
              </a:rPr>
              <a:t>https://www.stat.umn.edu/geyer/s06/5102/notes/ci.pdf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6C871FB4-B4F7-F048-A1DC-B23EBEEC3489}"/>
                  </a:ext>
                </a:extLst>
              </p:cNvPr>
              <p:cNvSpPr/>
              <p:nvPr/>
            </p:nvSpPr>
            <p:spPr>
              <a:xfrm>
                <a:off x="2223038" y="1321161"/>
                <a:ext cx="4688143" cy="95571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400" i="1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  <m:r>
                        <a:rPr lang="en-US" sz="2400" i="1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</m:acc>
                        </m:e>
                        <m:sup>
                          <m: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  <m:r>
                        <a:rPr lang="en-US" sz="2400" i="1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̅"/>
                          <m:ctrlP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acc>
                      <m:r>
                        <a:rPr lang="en-US" sz="2400" i="1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̅"/>
                              <m:ctrlP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p>
                          <m: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rgbClr val="28506A"/>
                  </a:solidFill>
                </a:endParaRPr>
              </a:p>
            </p:txBody>
          </p:sp>
        </mc:Choice>
        <mc:Fallback xmlns="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6C871FB4-B4F7-F048-A1DC-B23EBEEC34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3038" y="1321161"/>
                <a:ext cx="4688143" cy="95571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54816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wrap="square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06A"/>
                </a:solidFill>
                <a:latin typeface="+mn-lt"/>
                <a:ea typeface="+mn-ea"/>
                <a:cs typeface="+mn-cs"/>
              </a:rPr>
              <a:t>Резюме</a:t>
            </a:r>
          </a:p>
        </p:txBody>
      </p:sp>
      <p:sp>
        <p:nvSpPr>
          <p:cNvPr id="5" name="Объект 5">
            <a:extLst>
              <a:ext uri="{FF2B5EF4-FFF2-40B4-BE49-F238E27FC236}">
                <a16:creationId xmlns:a16="http://schemas.microsoft.com/office/drawing/2014/main" id="{CA2FA67C-0B17-E345-80F6-0850CDFC9177}"/>
              </a:ext>
            </a:extLst>
          </p:cNvPr>
          <p:cNvSpPr txBox="1">
            <a:spLocks/>
          </p:cNvSpPr>
          <p:nvPr/>
        </p:nvSpPr>
        <p:spPr>
          <a:xfrm>
            <a:off x="539552" y="692696"/>
            <a:ext cx="7776864" cy="344543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06A"/>
              </a:buClr>
            </a:pPr>
            <a:r>
              <a:rPr lang="ru-RU" sz="2400" dirty="0">
                <a:solidFill>
                  <a:srgbClr val="373737"/>
                </a:solidFill>
              </a:rPr>
              <a:t>Доверительный интервал помогает </a:t>
            </a:r>
            <a:r>
              <a:rPr lang="ru-RU" sz="2400" dirty="0" smtClean="0">
                <a:solidFill>
                  <a:srgbClr val="373737"/>
                </a:solidFill>
              </a:rPr>
              <a:t>понять, </a:t>
            </a:r>
            <a:r>
              <a:rPr lang="ru-RU" sz="2400" dirty="0">
                <a:solidFill>
                  <a:srgbClr val="373737"/>
                </a:solidFill>
              </a:rPr>
              <a:t>насколько надёжной получилась точечная оценка</a:t>
            </a:r>
          </a:p>
        </p:txBody>
      </p:sp>
    </p:spTree>
    <p:extLst>
      <p:ext uri="{BB962C8B-B14F-4D97-AF65-F5344CB8AC3E}">
        <p14:creationId xmlns:p14="http://schemas.microsoft.com/office/powerpoint/2010/main" val="648018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wrap="square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06A"/>
                </a:solidFill>
                <a:latin typeface="+mn-lt"/>
                <a:ea typeface="+mn-ea"/>
                <a:cs typeface="+mn-cs"/>
              </a:rPr>
              <a:t>Резюме</a:t>
            </a:r>
          </a:p>
        </p:txBody>
      </p:sp>
      <p:sp>
        <p:nvSpPr>
          <p:cNvPr id="5" name="Объект 5">
            <a:extLst>
              <a:ext uri="{FF2B5EF4-FFF2-40B4-BE49-F238E27FC236}">
                <a16:creationId xmlns:a16="http://schemas.microsoft.com/office/drawing/2014/main" id="{BC88E3D3-9EC8-0143-A9C6-17A216EA5018}"/>
              </a:ext>
            </a:extLst>
          </p:cNvPr>
          <p:cNvSpPr txBox="1">
            <a:spLocks/>
          </p:cNvSpPr>
          <p:nvPr/>
        </p:nvSpPr>
        <p:spPr>
          <a:xfrm>
            <a:off x="539552" y="692696"/>
            <a:ext cx="7776864" cy="344543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06A"/>
              </a:buClr>
            </a:pPr>
            <a:r>
              <a:rPr lang="ru-RU" sz="2400" dirty="0">
                <a:solidFill>
                  <a:srgbClr val="373737"/>
                </a:solidFill>
              </a:rPr>
              <a:t>Доверительный интервал помогает </a:t>
            </a:r>
            <a:r>
              <a:rPr lang="ru-RU" sz="2400" dirty="0" smtClean="0">
                <a:solidFill>
                  <a:srgbClr val="373737"/>
                </a:solidFill>
              </a:rPr>
              <a:t>понять, </a:t>
            </a:r>
            <a:r>
              <a:rPr lang="ru-RU" sz="2400" dirty="0">
                <a:solidFill>
                  <a:srgbClr val="373737"/>
                </a:solidFill>
              </a:rPr>
              <a:t>насколько надёжной получилась точечная оценка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06A"/>
              </a:buClr>
            </a:pPr>
            <a:r>
              <a:rPr lang="ru-RU" sz="2400" dirty="0">
                <a:solidFill>
                  <a:srgbClr val="373737"/>
                </a:solidFill>
              </a:rPr>
              <a:t>При большой выборке без выбросов ЦПТ помогает построить асимптотический доверительный интервал для любой функции от среднего</a:t>
            </a:r>
            <a:endParaRPr lang="en-US" sz="2400" dirty="0">
              <a:solidFill>
                <a:srgbClr val="37373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4235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wrap="square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06A"/>
                </a:solidFill>
                <a:latin typeface="+mn-lt"/>
                <a:ea typeface="+mn-ea"/>
                <a:cs typeface="+mn-cs"/>
              </a:rPr>
              <a:t>Резюме</a:t>
            </a:r>
          </a:p>
        </p:txBody>
      </p:sp>
      <p:sp>
        <p:nvSpPr>
          <p:cNvPr id="5" name="Объект 5">
            <a:extLst>
              <a:ext uri="{FF2B5EF4-FFF2-40B4-BE49-F238E27FC236}">
                <a16:creationId xmlns:a16="http://schemas.microsoft.com/office/drawing/2014/main" id="{6051F9E5-9380-2945-B00A-EC834A8E672C}"/>
              </a:ext>
            </a:extLst>
          </p:cNvPr>
          <p:cNvSpPr txBox="1">
            <a:spLocks/>
          </p:cNvSpPr>
          <p:nvPr/>
        </p:nvSpPr>
        <p:spPr>
          <a:xfrm>
            <a:off x="539552" y="692696"/>
            <a:ext cx="7776864" cy="344543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06A"/>
              </a:buClr>
            </a:pPr>
            <a:r>
              <a:rPr lang="ru-RU" sz="2400" dirty="0">
                <a:solidFill>
                  <a:srgbClr val="373737"/>
                </a:solidFill>
              </a:rPr>
              <a:t>Доверительный интервал помогает понять, насколько надёжной получилась точечная оценка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06A"/>
              </a:buClr>
            </a:pPr>
            <a:r>
              <a:rPr lang="ru-RU" sz="2400" dirty="0">
                <a:solidFill>
                  <a:srgbClr val="373737"/>
                </a:solidFill>
              </a:rPr>
              <a:t>При большой выборке без выбросов ЦПТ помогает построить асимптотический доверительный интервал для любой функции от среднего</a:t>
            </a:r>
            <a:endParaRPr lang="en-US" sz="2400" dirty="0">
              <a:solidFill>
                <a:srgbClr val="373737"/>
              </a:solidFill>
            </a:endParaRP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06A"/>
              </a:buClr>
            </a:pPr>
            <a:r>
              <a:rPr lang="ru-RU" sz="2400" dirty="0">
                <a:solidFill>
                  <a:srgbClr val="373737"/>
                </a:solidFill>
              </a:rPr>
              <a:t>Если наблюдений мало</a:t>
            </a:r>
            <a:r>
              <a:rPr lang="en-US" sz="2400" dirty="0">
                <a:solidFill>
                  <a:srgbClr val="373737"/>
                </a:solidFill>
              </a:rPr>
              <a:t>, </a:t>
            </a:r>
            <a:r>
              <a:rPr lang="ru-RU" sz="2400" dirty="0">
                <a:solidFill>
                  <a:srgbClr val="373737"/>
                </a:solidFill>
              </a:rPr>
              <a:t>нужны другие союзники</a:t>
            </a:r>
          </a:p>
        </p:txBody>
      </p:sp>
    </p:spTree>
    <p:extLst>
      <p:ext uri="{BB962C8B-B14F-4D97-AF65-F5344CB8AC3E}">
        <p14:creationId xmlns:p14="http://schemas.microsoft.com/office/powerpoint/2010/main" val="3681549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Заголовок 5">
            <a:extLst>
              <a:ext uri="{FF2B5EF4-FFF2-40B4-BE49-F238E27FC236}">
                <a16:creationId xmlns:a16="http://schemas.microsoft.com/office/drawing/2014/main" id="{279D956E-C171-DF4D-925D-68447802A4B6}"/>
              </a:ext>
            </a:extLst>
          </p:cNvPr>
          <p:cNvSpPr txBox="1">
            <a:spLocks/>
          </p:cNvSpPr>
          <p:nvPr/>
        </p:nvSpPr>
        <p:spPr bwMode="auto">
          <a:xfrm>
            <a:off x="1331640" y="116632"/>
            <a:ext cx="7568679" cy="6264696"/>
          </a:xfrm>
          <a:prstGeom prst="rect">
            <a:avLst/>
          </a:prstGeom>
        </p:spPr>
        <p:txBody>
          <a:bodyPr vert="horz" wrap="square" lIns="91440" tIns="45720" rIns="0" bIns="0" rtlCol="0" anchor="ctr">
            <a:noAutofit/>
          </a:bodyPr>
          <a:lstStyle>
            <a:lvl1pPr>
              <a:spcBef>
                <a:spcPct val="0"/>
              </a:spcBef>
              <a:buNone/>
              <a:defRPr sz="3200" b="1">
                <a:solidFill>
                  <a:srgbClr val="28506A"/>
                </a:solidFill>
              </a:defRPr>
            </a:lvl1pPr>
          </a:lstStyle>
          <a:p>
            <a:r>
              <a:rPr lang="ru-RU" altLang="ru-RU" dirty="0"/>
              <a:t>Точные доверительные интервалы </a:t>
            </a:r>
            <a:r>
              <a:rPr lang="en-US" altLang="ru-RU" dirty="0"/>
              <a:t/>
            </a:r>
            <a:br>
              <a:rPr lang="en-US" altLang="ru-RU" dirty="0"/>
            </a:br>
            <a:r>
              <a:rPr lang="ru-RU" altLang="ru-RU" dirty="0"/>
              <a:t>для нормальных выборок</a:t>
            </a:r>
          </a:p>
        </p:txBody>
      </p:sp>
    </p:spTree>
    <p:extLst>
      <p:ext uri="{BB962C8B-B14F-4D97-AF65-F5344CB8AC3E}">
        <p14:creationId xmlns:p14="http://schemas.microsoft.com/office/powerpoint/2010/main" val="1890282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-1288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06A"/>
                </a:solidFill>
              </a:rPr>
              <a:t>Схема математической статистики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Выборка:">
                <a:extLst>
                  <a:ext uri="{FF2B5EF4-FFF2-40B4-BE49-F238E27FC236}">
                    <a16:creationId xmlns:a16="http://schemas.microsoft.com/office/drawing/2014/main" id="{422EBA3E-9AF7-8642-AE94-1D3F6C2E96E7}"/>
                  </a:ext>
                </a:extLst>
              </p:cNvPr>
              <p:cNvSpPr txBox="1"/>
              <p:nvPr/>
            </p:nvSpPr>
            <p:spPr>
              <a:xfrm>
                <a:off x="539552" y="692696"/>
                <a:ext cx="2649153" cy="407804"/>
              </a:xfrm>
              <a:prstGeom prst="rect">
                <a:avLst/>
              </a:prstGeom>
              <a:ln w="3175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square" lIns="90000" tIns="19050" rIns="46800" bIns="19050" anchor="t">
                <a:spAutoFit/>
              </a:bodyPr>
              <a:lstStyle/>
              <a:p>
                <a:pPr marL="9525" lvl="2" defTabSz="457200">
                  <a:spcBef>
                    <a:spcPts val="1200"/>
                  </a:spcBef>
                  <a:defRPr sz="2200">
                    <a:solidFill>
                      <a:srgbClr val="5E5E5E"/>
                    </a:solidFill>
                    <a:uFill>
                      <a:solidFill>
                        <a:srgbClr val="0059A9"/>
                      </a:solidFill>
                    </a:uFill>
                    <a:latin typeface="MyriadPro-Bold"/>
                    <a:ea typeface="MyriadPro-Bold"/>
                    <a:cs typeface="MyriadPro-Bold"/>
                    <a:sym typeface="MyriadPro-Bold"/>
                  </a:defRPr>
                </a:pPr>
                <a:r>
                  <a:rPr sz="2400" dirty="0" err="1">
                    <a:solidFill>
                      <a:srgbClr val="373737"/>
                    </a:solidFill>
                    <a:latin typeface="MyriadPro-Regular"/>
                    <a:ea typeface="MyriadPro-Regular"/>
                    <a:cs typeface="MyriadPro-Regular"/>
                    <a:sym typeface="MyriadPro-Regular"/>
                  </a:rPr>
                  <a:t>Выборка</a:t>
                </a:r>
                <a:r>
                  <a:rPr sz="2400" dirty="0">
                    <a:solidFill>
                      <a:srgbClr val="373737"/>
                    </a:solidFill>
                    <a:latin typeface="MyriadPro-Regular"/>
                    <a:ea typeface="MyriadPro-Regular"/>
                    <a:cs typeface="MyriadPro-Regular"/>
                    <a:sym typeface="MyriadPro-Regular"/>
                  </a:rPr>
                  <a:t>:</a:t>
                </a:r>
                <a:r>
                  <a:rPr sz="2400" dirty="0">
                    <a:solidFill>
                      <a:srgbClr val="373737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ar-AE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ar-AE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,...,</m:t>
                    </m:r>
                    <m:sSub>
                      <m:sSubPr>
                        <m:ctrlPr>
                          <a:rPr lang="ar-AE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ar-AE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sz="2400" dirty="0">
                  <a:solidFill>
                    <a:srgbClr val="2658A1"/>
                  </a:solidFill>
                </a:endParaRPr>
              </a:p>
            </p:txBody>
          </p:sp>
        </mc:Choice>
        <mc:Fallback xmlns="">
          <p:sp>
            <p:nvSpPr>
              <p:cNvPr id="16" name="Выборка:">
                <a:extLst>
                  <a:ext uri="{FF2B5EF4-FFF2-40B4-BE49-F238E27FC236}">
                    <a16:creationId xmlns:a16="http://schemas.microsoft.com/office/drawing/2014/main" id="{422EBA3E-9AF7-8642-AE94-1D3F6C2E96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692696"/>
                <a:ext cx="2649153" cy="407804"/>
              </a:xfrm>
              <a:prstGeom prst="rect">
                <a:avLst/>
              </a:prstGeom>
              <a:blipFill>
                <a:blip r:embed="rId4"/>
                <a:stretch>
                  <a:fillRect l="-3349" t="-18750" b="-40625"/>
                </a:stretch>
              </a:blipFill>
              <a:ln w="3175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3">
                <a:extLst>
                  <a:ext uri="{FF2B5EF4-FFF2-40B4-BE49-F238E27FC236}">
                    <a16:creationId xmlns:a16="http://schemas.microsoft.com/office/drawing/2014/main" id="{9A4BE92F-3D50-514D-BCC3-36D686EBFE3D}"/>
                  </a:ext>
                </a:extLst>
              </p:cNvPr>
              <p:cNvSpPr/>
              <p:nvPr/>
            </p:nvSpPr>
            <p:spPr>
              <a:xfrm>
                <a:off x="1483594" y="1180337"/>
                <a:ext cx="610295" cy="60555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32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acc>
                      <m:r>
                        <a:rPr lang="ru-RU" sz="32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RU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7" name="Rectangle 3">
                <a:extLst>
                  <a:ext uri="{FF2B5EF4-FFF2-40B4-BE49-F238E27FC236}">
                    <a16:creationId xmlns:a16="http://schemas.microsoft.com/office/drawing/2014/main" id="{9A4BE92F-3D50-514D-BCC3-36D686EBFE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3594" y="1180337"/>
                <a:ext cx="610295" cy="605550"/>
              </a:xfrm>
              <a:prstGeom prst="rect">
                <a:avLst/>
              </a:prstGeom>
              <a:blipFill>
                <a:blip r:embed="rId5"/>
                <a:stretch>
                  <a:fillRect t="-14894" r="-10417" b="-21277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4">
                <a:extLst>
                  <a:ext uri="{FF2B5EF4-FFF2-40B4-BE49-F238E27FC236}">
                    <a16:creationId xmlns:a16="http://schemas.microsoft.com/office/drawing/2014/main" id="{9E8E1273-8DCE-CB42-8ACE-7EA892C5BB87}"/>
                  </a:ext>
                </a:extLst>
              </p:cNvPr>
              <p:cNvSpPr/>
              <p:nvPr/>
            </p:nvSpPr>
            <p:spPr>
              <a:xfrm>
                <a:off x="4909834" y="1180978"/>
                <a:ext cx="1223989" cy="6042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sz="32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sub>
                      </m:sSub>
                      <m:r>
                        <a:rPr lang="en-US" sz="32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32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RU" sz="32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0" name="Rectangle 4">
                <a:extLst>
                  <a:ext uri="{FF2B5EF4-FFF2-40B4-BE49-F238E27FC236}">
                    <a16:creationId xmlns:a16="http://schemas.microsoft.com/office/drawing/2014/main" id="{9E8E1273-8DCE-CB42-8ACE-7EA892C5BB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9834" y="1180978"/>
                <a:ext cx="1223989" cy="604268"/>
              </a:xfrm>
              <a:prstGeom prst="rect">
                <a:avLst/>
              </a:prstGeom>
              <a:blipFill>
                <a:blip r:embed="rId6"/>
                <a:stretch>
                  <a:fillRect l="-3125" r="-5208" b="-17021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Arrow">
            <a:extLst>
              <a:ext uri="{FF2B5EF4-FFF2-40B4-BE49-F238E27FC236}">
                <a16:creationId xmlns:a16="http://schemas.microsoft.com/office/drawing/2014/main" id="{B5F59E93-7183-C74F-8C35-C2BF1B3A9791}"/>
              </a:ext>
            </a:extLst>
          </p:cNvPr>
          <p:cNvSpPr/>
          <p:nvPr/>
        </p:nvSpPr>
        <p:spPr>
          <a:xfrm>
            <a:off x="2153323" y="1368168"/>
            <a:ext cx="2756511" cy="229888"/>
          </a:xfrm>
          <a:prstGeom prst="rightArrow">
            <a:avLst>
              <a:gd name="adj1" fmla="val 36848"/>
              <a:gd name="adj2" fmla="val 66277"/>
            </a:avLst>
          </a:prstGeom>
          <a:gradFill>
            <a:gsLst>
              <a:gs pos="0">
                <a:srgbClr val="28516A">
                  <a:alpha val="0"/>
                </a:srgbClr>
              </a:gs>
              <a:gs pos="100000">
                <a:srgbClr val="54748B"/>
              </a:gs>
            </a:gsLst>
          </a:gradFill>
          <a:ln w="3175">
            <a:miter lim="400000"/>
          </a:ln>
        </p:spPr>
        <p:txBody>
          <a:bodyPr lIns="19050" tIns="19050" rIns="19050" bIns="1905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16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/>
          </a:p>
        </p:txBody>
      </p:sp>
      <p:sp>
        <p:nvSpPr>
          <p:cNvPr id="22" name="Ответы на  вопросы…">
            <a:extLst>
              <a:ext uri="{FF2B5EF4-FFF2-40B4-BE49-F238E27FC236}">
                <a16:creationId xmlns:a16="http://schemas.microsoft.com/office/drawing/2014/main" id="{036EECD3-38DA-234E-893C-037E3492DC18}"/>
              </a:ext>
            </a:extLst>
          </p:cNvPr>
          <p:cNvSpPr txBox="1"/>
          <p:nvPr/>
        </p:nvSpPr>
        <p:spPr>
          <a:xfrm>
            <a:off x="6823717" y="3180833"/>
            <a:ext cx="2009907" cy="138159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90000" tIns="19050" rIns="19050" bIns="19050" anchor="ctr">
            <a:spAutoFit/>
          </a:bodyPr>
          <a:lstStyle/>
          <a:p>
            <a:pPr algn="r" defTabSz="457200">
              <a:lnSpc>
                <a:spcPct val="80000"/>
              </a:lnSpc>
              <a:spcBef>
                <a:spcPts val="1200"/>
              </a:spcBef>
              <a:defRPr sz="2200">
                <a:solidFill>
                  <a:srgbClr val="0059A9"/>
                </a:solidFill>
                <a:uFill>
                  <a:solidFill>
                    <a:srgbClr val="0059A9"/>
                  </a:solidFill>
                </a:uFill>
                <a:latin typeface="MyriadPro-Bold"/>
                <a:ea typeface="MyriadPro-Bold"/>
                <a:cs typeface="MyriadPro-Bold"/>
                <a:sym typeface="MyriadPro-Bold"/>
              </a:defRPr>
            </a:pPr>
            <a:r>
              <a:rPr sz="2400" dirty="0" err="1">
                <a:solidFill>
                  <a:srgbClr val="28516A"/>
                </a:solidFill>
              </a:rPr>
              <a:t>Ответы</a:t>
            </a:r>
            <a:r>
              <a:rPr sz="2400" dirty="0">
                <a:solidFill>
                  <a:srgbClr val="28516A"/>
                </a:solidFill>
              </a:rPr>
              <a:t> </a:t>
            </a:r>
            <a:r>
              <a:rPr sz="2400" dirty="0" err="1">
                <a:solidFill>
                  <a:srgbClr val="28516A"/>
                </a:solidFill>
              </a:rPr>
              <a:t>на</a:t>
            </a:r>
            <a:r>
              <a:rPr sz="2400" dirty="0">
                <a:solidFill>
                  <a:srgbClr val="28516A"/>
                </a:solidFill>
              </a:rPr>
              <a:t> </a:t>
            </a:r>
            <a:br>
              <a:rPr sz="2400" dirty="0">
                <a:solidFill>
                  <a:srgbClr val="28516A"/>
                </a:solidFill>
              </a:rPr>
            </a:br>
            <a:r>
              <a:rPr sz="2400" dirty="0" err="1">
                <a:solidFill>
                  <a:srgbClr val="28516A"/>
                </a:solidFill>
              </a:rPr>
              <a:t>вопросы</a:t>
            </a:r>
            <a:endParaRPr sz="2400" dirty="0">
              <a:solidFill>
                <a:srgbClr val="28516A"/>
              </a:solidFill>
            </a:endParaRPr>
          </a:p>
          <a:p>
            <a:pPr algn="r" defTabSz="457200">
              <a:lnSpc>
                <a:spcPct val="80000"/>
              </a:lnSpc>
              <a:spcBef>
                <a:spcPts val="1200"/>
              </a:spcBef>
              <a:defRPr sz="2200">
                <a:solidFill>
                  <a:srgbClr val="5E5E5E"/>
                </a:solidFill>
                <a:uFill>
                  <a:solidFill>
                    <a:srgbClr val="0059A9"/>
                  </a:solidFill>
                </a:uFill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r>
              <a:rPr sz="2400" dirty="0" err="1">
                <a:solidFill>
                  <a:srgbClr val="373737"/>
                </a:solidFill>
              </a:rPr>
              <a:t>проверка</a:t>
            </a:r>
            <a:r>
              <a:rPr sz="2400" dirty="0">
                <a:solidFill>
                  <a:srgbClr val="373737"/>
                </a:solidFill>
              </a:rPr>
              <a:t> </a:t>
            </a:r>
            <a:br>
              <a:rPr sz="2400" dirty="0">
                <a:solidFill>
                  <a:srgbClr val="373737"/>
                </a:solidFill>
              </a:rPr>
            </a:br>
            <a:r>
              <a:rPr sz="2400" dirty="0" err="1">
                <a:solidFill>
                  <a:srgbClr val="373737"/>
                </a:solidFill>
              </a:rPr>
              <a:t>гипотез</a:t>
            </a:r>
            <a:endParaRPr sz="2400" dirty="0">
              <a:solidFill>
                <a:srgbClr val="373737"/>
              </a:solidFill>
            </a:endParaRPr>
          </a:p>
        </p:txBody>
      </p:sp>
      <p:sp>
        <p:nvSpPr>
          <p:cNvPr id="23" name="Точность  оценки, прогнозов…">
            <a:extLst>
              <a:ext uri="{FF2B5EF4-FFF2-40B4-BE49-F238E27FC236}">
                <a16:creationId xmlns:a16="http://schemas.microsoft.com/office/drawing/2014/main" id="{FA62A94F-6BC8-4C49-955F-586E20299D79}"/>
              </a:ext>
            </a:extLst>
          </p:cNvPr>
          <p:cNvSpPr txBox="1"/>
          <p:nvPr/>
        </p:nvSpPr>
        <p:spPr>
          <a:xfrm>
            <a:off x="6594998" y="813103"/>
            <a:ext cx="2238626" cy="167706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90000" tIns="19050" rIns="19050" bIns="19050" anchor="ctr">
            <a:spAutoFit/>
          </a:bodyPr>
          <a:lstStyle/>
          <a:p>
            <a:pPr algn="r" defTabSz="457200">
              <a:lnSpc>
                <a:spcPct val="80000"/>
              </a:lnSpc>
              <a:spcBef>
                <a:spcPts val="1200"/>
              </a:spcBef>
              <a:defRPr sz="2200">
                <a:solidFill>
                  <a:srgbClr val="0059A9"/>
                </a:solidFill>
                <a:uFill>
                  <a:solidFill>
                    <a:srgbClr val="0059A9"/>
                  </a:solidFill>
                </a:uFill>
                <a:latin typeface="MyriadPro-Bold"/>
                <a:ea typeface="MyriadPro-Bold"/>
                <a:cs typeface="MyriadPro-Bold"/>
                <a:sym typeface="MyriadPro-Bold"/>
              </a:defRPr>
            </a:pPr>
            <a:r>
              <a:rPr sz="2400" dirty="0" err="1">
                <a:solidFill>
                  <a:srgbClr val="28516A"/>
                </a:solidFill>
              </a:rPr>
              <a:t>Точность</a:t>
            </a:r>
            <a:r>
              <a:rPr sz="2400" dirty="0">
                <a:solidFill>
                  <a:srgbClr val="28516A"/>
                </a:solidFill>
              </a:rPr>
              <a:t> </a:t>
            </a:r>
            <a:br>
              <a:rPr sz="2400" dirty="0">
                <a:solidFill>
                  <a:srgbClr val="28516A"/>
                </a:solidFill>
              </a:rPr>
            </a:br>
            <a:r>
              <a:rPr sz="2400" dirty="0" err="1">
                <a:solidFill>
                  <a:srgbClr val="28516A"/>
                </a:solidFill>
              </a:rPr>
              <a:t>оценки</a:t>
            </a:r>
            <a:r>
              <a:rPr sz="2400" dirty="0">
                <a:solidFill>
                  <a:srgbClr val="28516A"/>
                </a:solidFill>
              </a:rPr>
              <a:t>, </a:t>
            </a:r>
            <a:r>
              <a:rPr sz="2400" dirty="0" err="1">
                <a:solidFill>
                  <a:srgbClr val="28516A"/>
                </a:solidFill>
              </a:rPr>
              <a:t>прогнозов</a:t>
            </a:r>
            <a:endParaRPr sz="2400" dirty="0">
              <a:solidFill>
                <a:srgbClr val="28516A"/>
              </a:solidFill>
            </a:endParaRPr>
          </a:p>
          <a:p>
            <a:pPr algn="r" defTabSz="457200">
              <a:lnSpc>
                <a:spcPct val="80000"/>
              </a:lnSpc>
              <a:spcBef>
                <a:spcPts val="1200"/>
              </a:spcBef>
              <a:defRPr sz="2200">
                <a:solidFill>
                  <a:srgbClr val="5E5E5E"/>
                </a:solidFill>
                <a:uFill>
                  <a:solidFill>
                    <a:srgbClr val="0059A9"/>
                  </a:solidFill>
                </a:uFill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r>
              <a:rPr sz="2400" dirty="0" err="1">
                <a:solidFill>
                  <a:srgbClr val="373737"/>
                </a:solidFill>
              </a:rPr>
              <a:t>доверительные</a:t>
            </a:r>
            <a:r>
              <a:rPr sz="2400" dirty="0">
                <a:solidFill>
                  <a:srgbClr val="373737"/>
                </a:solidFill>
              </a:rPr>
              <a:t> </a:t>
            </a:r>
            <a:r>
              <a:rPr sz="2400" dirty="0" err="1">
                <a:solidFill>
                  <a:srgbClr val="373737"/>
                </a:solidFill>
              </a:rPr>
              <a:t>интервалы</a:t>
            </a:r>
            <a:endParaRPr sz="2400" dirty="0">
              <a:solidFill>
                <a:srgbClr val="373737"/>
              </a:solidFill>
            </a:endParaRPr>
          </a:p>
        </p:txBody>
      </p:sp>
      <p:sp>
        <p:nvSpPr>
          <p:cNvPr id="24" name="Как оценить:…">
            <a:extLst>
              <a:ext uri="{FF2B5EF4-FFF2-40B4-BE49-F238E27FC236}">
                <a16:creationId xmlns:a16="http://schemas.microsoft.com/office/drawing/2014/main" id="{538C6F00-7B25-6C41-8F7E-7E5C358FF313}"/>
              </a:ext>
            </a:extLst>
          </p:cNvPr>
          <p:cNvSpPr txBox="1"/>
          <p:nvPr/>
        </p:nvSpPr>
        <p:spPr>
          <a:xfrm>
            <a:off x="539552" y="1847013"/>
            <a:ext cx="2626835" cy="217771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90000" tIns="18000" rIns="46800" bIns="19050">
            <a:noAutofit/>
          </a:bodyPr>
          <a:lstStyle/>
          <a:p>
            <a:pPr defTabSz="457200">
              <a:lnSpc>
                <a:spcPct val="80000"/>
              </a:lnSpc>
              <a:spcBef>
                <a:spcPts val="1200"/>
              </a:spcBef>
              <a:defRPr sz="2200">
                <a:solidFill>
                  <a:srgbClr val="0059A9"/>
                </a:solidFill>
                <a:uFill>
                  <a:solidFill>
                    <a:srgbClr val="0059A9"/>
                  </a:solidFill>
                </a:uFill>
                <a:latin typeface="MyriadPro-Bold"/>
                <a:ea typeface="MyriadPro-Bold"/>
                <a:cs typeface="MyriadPro-Bold"/>
                <a:sym typeface="MyriadPro-Bold"/>
              </a:defRPr>
            </a:pPr>
            <a:r>
              <a:rPr sz="2400" dirty="0" err="1">
                <a:solidFill>
                  <a:srgbClr val="28516A"/>
                </a:solidFill>
              </a:rPr>
              <a:t>Как</a:t>
            </a:r>
            <a:r>
              <a:rPr sz="2400" dirty="0">
                <a:solidFill>
                  <a:srgbClr val="28516A"/>
                </a:solidFill>
              </a:rPr>
              <a:t> </a:t>
            </a:r>
            <a:r>
              <a:rPr sz="2400" dirty="0" err="1">
                <a:solidFill>
                  <a:srgbClr val="28516A"/>
                </a:solidFill>
              </a:rPr>
              <a:t>оценить</a:t>
            </a:r>
            <a:endParaRPr sz="2400" dirty="0">
              <a:solidFill>
                <a:srgbClr val="28516A"/>
              </a:solidFill>
            </a:endParaRPr>
          </a:p>
          <a:p>
            <a:pPr marL="342900" indent="-342900" defTabSz="584200">
              <a:lnSpc>
                <a:spcPct val="80000"/>
              </a:lnSpc>
              <a:spcBef>
                <a:spcPts val="1400"/>
              </a:spcBef>
              <a:buClr>
                <a:srgbClr val="54748B"/>
              </a:buClr>
              <a:buSzPct val="100000"/>
              <a:buFont typeface="Arial" panose="020B0604020202020204" pitchFamily="34" charset="0"/>
              <a:buChar char="•"/>
              <a:defRPr sz="2200" spc="22">
                <a:solidFill>
                  <a:srgbClr val="5E5E5E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r>
              <a:rPr sz="2400" dirty="0" err="1">
                <a:solidFill>
                  <a:srgbClr val="373737"/>
                </a:solidFill>
              </a:rPr>
              <a:t>Метод</a:t>
            </a:r>
            <a:r>
              <a:rPr sz="2400" dirty="0">
                <a:solidFill>
                  <a:srgbClr val="373737"/>
                </a:solidFill>
              </a:rPr>
              <a:t> </a:t>
            </a:r>
            <a:r>
              <a:rPr sz="2400" dirty="0" err="1">
                <a:solidFill>
                  <a:srgbClr val="373737"/>
                </a:solidFill>
              </a:rPr>
              <a:t>моментов</a:t>
            </a:r>
            <a:endParaRPr sz="2400" dirty="0">
              <a:solidFill>
                <a:srgbClr val="373737"/>
              </a:solidFill>
            </a:endParaRPr>
          </a:p>
          <a:p>
            <a:pPr marL="342900" indent="-342900" defTabSz="584200">
              <a:lnSpc>
                <a:spcPct val="80000"/>
              </a:lnSpc>
              <a:spcBef>
                <a:spcPts val="1400"/>
              </a:spcBef>
              <a:buClr>
                <a:srgbClr val="54748B"/>
              </a:buClr>
              <a:buSzPct val="100000"/>
              <a:buFont typeface="Arial" panose="020B0604020202020204" pitchFamily="34" charset="0"/>
              <a:buChar char="•"/>
              <a:defRPr sz="2200" spc="22">
                <a:solidFill>
                  <a:srgbClr val="5E5E5E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r>
              <a:rPr sz="2400" dirty="0" err="1">
                <a:solidFill>
                  <a:srgbClr val="373737"/>
                </a:solidFill>
              </a:rPr>
              <a:t>Метод</a:t>
            </a:r>
            <a:r>
              <a:rPr sz="2400" dirty="0">
                <a:solidFill>
                  <a:srgbClr val="373737"/>
                </a:solidFill>
              </a:rPr>
              <a:t/>
            </a:r>
            <a:br>
              <a:rPr sz="2400" dirty="0">
                <a:solidFill>
                  <a:srgbClr val="373737"/>
                </a:solidFill>
              </a:rPr>
            </a:br>
            <a:r>
              <a:rPr sz="2400" dirty="0" err="1">
                <a:solidFill>
                  <a:srgbClr val="373737"/>
                </a:solidFill>
              </a:rPr>
              <a:t>максимального</a:t>
            </a:r>
            <a:r>
              <a:rPr sz="2400" dirty="0">
                <a:solidFill>
                  <a:srgbClr val="373737"/>
                </a:solidFill>
              </a:rPr>
              <a:t> </a:t>
            </a:r>
            <a:r>
              <a:rPr sz="2400" dirty="0" err="1">
                <a:solidFill>
                  <a:srgbClr val="373737"/>
                </a:solidFill>
              </a:rPr>
              <a:t>правдоподобия</a:t>
            </a:r>
            <a:endParaRPr sz="2400" dirty="0">
              <a:solidFill>
                <a:srgbClr val="373737"/>
              </a:solidFill>
            </a:endParaRPr>
          </a:p>
        </p:txBody>
      </p:sp>
      <p:sp>
        <p:nvSpPr>
          <p:cNvPr id="27" name="Союзники :…">
            <a:extLst>
              <a:ext uri="{FF2B5EF4-FFF2-40B4-BE49-F238E27FC236}">
                <a16:creationId xmlns:a16="http://schemas.microsoft.com/office/drawing/2014/main" id="{DC90EAD6-4DED-0A4D-BC39-6498B83E5238}"/>
              </a:ext>
            </a:extLst>
          </p:cNvPr>
          <p:cNvSpPr txBox="1"/>
          <p:nvPr/>
        </p:nvSpPr>
        <p:spPr>
          <a:xfrm>
            <a:off x="3592972" y="1852675"/>
            <a:ext cx="3077576" cy="206178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m="http://schemas.openxmlformats.org/officeDocument/2006/math" xmlns="" xmlns:a14="http://schemas.microsoft.com/office/drawing/2010/main" xmlns:mc="http://schemas.openxmlformats.org/markup-compatibility/2006" val="1"/>
            </a:ext>
          </a:extLst>
        </p:spPr>
        <p:txBody>
          <a:bodyPr wrap="square" lIns="90000" tIns="19050" rIns="46800" bIns="19050">
            <a:spAutoFit/>
          </a:bodyPr>
          <a:lstStyle/>
          <a:p>
            <a:pPr defTabSz="457200">
              <a:lnSpc>
                <a:spcPct val="80000"/>
              </a:lnSpc>
              <a:spcBef>
                <a:spcPts val="1200"/>
              </a:spcBef>
              <a:defRPr sz="2200">
                <a:solidFill>
                  <a:srgbClr val="0059A9"/>
                </a:solidFill>
                <a:uFill>
                  <a:solidFill>
                    <a:srgbClr val="0059A9"/>
                  </a:solidFill>
                </a:uFill>
                <a:latin typeface="MyriadPro-Bold"/>
                <a:ea typeface="MyriadPro-Bold"/>
                <a:cs typeface="MyriadPro-Bold"/>
                <a:sym typeface="MyriadPro-Bold"/>
              </a:defRPr>
            </a:pPr>
            <a:r>
              <a:rPr sz="2400" dirty="0" err="1">
                <a:solidFill>
                  <a:srgbClr val="28516A"/>
                </a:solidFill>
              </a:rPr>
              <a:t>Союзники</a:t>
            </a:r>
            <a:endParaRPr lang="ru-RU" sz="2400" dirty="0">
              <a:solidFill>
                <a:srgbClr val="28516A"/>
              </a:solidFill>
            </a:endParaRPr>
          </a:p>
          <a:p>
            <a:pPr marL="276225" defTabSz="584200">
              <a:lnSpc>
                <a:spcPct val="80000"/>
              </a:lnSpc>
              <a:spcBef>
                <a:spcPts val="1400"/>
              </a:spcBef>
              <a:buClr>
                <a:srgbClr val="2459A4"/>
              </a:buClr>
              <a:buSzPct val="100000"/>
              <a:defRPr sz="2200" spc="22">
                <a:solidFill>
                  <a:srgbClr val="2658A1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r>
              <a:rPr lang="ru-RU" sz="2400" dirty="0">
                <a:solidFill>
                  <a:srgbClr val="28516A"/>
                </a:solidFill>
              </a:rPr>
              <a:t>Асимптотические</a:t>
            </a:r>
            <a:br>
              <a:rPr lang="ru-RU" sz="2400" dirty="0">
                <a:solidFill>
                  <a:srgbClr val="28516A"/>
                </a:solidFill>
              </a:rPr>
            </a:br>
            <a:r>
              <a:rPr lang="ru-RU" sz="2400" dirty="0">
                <a:solidFill>
                  <a:srgbClr val="28516A"/>
                </a:solidFill>
              </a:rPr>
              <a:t>(при большом </a:t>
            </a:r>
            <a:r>
              <a:rPr lang="en-US" sz="2400" dirty="0">
                <a:solidFill>
                  <a:srgbClr val="28516A"/>
                </a:solidFill>
              </a:rPr>
              <a:t>n)</a:t>
            </a:r>
          </a:p>
          <a:p>
            <a:pPr marL="619125" lvl="1" indent="-342900" defTabSz="584200">
              <a:lnSpc>
                <a:spcPct val="80000"/>
              </a:lnSpc>
              <a:spcBef>
                <a:spcPts val="1400"/>
              </a:spcBef>
              <a:buClr>
                <a:srgbClr val="54748B"/>
              </a:buClr>
              <a:buSzPct val="100000"/>
              <a:buFont typeface="Arial" panose="020B0604020202020204" pitchFamily="34" charset="0"/>
              <a:buChar char="•"/>
              <a:defRPr sz="2200" spc="22">
                <a:solidFill>
                  <a:srgbClr val="5E5E5E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r>
              <a:rPr lang="ru-RU" sz="2400" dirty="0">
                <a:solidFill>
                  <a:srgbClr val="373737"/>
                </a:solidFill>
              </a:rPr>
              <a:t>ЦПТ</a:t>
            </a:r>
          </a:p>
          <a:p>
            <a:pPr marL="619125" lvl="1" indent="-342900" defTabSz="584200">
              <a:lnSpc>
                <a:spcPct val="80000"/>
              </a:lnSpc>
              <a:spcBef>
                <a:spcPts val="1400"/>
              </a:spcBef>
              <a:buClr>
                <a:srgbClr val="54748B"/>
              </a:buClr>
              <a:buSzPct val="100000"/>
              <a:buFont typeface="Arial" panose="020B0604020202020204" pitchFamily="34" charset="0"/>
              <a:buChar char="•"/>
              <a:defRPr sz="2200" spc="22">
                <a:solidFill>
                  <a:srgbClr val="5E5E5E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r>
              <a:rPr lang="ru-RU" sz="2400" dirty="0">
                <a:solidFill>
                  <a:srgbClr val="373737"/>
                </a:solidFill>
              </a:rPr>
              <a:t>Дельта-метод </a:t>
            </a:r>
          </a:p>
        </p:txBody>
      </p:sp>
      <p:sp>
        <p:nvSpPr>
          <p:cNvPr id="28" name="Хорошие свойства:…">
            <a:extLst>
              <a:ext uri="{FF2B5EF4-FFF2-40B4-BE49-F238E27FC236}">
                <a16:creationId xmlns:a16="http://schemas.microsoft.com/office/drawing/2014/main" id="{AC17A01C-1D48-7E44-947D-C2DB72425267}"/>
              </a:ext>
            </a:extLst>
          </p:cNvPr>
          <p:cNvSpPr txBox="1"/>
          <p:nvPr/>
        </p:nvSpPr>
        <p:spPr>
          <a:xfrm>
            <a:off x="539751" y="4377052"/>
            <a:ext cx="2944270" cy="17663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90000" tIns="19050" rIns="19050" bIns="19050" anchor="ctr">
            <a:spAutoFit/>
          </a:bodyPr>
          <a:lstStyle/>
          <a:p>
            <a:pPr defTabSz="457200">
              <a:lnSpc>
                <a:spcPct val="80000"/>
              </a:lnSpc>
              <a:spcBef>
                <a:spcPts val="1200"/>
              </a:spcBef>
              <a:defRPr sz="2200">
                <a:solidFill>
                  <a:srgbClr val="0059A9"/>
                </a:solidFill>
                <a:uFill>
                  <a:solidFill>
                    <a:srgbClr val="0059A9"/>
                  </a:solidFill>
                </a:uFill>
                <a:latin typeface="MyriadPro-Bold"/>
                <a:ea typeface="MyriadPro-Bold"/>
                <a:cs typeface="MyriadPro-Bold"/>
                <a:sym typeface="MyriadPro-Bold"/>
              </a:defRPr>
            </a:pPr>
            <a:r>
              <a:rPr sz="2400" dirty="0" err="1">
                <a:solidFill>
                  <a:srgbClr val="28516A"/>
                </a:solidFill>
              </a:rPr>
              <a:t>Хорошие</a:t>
            </a:r>
            <a:r>
              <a:rPr sz="2400" dirty="0">
                <a:solidFill>
                  <a:srgbClr val="28516A"/>
                </a:solidFill>
              </a:rPr>
              <a:t> </a:t>
            </a:r>
            <a:r>
              <a:rPr sz="2400" dirty="0" err="1">
                <a:solidFill>
                  <a:srgbClr val="28516A"/>
                </a:solidFill>
              </a:rPr>
              <a:t>свойства</a:t>
            </a:r>
            <a:endParaRPr sz="2400" dirty="0">
              <a:solidFill>
                <a:srgbClr val="28516A"/>
              </a:solidFill>
            </a:endParaRPr>
          </a:p>
          <a:p>
            <a:pPr marL="342900" indent="-342900" defTabSz="584200">
              <a:lnSpc>
                <a:spcPct val="80000"/>
              </a:lnSpc>
              <a:spcBef>
                <a:spcPts val="1400"/>
              </a:spcBef>
              <a:buClr>
                <a:srgbClr val="54748B"/>
              </a:buClr>
              <a:buSzPct val="100000"/>
              <a:buFont typeface="Arial" panose="020B0604020202020204" pitchFamily="34" charset="0"/>
              <a:buChar char="•"/>
              <a:defRPr sz="2200" spc="22">
                <a:solidFill>
                  <a:srgbClr val="5E5E5E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r>
              <a:rPr sz="2400" dirty="0" err="1">
                <a:solidFill>
                  <a:srgbClr val="373737"/>
                </a:solidFill>
              </a:rPr>
              <a:t>Несмещенная</a:t>
            </a:r>
            <a:endParaRPr sz="2400" dirty="0">
              <a:solidFill>
                <a:srgbClr val="373737"/>
              </a:solidFill>
            </a:endParaRPr>
          </a:p>
          <a:p>
            <a:pPr marL="342900" indent="-342900" defTabSz="584200">
              <a:lnSpc>
                <a:spcPct val="80000"/>
              </a:lnSpc>
              <a:spcBef>
                <a:spcPts val="1400"/>
              </a:spcBef>
              <a:buClr>
                <a:srgbClr val="54748B"/>
              </a:buClr>
              <a:buSzPct val="100000"/>
              <a:buFont typeface="Arial" panose="020B0604020202020204" pitchFamily="34" charset="0"/>
              <a:buChar char="•"/>
              <a:defRPr sz="2200" spc="22">
                <a:solidFill>
                  <a:srgbClr val="5E5E5E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r>
              <a:rPr sz="2400" dirty="0" err="1">
                <a:solidFill>
                  <a:srgbClr val="373737"/>
                </a:solidFill>
              </a:rPr>
              <a:t>Состоятельная</a:t>
            </a:r>
            <a:endParaRPr sz="2400" dirty="0">
              <a:solidFill>
                <a:srgbClr val="373737"/>
              </a:solidFill>
            </a:endParaRPr>
          </a:p>
          <a:p>
            <a:pPr marL="342900" indent="-342900" defTabSz="584200">
              <a:lnSpc>
                <a:spcPct val="80000"/>
              </a:lnSpc>
              <a:spcBef>
                <a:spcPts val="1400"/>
              </a:spcBef>
              <a:buClr>
                <a:srgbClr val="54748B"/>
              </a:buClr>
              <a:buSzPct val="100000"/>
              <a:buFont typeface="Arial" panose="020B0604020202020204" pitchFamily="34" charset="0"/>
              <a:buChar char="•"/>
              <a:defRPr sz="2200" spc="22">
                <a:solidFill>
                  <a:srgbClr val="5E5E5E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r>
              <a:rPr sz="2400" dirty="0" err="1">
                <a:solidFill>
                  <a:srgbClr val="373737"/>
                </a:solidFill>
              </a:rPr>
              <a:t>Эффективная</a:t>
            </a:r>
            <a:r>
              <a:rPr sz="2400" dirty="0">
                <a:solidFill>
                  <a:srgbClr val="373737"/>
                </a:solidFill>
              </a:rPr>
              <a:t> </a:t>
            </a:r>
          </a:p>
        </p:txBody>
      </p:sp>
      <p:cxnSp>
        <p:nvCxnSpPr>
          <p:cNvPr id="38" name="Прямая со стрелкой 3">
            <a:extLst>
              <a:ext uri="{FF2B5EF4-FFF2-40B4-BE49-F238E27FC236}">
                <a16:creationId xmlns:a16="http://schemas.microsoft.com/office/drawing/2014/main" id="{B849A3C1-A394-134D-870B-3F69D78ACC81}"/>
              </a:ext>
            </a:extLst>
          </p:cNvPr>
          <p:cNvCxnSpPr>
            <a:cxnSpLocks/>
            <a:stCxn id="20" idx="3"/>
          </p:cNvCxnSpPr>
          <p:nvPr/>
        </p:nvCxnSpPr>
        <p:spPr>
          <a:xfrm flipV="1">
            <a:off x="6133823" y="1067172"/>
            <a:ext cx="1133876" cy="415940"/>
          </a:xfrm>
          <a:prstGeom prst="straightConnector1">
            <a:avLst/>
          </a:prstGeom>
          <a:ln w="34925">
            <a:solidFill>
              <a:srgbClr val="28516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Прямая со стрелкой 26">
            <a:extLst>
              <a:ext uri="{FF2B5EF4-FFF2-40B4-BE49-F238E27FC236}">
                <a16:creationId xmlns:a16="http://schemas.microsoft.com/office/drawing/2014/main" id="{151FB0FF-6A3F-8743-944D-51377E5FA343}"/>
              </a:ext>
            </a:extLst>
          </p:cNvPr>
          <p:cNvCxnSpPr>
            <a:cxnSpLocks/>
          </p:cNvCxnSpPr>
          <p:nvPr/>
        </p:nvCxnSpPr>
        <p:spPr>
          <a:xfrm>
            <a:off x="6080166" y="1769423"/>
            <a:ext cx="1223159" cy="1353787"/>
          </a:xfrm>
          <a:prstGeom prst="straightConnector1">
            <a:avLst/>
          </a:prstGeom>
          <a:ln w="34925">
            <a:solidFill>
              <a:srgbClr val="28516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Прямоугольник 4">
                <a:extLst>
                  <a:ext uri="{FF2B5EF4-FFF2-40B4-BE49-F238E27FC236}">
                    <a16:creationId xmlns:a16="http://schemas.microsoft.com/office/drawing/2014/main" id="{3387D929-1046-0A4C-B18C-4FE2C23CB4D0}"/>
                  </a:ext>
                </a:extLst>
              </p:cNvPr>
              <p:cNvSpPr/>
              <p:nvPr/>
            </p:nvSpPr>
            <p:spPr>
              <a:xfrm>
                <a:off x="3589363" y="4079530"/>
                <a:ext cx="3077576" cy="2145652"/>
              </a:xfrm>
              <a:prstGeom prst="rect">
                <a:avLst/>
              </a:prstGeom>
            </p:spPr>
            <p:txBody>
              <a:bodyPr wrap="square" lIns="90000">
                <a:spAutoFit/>
              </a:bodyPr>
              <a:lstStyle/>
              <a:p>
                <a:pPr marL="276225" defTabSz="584200">
                  <a:lnSpc>
                    <a:spcPct val="80000"/>
                  </a:lnSpc>
                  <a:spcBef>
                    <a:spcPts val="1400"/>
                  </a:spcBef>
                  <a:buClr>
                    <a:srgbClr val="2459A4"/>
                  </a:buClr>
                  <a:buSzPct val="100000"/>
                  <a:defRPr sz="2200" spc="22">
                    <a:solidFill>
                      <a:srgbClr val="2658A1"/>
                    </a:solidFill>
                    <a:latin typeface="MyriadPro-Regular"/>
                    <a:ea typeface="MyriadPro-Regular"/>
                    <a:cs typeface="MyriadPro-Regular"/>
                    <a:sym typeface="MyriadPro-Regular"/>
                  </a:defRPr>
                </a:pPr>
                <a:r>
                  <a:rPr lang="ru-RU" sz="2400" dirty="0">
                    <a:solidFill>
                      <a:srgbClr val="28516A"/>
                    </a:solidFill>
                  </a:rPr>
                  <a:t>Точные </a:t>
                </a:r>
              </a:p>
              <a:p>
                <a:pPr marL="619125" lvl="1" indent="-342900" defTabSz="584200">
                  <a:lnSpc>
                    <a:spcPct val="80000"/>
                  </a:lnSpc>
                  <a:spcBef>
                    <a:spcPts val="1400"/>
                  </a:spcBef>
                  <a:buClr>
                    <a:srgbClr val="54748B"/>
                  </a:buClr>
                  <a:buSzPct val="100000"/>
                  <a:buFont typeface="Arial" panose="020B0604020202020204" pitchFamily="34" charset="0"/>
                  <a:buChar char="•"/>
                  <a:defRPr sz="2200" spc="22">
                    <a:solidFill>
                      <a:srgbClr val="5E5E5E"/>
                    </a:solidFill>
                    <a:latin typeface="MyriadPro-Regular"/>
                    <a:ea typeface="MyriadPro-Regular"/>
                    <a:cs typeface="MyriadPro-Regular"/>
                    <a:sym typeface="MyriadPro-Regular"/>
                  </a:defRPr>
                </a:pPr>
                <a:r>
                  <a:rPr lang="ru-RU" sz="2400" dirty="0">
                    <a:solidFill>
                      <a:srgbClr val="373737"/>
                    </a:solidFill>
                  </a:rPr>
                  <a:t>Теорема </a:t>
                </a:r>
                <a:r>
                  <a:rPr lang="ru-RU" sz="2400" dirty="0" err="1">
                    <a:solidFill>
                      <a:srgbClr val="373737"/>
                    </a:solidFill>
                  </a:rPr>
                  <a:t>Фишера</a:t>
                </a:r>
                <a:endParaRPr lang="ru-RU" sz="2400" dirty="0">
                  <a:solidFill>
                    <a:srgbClr val="373737"/>
                  </a:solidFill>
                </a:endParaRPr>
              </a:p>
              <a:p>
                <a:pPr marL="619125" lvl="1" indent="-342900" defTabSz="584200">
                  <a:lnSpc>
                    <a:spcPct val="80000"/>
                  </a:lnSpc>
                  <a:spcBef>
                    <a:spcPts val="1400"/>
                  </a:spcBef>
                  <a:buClr>
                    <a:srgbClr val="54748B"/>
                  </a:buClr>
                  <a:buSzPct val="100000"/>
                  <a:buFont typeface="Arial" panose="020B0604020202020204" pitchFamily="34" charset="0"/>
                  <a:buChar char="•"/>
                  <a:defRPr sz="2200" spc="22">
                    <a:solidFill>
                      <a:srgbClr val="5E5E5E"/>
                    </a:solidFill>
                    <a:latin typeface="MyriadPro-Regular"/>
                    <a:ea typeface="MyriadPro-Regular"/>
                    <a:cs typeface="MyriadPro-Regular"/>
                    <a:sym typeface="MyriadPro-Regular"/>
                  </a:defRPr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ar-AE" sz="24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ar-AE" sz="24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b>
                        <m:r>
                          <a:rPr lang="ar-AE" sz="24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ar-AE" sz="24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ar-AE" sz="240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ar-AE" sz="24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4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ar-AE" sz="24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ar-AE" sz="240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ar-AE" sz="24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4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ar-AE" sz="24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ar-AE" sz="24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ar-AE" sz="24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ar-AE" sz="2400" dirty="0">
                  <a:solidFill>
                    <a:srgbClr val="373737"/>
                  </a:solidFill>
                </a:endParaRPr>
              </a:p>
              <a:p>
                <a:pPr marL="619125" lvl="1" indent="-342900" defTabSz="584200">
                  <a:lnSpc>
                    <a:spcPct val="80000"/>
                  </a:lnSpc>
                  <a:spcBef>
                    <a:spcPts val="1400"/>
                  </a:spcBef>
                  <a:buClr>
                    <a:srgbClr val="54748B"/>
                  </a:buClr>
                  <a:buSzPct val="100000"/>
                  <a:buFont typeface="Arial" panose="020B0604020202020204" pitchFamily="34" charset="0"/>
                  <a:buChar char="•"/>
                  <a:defRPr sz="2200" spc="22">
                    <a:solidFill>
                      <a:srgbClr val="5E5E5E"/>
                    </a:solidFill>
                    <a:latin typeface="MyriadPro-Regular"/>
                    <a:ea typeface="MyriadPro-Regular"/>
                    <a:cs typeface="MyriadPro-Regular"/>
                    <a:sym typeface="MyriadPro-Regular"/>
                  </a:defRPr>
                </a:pPr>
                <a:r>
                  <a:rPr lang="ru-RU" sz="2400" dirty="0" err="1">
                    <a:solidFill>
                      <a:srgbClr val="373737"/>
                    </a:solidFill>
                  </a:rPr>
                  <a:t>Ещё</a:t>
                </a:r>
                <a:r>
                  <a:rPr lang="ru-RU" sz="2400" dirty="0">
                    <a:solidFill>
                      <a:srgbClr val="373737"/>
                    </a:solidFill>
                  </a:rPr>
                  <a:t> </a:t>
                </a:r>
                <a:r>
                  <a:rPr lang="ru-RU" sz="2400" dirty="0" err="1">
                    <a:solidFill>
                      <a:srgbClr val="373737"/>
                    </a:solidFill>
                  </a:rPr>
                  <a:t>союзники</a:t>
                </a:r>
                <a:r>
                  <a:rPr lang="ru-RU" sz="2400" dirty="0">
                    <a:solidFill>
                      <a:srgbClr val="373737"/>
                    </a:solidFill>
                  </a:rPr>
                  <a:t>!</a:t>
                </a:r>
              </a:p>
            </p:txBody>
          </p:sp>
        </mc:Choice>
        <mc:Fallback xmlns="">
          <p:sp>
            <p:nvSpPr>
              <p:cNvPr id="40" name="Прямоугольник 4">
                <a:extLst>
                  <a:ext uri="{FF2B5EF4-FFF2-40B4-BE49-F238E27FC236}">
                    <a16:creationId xmlns:a16="http://schemas.microsoft.com/office/drawing/2014/main" id="{3387D929-1046-0A4C-B18C-4FE2C23CB4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9363" y="4079530"/>
                <a:ext cx="3077576" cy="2145652"/>
              </a:xfrm>
              <a:prstGeom prst="rect">
                <a:avLst/>
              </a:prstGeom>
              <a:blipFill>
                <a:blip r:embed="rId7"/>
                <a:stretch>
                  <a:fillRect t="-5325" b="-5325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Параметры:">
                <a:extLst>
                  <a:ext uri="{FF2B5EF4-FFF2-40B4-BE49-F238E27FC236}">
                    <a16:creationId xmlns:a16="http://schemas.microsoft.com/office/drawing/2014/main" id="{B8474A5E-1E9B-5149-9D15-77E429B4F50B}"/>
                  </a:ext>
                </a:extLst>
              </p:cNvPr>
              <p:cNvSpPr txBox="1"/>
              <p:nvPr/>
            </p:nvSpPr>
            <p:spPr>
              <a:xfrm>
                <a:off x="3216539" y="701710"/>
                <a:ext cx="2952328" cy="407804"/>
              </a:xfrm>
              <a:prstGeom prst="rect">
                <a:avLst/>
              </a:prstGeom>
              <a:ln w="3175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square" lIns="90000" tIns="19050" rIns="46800" bIns="19050" anchor="t">
                <a:spAutoFit/>
              </a:bodyPr>
              <a:lstStyle>
                <a:defPPr>
                  <a:defRPr lang="ru-RU"/>
                </a:defPPr>
                <a:lvl3pPr marL="9525" lvl="2" defTabSz="457200">
                  <a:spcBef>
                    <a:spcPts val="1200"/>
                  </a:spcBef>
                  <a:defRPr sz="2400">
                    <a:solidFill>
                      <a:srgbClr val="5E5E5E"/>
                    </a:solidFill>
                    <a:uFill>
                      <a:solidFill>
                        <a:srgbClr val="0059A9"/>
                      </a:solidFill>
                    </a:uFill>
                    <a:latin typeface="MyriadPro-Regular"/>
                    <a:ea typeface="MyriadPro-Regular"/>
                    <a:cs typeface="MyriadPro-Regular"/>
                  </a:defRPr>
                </a:lvl3pPr>
              </a:lstStyle>
              <a:p>
                <a:pPr lvl="2"/>
                <a:r>
                  <a:rPr lang="ru-RU" dirty="0">
                    <a:solidFill>
                      <a:srgbClr val="373737"/>
                    </a:solidFill>
                    <a:sym typeface="MyriadPro-Regular"/>
                  </a:rPr>
                  <a:t>Параметр:</a:t>
                </a:r>
                <a:r>
                  <a:rPr lang="ru-RU" dirty="0">
                    <a:solidFill>
                      <a:srgbClr val="373737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ru-RU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endParaRPr lang="ru-RU" dirty="0">
                  <a:solidFill>
                    <a:srgbClr val="373737"/>
                  </a:solidFill>
                </a:endParaRPr>
              </a:p>
            </p:txBody>
          </p:sp>
        </mc:Choice>
        <mc:Fallback xmlns="">
          <p:sp>
            <p:nvSpPr>
              <p:cNvPr id="41" name="Параметры:">
                <a:extLst>
                  <a:ext uri="{FF2B5EF4-FFF2-40B4-BE49-F238E27FC236}">
                    <a16:creationId xmlns:a16="http://schemas.microsoft.com/office/drawing/2014/main" id="{B8474A5E-1E9B-5149-9D15-77E429B4F5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6539" y="701710"/>
                <a:ext cx="2952328" cy="407804"/>
              </a:xfrm>
              <a:prstGeom prst="rect">
                <a:avLst/>
              </a:prstGeom>
              <a:blipFill>
                <a:blip r:embed="rId8"/>
                <a:stretch>
                  <a:fillRect l="-3017" t="-18750" b="-40625"/>
                </a:stretch>
              </a:blipFill>
              <a:ln w="3175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47032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12" name="applause.wav"/>
          </p:stSnd>
        </p:sndAc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-1288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06A"/>
                </a:solidFill>
              </a:rPr>
              <a:t>Схема математической статистики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Выборка:">
                <a:extLst>
                  <a:ext uri="{FF2B5EF4-FFF2-40B4-BE49-F238E27FC236}">
                    <a16:creationId xmlns:a16="http://schemas.microsoft.com/office/drawing/2014/main" id="{EB1409DF-847A-2D4B-AC4C-1AA0F60483E1}"/>
                  </a:ext>
                </a:extLst>
              </p:cNvPr>
              <p:cNvSpPr txBox="1"/>
              <p:nvPr/>
            </p:nvSpPr>
            <p:spPr>
              <a:xfrm>
                <a:off x="539552" y="692696"/>
                <a:ext cx="2649153" cy="407804"/>
              </a:xfrm>
              <a:prstGeom prst="rect">
                <a:avLst/>
              </a:prstGeom>
              <a:ln w="3175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square" lIns="90000" tIns="19050" rIns="46800" bIns="19050" anchor="t">
                <a:spAutoFit/>
              </a:bodyPr>
              <a:lstStyle/>
              <a:p>
                <a:pPr marL="9525" lvl="2" defTabSz="457200">
                  <a:spcBef>
                    <a:spcPts val="1200"/>
                  </a:spcBef>
                  <a:defRPr sz="2200">
                    <a:solidFill>
                      <a:srgbClr val="5E5E5E"/>
                    </a:solidFill>
                    <a:uFill>
                      <a:solidFill>
                        <a:srgbClr val="0059A9"/>
                      </a:solidFill>
                    </a:uFill>
                    <a:latin typeface="MyriadPro-Bold"/>
                    <a:ea typeface="MyriadPro-Bold"/>
                    <a:cs typeface="MyriadPro-Bold"/>
                    <a:sym typeface="MyriadPro-Bold"/>
                  </a:defRPr>
                </a:pPr>
                <a:r>
                  <a:rPr sz="2400" dirty="0" err="1">
                    <a:solidFill>
                      <a:srgbClr val="373737"/>
                    </a:solidFill>
                    <a:latin typeface="MyriadPro-Regular"/>
                    <a:ea typeface="MyriadPro-Regular"/>
                    <a:cs typeface="MyriadPro-Regular"/>
                    <a:sym typeface="MyriadPro-Regular"/>
                  </a:rPr>
                  <a:t>Выборка</a:t>
                </a:r>
                <a:r>
                  <a:rPr sz="2400" dirty="0">
                    <a:solidFill>
                      <a:srgbClr val="373737"/>
                    </a:solidFill>
                    <a:latin typeface="MyriadPro-Regular"/>
                    <a:ea typeface="MyriadPro-Regular"/>
                    <a:cs typeface="MyriadPro-Regular"/>
                    <a:sym typeface="MyriadPro-Regular"/>
                  </a:rPr>
                  <a:t>:</a:t>
                </a:r>
                <a:r>
                  <a:rPr sz="2400" dirty="0">
                    <a:solidFill>
                      <a:srgbClr val="373737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240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ar-AE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ar-AE" sz="2400" i="1">
                        <a:solidFill>
                          <a:srgbClr val="28506A"/>
                        </a:solidFill>
                        <a:latin typeface="Cambria Math" panose="02040503050406030204" pitchFamily="18" charset="0"/>
                      </a:rPr>
                      <m:t>,...,</m:t>
                    </m:r>
                    <m:sSub>
                      <m:sSubPr>
                        <m:ctrlPr>
                          <a:rPr lang="ar-AE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ar-AE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sz="2400" dirty="0">
                  <a:solidFill>
                    <a:srgbClr val="2658A1"/>
                  </a:solidFill>
                </a:endParaRPr>
              </a:p>
            </p:txBody>
          </p:sp>
        </mc:Choice>
        <mc:Fallback xmlns="">
          <p:sp>
            <p:nvSpPr>
              <p:cNvPr id="18" name="Выборка:">
                <a:extLst>
                  <a:ext uri="{FF2B5EF4-FFF2-40B4-BE49-F238E27FC236}">
                    <a16:creationId xmlns:a16="http://schemas.microsoft.com/office/drawing/2014/main" id="{EB1409DF-847A-2D4B-AC4C-1AA0F60483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692696"/>
                <a:ext cx="2649153" cy="407804"/>
              </a:xfrm>
              <a:prstGeom prst="rect">
                <a:avLst/>
              </a:prstGeom>
              <a:blipFill>
                <a:blip r:embed="rId4"/>
                <a:stretch>
                  <a:fillRect l="-3349" t="-18750" b="-40625"/>
                </a:stretch>
              </a:blipFill>
              <a:ln w="3175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3">
                <a:extLst>
                  <a:ext uri="{FF2B5EF4-FFF2-40B4-BE49-F238E27FC236}">
                    <a16:creationId xmlns:a16="http://schemas.microsoft.com/office/drawing/2014/main" id="{D8EEE673-6950-DE44-AF96-4249492FB1AA}"/>
                  </a:ext>
                </a:extLst>
              </p:cNvPr>
              <p:cNvSpPr/>
              <p:nvPr/>
            </p:nvSpPr>
            <p:spPr>
              <a:xfrm>
                <a:off x="1483594" y="1180337"/>
                <a:ext cx="610295" cy="60555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320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acc>
                      <m:r>
                        <a:rPr lang="ru-RU" sz="3200" i="1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RU" dirty="0">
                  <a:solidFill>
                    <a:srgbClr val="28506A"/>
                  </a:solidFill>
                </a:endParaRPr>
              </a:p>
            </p:txBody>
          </p:sp>
        </mc:Choice>
        <mc:Fallback xmlns="">
          <p:sp>
            <p:nvSpPr>
              <p:cNvPr id="25" name="Rectangle 3">
                <a:extLst>
                  <a:ext uri="{FF2B5EF4-FFF2-40B4-BE49-F238E27FC236}">
                    <a16:creationId xmlns:a16="http://schemas.microsoft.com/office/drawing/2014/main" id="{D8EEE673-6950-DE44-AF96-4249492FB1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3594" y="1180337"/>
                <a:ext cx="610295" cy="605550"/>
              </a:xfrm>
              <a:prstGeom prst="rect">
                <a:avLst/>
              </a:prstGeom>
              <a:blipFill>
                <a:blip r:embed="rId5"/>
                <a:stretch>
                  <a:fillRect t="-14894" r="-10417" b="-21277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4">
                <a:extLst>
                  <a:ext uri="{FF2B5EF4-FFF2-40B4-BE49-F238E27FC236}">
                    <a16:creationId xmlns:a16="http://schemas.microsoft.com/office/drawing/2014/main" id="{4EE55A28-9E33-CD44-818E-5FFF990EE2EE}"/>
                  </a:ext>
                </a:extLst>
              </p:cNvPr>
              <p:cNvSpPr/>
              <p:nvPr/>
            </p:nvSpPr>
            <p:spPr>
              <a:xfrm>
                <a:off x="4909834" y="1180978"/>
                <a:ext cx="1223989" cy="6042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sz="32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sub>
                      </m:sSub>
                      <m:r>
                        <a:rPr lang="en-US" sz="3200" i="1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i="1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3200" i="1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RU" sz="3200" dirty="0">
                  <a:solidFill>
                    <a:srgbClr val="28506A"/>
                  </a:solidFill>
                </a:endParaRPr>
              </a:p>
            </p:txBody>
          </p:sp>
        </mc:Choice>
        <mc:Fallback xmlns="">
          <p:sp>
            <p:nvSpPr>
              <p:cNvPr id="26" name="Rectangle 4">
                <a:extLst>
                  <a:ext uri="{FF2B5EF4-FFF2-40B4-BE49-F238E27FC236}">
                    <a16:creationId xmlns:a16="http://schemas.microsoft.com/office/drawing/2014/main" id="{4EE55A28-9E33-CD44-818E-5FFF990EE2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9834" y="1180978"/>
                <a:ext cx="1223989" cy="604268"/>
              </a:xfrm>
              <a:prstGeom prst="rect">
                <a:avLst/>
              </a:prstGeom>
              <a:blipFill>
                <a:blip r:embed="rId6"/>
                <a:stretch>
                  <a:fillRect l="-3125" r="-5208" b="-17021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Arrow">
            <a:extLst>
              <a:ext uri="{FF2B5EF4-FFF2-40B4-BE49-F238E27FC236}">
                <a16:creationId xmlns:a16="http://schemas.microsoft.com/office/drawing/2014/main" id="{DD2C49B4-6DA5-4D47-9890-0DC01E5C9164}"/>
              </a:ext>
            </a:extLst>
          </p:cNvPr>
          <p:cNvSpPr/>
          <p:nvPr/>
        </p:nvSpPr>
        <p:spPr>
          <a:xfrm>
            <a:off x="2153323" y="1368168"/>
            <a:ext cx="2756511" cy="229888"/>
          </a:xfrm>
          <a:prstGeom prst="rightArrow">
            <a:avLst>
              <a:gd name="adj1" fmla="val 36848"/>
              <a:gd name="adj2" fmla="val 66277"/>
            </a:avLst>
          </a:prstGeom>
          <a:gradFill>
            <a:gsLst>
              <a:gs pos="0">
                <a:srgbClr val="28506A">
                  <a:alpha val="0"/>
                </a:srgbClr>
              </a:gs>
              <a:gs pos="100000">
                <a:srgbClr val="28506A"/>
              </a:gs>
            </a:gsLst>
          </a:gradFill>
          <a:ln w="3175">
            <a:miter lim="400000"/>
          </a:ln>
        </p:spPr>
        <p:txBody>
          <a:bodyPr lIns="19050" tIns="19050" rIns="19050" bIns="1905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16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/>
          </a:p>
        </p:txBody>
      </p:sp>
      <p:sp>
        <p:nvSpPr>
          <p:cNvPr id="30" name="Ответы на  вопросы…">
            <a:extLst>
              <a:ext uri="{FF2B5EF4-FFF2-40B4-BE49-F238E27FC236}">
                <a16:creationId xmlns:a16="http://schemas.microsoft.com/office/drawing/2014/main" id="{0DAF2D8C-BA33-6344-9286-40DCA0031865}"/>
              </a:ext>
            </a:extLst>
          </p:cNvPr>
          <p:cNvSpPr txBox="1"/>
          <p:nvPr/>
        </p:nvSpPr>
        <p:spPr>
          <a:xfrm>
            <a:off x="6823717" y="3180833"/>
            <a:ext cx="2009907" cy="138159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90000" tIns="19050" rIns="19050" bIns="19050" anchor="ctr">
            <a:spAutoFit/>
          </a:bodyPr>
          <a:lstStyle/>
          <a:p>
            <a:pPr algn="r" defTabSz="457200">
              <a:lnSpc>
                <a:spcPct val="80000"/>
              </a:lnSpc>
              <a:spcBef>
                <a:spcPts val="1200"/>
              </a:spcBef>
              <a:defRPr sz="2200">
                <a:solidFill>
                  <a:srgbClr val="0059A9"/>
                </a:solidFill>
                <a:uFill>
                  <a:solidFill>
                    <a:srgbClr val="0059A9"/>
                  </a:solidFill>
                </a:uFill>
                <a:latin typeface="MyriadPro-Bold"/>
                <a:ea typeface="MyriadPro-Bold"/>
                <a:cs typeface="MyriadPro-Bold"/>
                <a:sym typeface="MyriadPro-Bold"/>
              </a:defRPr>
            </a:pPr>
            <a:r>
              <a:rPr sz="2400" dirty="0" err="1">
                <a:solidFill>
                  <a:schemeClr val="bg1">
                    <a:lumMod val="90000"/>
                  </a:schemeClr>
                </a:solidFill>
              </a:rPr>
              <a:t>Ответы</a:t>
            </a:r>
            <a:r>
              <a:rPr sz="2400" dirty="0">
                <a:solidFill>
                  <a:schemeClr val="bg1">
                    <a:lumMod val="90000"/>
                  </a:schemeClr>
                </a:solidFill>
              </a:rPr>
              <a:t> </a:t>
            </a:r>
            <a:r>
              <a:rPr sz="2400" dirty="0" err="1">
                <a:solidFill>
                  <a:schemeClr val="bg1">
                    <a:lumMod val="90000"/>
                  </a:schemeClr>
                </a:solidFill>
              </a:rPr>
              <a:t>на</a:t>
            </a:r>
            <a:r>
              <a:rPr sz="2400" dirty="0">
                <a:solidFill>
                  <a:schemeClr val="bg1">
                    <a:lumMod val="90000"/>
                  </a:schemeClr>
                </a:solidFill>
              </a:rPr>
              <a:t> </a:t>
            </a:r>
            <a:br>
              <a:rPr sz="2400" dirty="0">
                <a:solidFill>
                  <a:schemeClr val="bg1">
                    <a:lumMod val="90000"/>
                  </a:schemeClr>
                </a:solidFill>
              </a:rPr>
            </a:br>
            <a:r>
              <a:rPr sz="2400" dirty="0" err="1">
                <a:solidFill>
                  <a:schemeClr val="bg1">
                    <a:lumMod val="90000"/>
                  </a:schemeClr>
                </a:solidFill>
              </a:rPr>
              <a:t>вопросы</a:t>
            </a:r>
            <a:endParaRPr sz="2400" dirty="0">
              <a:solidFill>
                <a:schemeClr val="bg1">
                  <a:lumMod val="90000"/>
                </a:schemeClr>
              </a:solidFill>
            </a:endParaRPr>
          </a:p>
          <a:p>
            <a:pPr algn="r" defTabSz="457200">
              <a:lnSpc>
                <a:spcPct val="80000"/>
              </a:lnSpc>
              <a:spcBef>
                <a:spcPts val="1200"/>
              </a:spcBef>
              <a:defRPr sz="2200">
                <a:solidFill>
                  <a:srgbClr val="5E5E5E"/>
                </a:solidFill>
                <a:uFill>
                  <a:solidFill>
                    <a:srgbClr val="0059A9"/>
                  </a:solidFill>
                </a:uFill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r>
              <a:rPr sz="2400" dirty="0" err="1">
                <a:solidFill>
                  <a:schemeClr val="bg1">
                    <a:lumMod val="90000"/>
                  </a:schemeClr>
                </a:solidFill>
              </a:rPr>
              <a:t>проверка</a:t>
            </a:r>
            <a:r>
              <a:rPr sz="2400" dirty="0">
                <a:solidFill>
                  <a:schemeClr val="bg1">
                    <a:lumMod val="90000"/>
                  </a:schemeClr>
                </a:solidFill>
              </a:rPr>
              <a:t> </a:t>
            </a:r>
            <a:br>
              <a:rPr sz="2400" dirty="0">
                <a:solidFill>
                  <a:schemeClr val="bg1">
                    <a:lumMod val="90000"/>
                  </a:schemeClr>
                </a:solidFill>
              </a:rPr>
            </a:br>
            <a:r>
              <a:rPr sz="2400" dirty="0" err="1">
                <a:solidFill>
                  <a:schemeClr val="bg1">
                    <a:lumMod val="90000"/>
                  </a:schemeClr>
                </a:solidFill>
              </a:rPr>
              <a:t>гипотез</a:t>
            </a:r>
            <a:endParaRPr sz="2400" dirty="0">
              <a:solidFill>
                <a:schemeClr val="bg1">
                  <a:lumMod val="90000"/>
                </a:schemeClr>
              </a:solidFill>
            </a:endParaRPr>
          </a:p>
        </p:txBody>
      </p:sp>
      <p:sp>
        <p:nvSpPr>
          <p:cNvPr id="31" name="Точность  оценки, прогнозов…">
            <a:extLst>
              <a:ext uri="{FF2B5EF4-FFF2-40B4-BE49-F238E27FC236}">
                <a16:creationId xmlns:a16="http://schemas.microsoft.com/office/drawing/2014/main" id="{2BCE3345-9192-C147-A82C-F2B8D9DA5795}"/>
              </a:ext>
            </a:extLst>
          </p:cNvPr>
          <p:cNvSpPr txBox="1"/>
          <p:nvPr/>
        </p:nvSpPr>
        <p:spPr>
          <a:xfrm>
            <a:off x="6594998" y="813103"/>
            <a:ext cx="2238626" cy="167706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90000" tIns="19050" rIns="19050" bIns="19050" anchor="ctr">
            <a:spAutoFit/>
          </a:bodyPr>
          <a:lstStyle/>
          <a:p>
            <a:pPr algn="r" defTabSz="457200">
              <a:lnSpc>
                <a:spcPct val="80000"/>
              </a:lnSpc>
              <a:spcBef>
                <a:spcPts val="1200"/>
              </a:spcBef>
              <a:defRPr sz="2200">
                <a:solidFill>
                  <a:srgbClr val="0059A9"/>
                </a:solidFill>
                <a:uFill>
                  <a:solidFill>
                    <a:srgbClr val="0059A9"/>
                  </a:solidFill>
                </a:uFill>
                <a:latin typeface="MyriadPro-Bold"/>
                <a:ea typeface="MyriadPro-Bold"/>
                <a:cs typeface="MyriadPro-Bold"/>
                <a:sym typeface="MyriadPro-Bold"/>
              </a:defRPr>
            </a:pPr>
            <a:r>
              <a:rPr sz="2400" dirty="0" err="1">
                <a:solidFill>
                  <a:schemeClr val="bg1">
                    <a:lumMod val="90000"/>
                  </a:schemeClr>
                </a:solidFill>
              </a:rPr>
              <a:t>Точность</a:t>
            </a:r>
            <a:r>
              <a:rPr sz="2400" dirty="0">
                <a:solidFill>
                  <a:schemeClr val="bg1">
                    <a:lumMod val="90000"/>
                  </a:schemeClr>
                </a:solidFill>
              </a:rPr>
              <a:t> </a:t>
            </a:r>
            <a:br>
              <a:rPr sz="2400" dirty="0">
                <a:solidFill>
                  <a:schemeClr val="bg1">
                    <a:lumMod val="90000"/>
                  </a:schemeClr>
                </a:solidFill>
              </a:rPr>
            </a:br>
            <a:r>
              <a:rPr sz="2400" dirty="0" err="1">
                <a:solidFill>
                  <a:schemeClr val="bg1">
                    <a:lumMod val="90000"/>
                  </a:schemeClr>
                </a:solidFill>
              </a:rPr>
              <a:t>оценки</a:t>
            </a:r>
            <a:r>
              <a:rPr sz="2400" dirty="0">
                <a:solidFill>
                  <a:schemeClr val="bg1">
                    <a:lumMod val="90000"/>
                  </a:schemeClr>
                </a:solidFill>
              </a:rPr>
              <a:t>, </a:t>
            </a:r>
            <a:r>
              <a:rPr sz="2400" dirty="0" err="1">
                <a:solidFill>
                  <a:schemeClr val="bg1">
                    <a:lumMod val="90000"/>
                  </a:schemeClr>
                </a:solidFill>
              </a:rPr>
              <a:t>прогнозов</a:t>
            </a:r>
            <a:endParaRPr sz="2400" dirty="0">
              <a:solidFill>
                <a:schemeClr val="bg1">
                  <a:lumMod val="90000"/>
                </a:schemeClr>
              </a:solidFill>
            </a:endParaRPr>
          </a:p>
          <a:p>
            <a:pPr algn="r" defTabSz="457200">
              <a:lnSpc>
                <a:spcPct val="80000"/>
              </a:lnSpc>
              <a:spcBef>
                <a:spcPts val="1200"/>
              </a:spcBef>
              <a:defRPr sz="2200">
                <a:solidFill>
                  <a:srgbClr val="5E5E5E"/>
                </a:solidFill>
                <a:uFill>
                  <a:solidFill>
                    <a:srgbClr val="0059A9"/>
                  </a:solidFill>
                </a:uFill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r>
              <a:rPr sz="2400" dirty="0" err="1">
                <a:solidFill>
                  <a:schemeClr val="bg1">
                    <a:lumMod val="90000"/>
                  </a:schemeClr>
                </a:solidFill>
              </a:rPr>
              <a:t>доверительные</a:t>
            </a:r>
            <a:r>
              <a:rPr sz="2400" dirty="0">
                <a:solidFill>
                  <a:schemeClr val="bg1">
                    <a:lumMod val="90000"/>
                  </a:schemeClr>
                </a:solidFill>
              </a:rPr>
              <a:t> </a:t>
            </a:r>
            <a:r>
              <a:rPr sz="2400" dirty="0" err="1">
                <a:solidFill>
                  <a:schemeClr val="bg1">
                    <a:lumMod val="90000"/>
                  </a:schemeClr>
                </a:solidFill>
              </a:rPr>
              <a:t>интервалы</a:t>
            </a:r>
            <a:endParaRPr sz="2400" dirty="0">
              <a:solidFill>
                <a:schemeClr val="bg1">
                  <a:lumMod val="90000"/>
                </a:schemeClr>
              </a:solidFill>
            </a:endParaRPr>
          </a:p>
        </p:txBody>
      </p:sp>
      <p:sp>
        <p:nvSpPr>
          <p:cNvPr id="32" name="Как оценить:…">
            <a:extLst>
              <a:ext uri="{FF2B5EF4-FFF2-40B4-BE49-F238E27FC236}">
                <a16:creationId xmlns:a16="http://schemas.microsoft.com/office/drawing/2014/main" id="{E2B35368-B729-3044-BB57-6C765A549118}"/>
              </a:ext>
            </a:extLst>
          </p:cNvPr>
          <p:cNvSpPr txBox="1"/>
          <p:nvPr/>
        </p:nvSpPr>
        <p:spPr>
          <a:xfrm>
            <a:off x="539552" y="1847013"/>
            <a:ext cx="2626835" cy="217771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90000" tIns="18000" rIns="46800" bIns="19050">
            <a:noAutofit/>
          </a:bodyPr>
          <a:lstStyle/>
          <a:p>
            <a:pPr defTabSz="457200">
              <a:lnSpc>
                <a:spcPct val="80000"/>
              </a:lnSpc>
              <a:spcBef>
                <a:spcPts val="1200"/>
              </a:spcBef>
              <a:defRPr sz="2200">
                <a:solidFill>
                  <a:srgbClr val="0059A9"/>
                </a:solidFill>
                <a:uFill>
                  <a:solidFill>
                    <a:srgbClr val="0059A9"/>
                  </a:solidFill>
                </a:uFill>
                <a:latin typeface="MyriadPro-Bold"/>
                <a:ea typeface="MyriadPro-Bold"/>
                <a:cs typeface="MyriadPro-Bold"/>
                <a:sym typeface="MyriadPro-Bold"/>
              </a:defRPr>
            </a:pPr>
            <a:r>
              <a:rPr sz="2400" dirty="0" err="1">
                <a:solidFill>
                  <a:schemeClr val="bg1">
                    <a:lumMod val="90000"/>
                  </a:schemeClr>
                </a:solidFill>
              </a:rPr>
              <a:t>Как</a:t>
            </a:r>
            <a:r>
              <a:rPr sz="2400" dirty="0">
                <a:solidFill>
                  <a:schemeClr val="bg1">
                    <a:lumMod val="90000"/>
                  </a:schemeClr>
                </a:solidFill>
              </a:rPr>
              <a:t> </a:t>
            </a:r>
            <a:r>
              <a:rPr sz="2400" dirty="0" err="1">
                <a:solidFill>
                  <a:schemeClr val="bg1">
                    <a:lumMod val="90000"/>
                  </a:schemeClr>
                </a:solidFill>
              </a:rPr>
              <a:t>оценить</a:t>
            </a:r>
            <a:endParaRPr sz="2400" dirty="0">
              <a:solidFill>
                <a:schemeClr val="bg1">
                  <a:lumMod val="90000"/>
                </a:schemeClr>
              </a:solidFill>
            </a:endParaRPr>
          </a:p>
          <a:p>
            <a:pPr marL="342900" indent="-342900" defTabSz="584200">
              <a:lnSpc>
                <a:spcPct val="80000"/>
              </a:lnSpc>
              <a:spcBef>
                <a:spcPts val="1400"/>
              </a:spcBef>
              <a:buClr>
                <a:schemeClr val="bg1">
                  <a:lumMod val="90000"/>
                </a:schemeClr>
              </a:buClr>
              <a:buSzPct val="100000"/>
              <a:buFont typeface="Arial" panose="020B0604020202020204" pitchFamily="34" charset="0"/>
              <a:buChar char="•"/>
              <a:defRPr sz="2200" spc="22">
                <a:solidFill>
                  <a:srgbClr val="5E5E5E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r>
              <a:rPr sz="2400" dirty="0" err="1">
                <a:solidFill>
                  <a:schemeClr val="bg1">
                    <a:lumMod val="90000"/>
                  </a:schemeClr>
                </a:solidFill>
              </a:rPr>
              <a:t>Метод</a:t>
            </a:r>
            <a:r>
              <a:rPr sz="2400" dirty="0">
                <a:solidFill>
                  <a:schemeClr val="bg1">
                    <a:lumMod val="90000"/>
                  </a:schemeClr>
                </a:solidFill>
              </a:rPr>
              <a:t> </a:t>
            </a:r>
            <a:r>
              <a:rPr sz="2400" dirty="0" err="1">
                <a:solidFill>
                  <a:schemeClr val="bg1">
                    <a:lumMod val="90000"/>
                  </a:schemeClr>
                </a:solidFill>
              </a:rPr>
              <a:t>моментов</a:t>
            </a:r>
            <a:endParaRPr sz="2400" dirty="0">
              <a:solidFill>
                <a:schemeClr val="bg1">
                  <a:lumMod val="90000"/>
                </a:schemeClr>
              </a:solidFill>
            </a:endParaRPr>
          </a:p>
          <a:p>
            <a:pPr marL="342900" indent="-342900" defTabSz="584200">
              <a:lnSpc>
                <a:spcPct val="80000"/>
              </a:lnSpc>
              <a:spcBef>
                <a:spcPts val="1400"/>
              </a:spcBef>
              <a:buClr>
                <a:schemeClr val="bg1">
                  <a:lumMod val="90000"/>
                </a:schemeClr>
              </a:buClr>
              <a:buSzPct val="100000"/>
              <a:buFont typeface="Arial" panose="020B0604020202020204" pitchFamily="34" charset="0"/>
              <a:buChar char="•"/>
              <a:defRPr sz="2200" spc="22">
                <a:solidFill>
                  <a:srgbClr val="5E5E5E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r>
              <a:rPr sz="2400" dirty="0" err="1">
                <a:solidFill>
                  <a:schemeClr val="bg1">
                    <a:lumMod val="90000"/>
                  </a:schemeClr>
                </a:solidFill>
              </a:rPr>
              <a:t>Метод</a:t>
            </a:r>
            <a:r>
              <a:rPr sz="2400" dirty="0">
                <a:solidFill>
                  <a:schemeClr val="bg1">
                    <a:lumMod val="90000"/>
                  </a:schemeClr>
                </a:solidFill>
              </a:rPr>
              <a:t/>
            </a:r>
            <a:br>
              <a:rPr sz="2400" dirty="0">
                <a:solidFill>
                  <a:schemeClr val="bg1">
                    <a:lumMod val="90000"/>
                  </a:schemeClr>
                </a:solidFill>
              </a:rPr>
            </a:br>
            <a:r>
              <a:rPr sz="2400" dirty="0" err="1">
                <a:solidFill>
                  <a:schemeClr val="bg1">
                    <a:lumMod val="90000"/>
                  </a:schemeClr>
                </a:solidFill>
              </a:rPr>
              <a:t>максимального</a:t>
            </a:r>
            <a:r>
              <a:rPr sz="2400" dirty="0">
                <a:solidFill>
                  <a:schemeClr val="bg1">
                    <a:lumMod val="90000"/>
                  </a:schemeClr>
                </a:solidFill>
              </a:rPr>
              <a:t> </a:t>
            </a:r>
            <a:r>
              <a:rPr sz="2400" dirty="0" err="1">
                <a:solidFill>
                  <a:schemeClr val="bg1">
                    <a:lumMod val="90000"/>
                  </a:schemeClr>
                </a:solidFill>
              </a:rPr>
              <a:t>правдоподобия</a:t>
            </a:r>
            <a:endParaRPr sz="2400" dirty="0">
              <a:solidFill>
                <a:schemeClr val="bg1">
                  <a:lumMod val="90000"/>
                </a:schemeClr>
              </a:solidFill>
            </a:endParaRPr>
          </a:p>
        </p:txBody>
      </p:sp>
      <p:sp>
        <p:nvSpPr>
          <p:cNvPr id="33" name="Союзники :…">
            <a:extLst>
              <a:ext uri="{FF2B5EF4-FFF2-40B4-BE49-F238E27FC236}">
                <a16:creationId xmlns:a16="http://schemas.microsoft.com/office/drawing/2014/main" id="{79F995DF-FC32-094A-9AD2-0792DE4A3BC0}"/>
              </a:ext>
            </a:extLst>
          </p:cNvPr>
          <p:cNvSpPr txBox="1"/>
          <p:nvPr/>
        </p:nvSpPr>
        <p:spPr>
          <a:xfrm>
            <a:off x="3592972" y="1852675"/>
            <a:ext cx="3077576" cy="206178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m="http://schemas.openxmlformats.org/officeDocument/2006/math" xmlns="" xmlns:a14="http://schemas.microsoft.com/office/drawing/2010/main" xmlns:mc="http://schemas.openxmlformats.org/markup-compatibility/2006" val="1"/>
            </a:ext>
          </a:extLst>
        </p:spPr>
        <p:txBody>
          <a:bodyPr wrap="square" lIns="90000" tIns="19050" rIns="46800" bIns="19050">
            <a:spAutoFit/>
          </a:bodyPr>
          <a:lstStyle/>
          <a:p>
            <a:pPr defTabSz="457200">
              <a:lnSpc>
                <a:spcPct val="80000"/>
              </a:lnSpc>
              <a:spcBef>
                <a:spcPts val="1200"/>
              </a:spcBef>
              <a:defRPr sz="2200">
                <a:solidFill>
                  <a:srgbClr val="0059A9"/>
                </a:solidFill>
                <a:uFill>
                  <a:solidFill>
                    <a:srgbClr val="0059A9"/>
                  </a:solidFill>
                </a:uFill>
                <a:latin typeface="MyriadPro-Bold"/>
                <a:ea typeface="MyriadPro-Bold"/>
                <a:cs typeface="MyriadPro-Bold"/>
                <a:sym typeface="MyriadPro-Bold"/>
              </a:defRPr>
            </a:pPr>
            <a:r>
              <a:rPr sz="2400" dirty="0" err="1">
                <a:solidFill>
                  <a:schemeClr val="bg1">
                    <a:lumMod val="90000"/>
                  </a:schemeClr>
                </a:solidFill>
              </a:rPr>
              <a:t>Союзники</a:t>
            </a:r>
            <a:endParaRPr lang="ru-RU" sz="2400" dirty="0">
              <a:solidFill>
                <a:schemeClr val="bg1">
                  <a:lumMod val="90000"/>
                </a:schemeClr>
              </a:solidFill>
            </a:endParaRPr>
          </a:p>
          <a:p>
            <a:pPr marL="276225" defTabSz="584200">
              <a:lnSpc>
                <a:spcPct val="80000"/>
              </a:lnSpc>
              <a:spcBef>
                <a:spcPts val="1400"/>
              </a:spcBef>
              <a:buClr>
                <a:srgbClr val="2459A4"/>
              </a:buClr>
              <a:buSzPct val="100000"/>
              <a:defRPr sz="2200" spc="22">
                <a:solidFill>
                  <a:srgbClr val="2658A1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r>
              <a:rPr lang="ru-RU" sz="2400" dirty="0">
                <a:solidFill>
                  <a:schemeClr val="bg1">
                    <a:lumMod val="90000"/>
                  </a:schemeClr>
                </a:solidFill>
              </a:rPr>
              <a:t>Асимптотические</a:t>
            </a:r>
            <a:br>
              <a:rPr lang="ru-RU" sz="2400" dirty="0">
                <a:solidFill>
                  <a:schemeClr val="bg1">
                    <a:lumMod val="90000"/>
                  </a:schemeClr>
                </a:solidFill>
              </a:rPr>
            </a:br>
            <a:r>
              <a:rPr lang="ru-RU" sz="2400" dirty="0">
                <a:solidFill>
                  <a:schemeClr val="bg1">
                    <a:lumMod val="90000"/>
                  </a:schemeClr>
                </a:solidFill>
              </a:rPr>
              <a:t>(при большом </a:t>
            </a:r>
            <a:r>
              <a:rPr lang="en-US" sz="2400" dirty="0">
                <a:solidFill>
                  <a:schemeClr val="bg1">
                    <a:lumMod val="90000"/>
                  </a:schemeClr>
                </a:solidFill>
              </a:rPr>
              <a:t>n)</a:t>
            </a:r>
          </a:p>
          <a:p>
            <a:pPr marL="619125" lvl="1" indent="-342900" defTabSz="584200">
              <a:lnSpc>
                <a:spcPct val="80000"/>
              </a:lnSpc>
              <a:spcBef>
                <a:spcPts val="1400"/>
              </a:spcBef>
              <a:buClr>
                <a:schemeClr val="bg1">
                  <a:lumMod val="90000"/>
                </a:schemeClr>
              </a:buClr>
              <a:buSzPct val="100000"/>
              <a:buFont typeface="Arial" panose="020B0604020202020204" pitchFamily="34" charset="0"/>
              <a:buChar char="•"/>
              <a:defRPr sz="2200" spc="22">
                <a:solidFill>
                  <a:srgbClr val="5E5E5E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r>
              <a:rPr lang="ru-RU" sz="2400" dirty="0">
                <a:solidFill>
                  <a:schemeClr val="bg1">
                    <a:lumMod val="90000"/>
                  </a:schemeClr>
                </a:solidFill>
              </a:rPr>
              <a:t>ЦПТ</a:t>
            </a:r>
          </a:p>
          <a:p>
            <a:pPr marL="619125" lvl="1" indent="-342900" defTabSz="584200">
              <a:lnSpc>
                <a:spcPct val="80000"/>
              </a:lnSpc>
              <a:spcBef>
                <a:spcPts val="1400"/>
              </a:spcBef>
              <a:buClr>
                <a:schemeClr val="bg1">
                  <a:lumMod val="90000"/>
                </a:schemeClr>
              </a:buClr>
              <a:buSzPct val="100000"/>
              <a:buFont typeface="Arial" panose="020B0604020202020204" pitchFamily="34" charset="0"/>
              <a:buChar char="•"/>
              <a:defRPr sz="2200" spc="22">
                <a:solidFill>
                  <a:srgbClr val="5E5E5E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r>
              <a:rPr lang="ru-RU" sz="2400" dirty="0">
                <a:solidFill>
                  <a:schemeClr val="bg1">
                    <a:lumMod val="90000"/>
                  </a:schemeClr>
                </a:solidFill>
              </a:rPr>
              <a:t>Дельта-метод </a:t>
            </a:r>
          </a:p>
        </p:txBody>
      </p:sp>
      <p:sp>
        <p:nvSpPr>
          <p:cNvPr id="34" name="Хорошие свойства:…">
            <a:extLst>
              <a:ext uri="{FF2B5EF4-FFF2-40B4-BE49-F238E27FC236}">
                <a16:creationId xmlns:a16="http://schemas.microsoft.com/office/drawing/2014/main" id="{7FD3F2FC-5C09-1B4E-ABAE-755B463218F7}"/>
              </a:ext>
            </a:extLst>
          </p:cNvPr>
          <p:cNvSpPr txBox="1"/>
          <p:nvPr/>
        </p:nvSpPr>
        <p:spPr>
          <a:xfrm>
            <a:off x="539751" y="4377052"/>
            <a:ext cx="2944270" cy="17663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90000" tIns="19050" rIns="19050" bIns="19050" anchor="ctr">
            <a:spAutoFit/>
          </a:bodyPr>
          <a:lstStyle/>
          <a:p>
            <a:pPr defTabSz="457200">
              <a:lnSpc>
                <a:spcPct val="80000"/>
              </a:lnSpc>
              <a:spcBef>
                <a:spcPts val="1200"/>
              </a:spcBef>
              <a:defRPr sz="2200">
                <a:solidFill>
                  <a:srgbClr val="0059A9"/>
                </a:solidFill>
                <a:uFill>
                  <a:solidFill>
                    <a:srgbClr val="0059A9"/>
                  </a:solidFill>
                </a:uFill>
                <a:latin typeface="MyriadPro-Bold"/>
                <a:ea typeface="MyriadPro-Bold"/>
                <a:cs typeface="MyriadPro-Bold"/>
                <a:sym typeface="MyriadPro-Bold"/>
              </a:defRPr>
            </a:pPr>
            <a:r>
              <a:rPr sz="2400" dirty="0" err="1">
                <a:solidFill>
                  <a:schemeClr val="bg1">
                    <a:lumMod val="90000"/>
                  </a:schemeClr>
                </a:solidFill>
              </a:rPr>
              <a:t>Хорошие</a:t>
            </a:r>
            <a:r>
              <a:rPr sz="2400" dirty="0">
                <a:solidFill>
                  <a:schemeClr val="bg1">
                    <a:lumMod val="90000"/>
                  </a:schemeClr>
                </a:solidFill>
              </a:rPr>
              <a:t> </a:t>
            </a:r>
            <a:r>
              <a:rPr sz="2400" dirty="0" err="1">
                <a:solidFill>
                  <a:schemeClr val="bg1">
                    <a:lumMod val="90000"/>
                  </a:schemeClr>
                </a:solidFill>
              </a:rPr>
              <a:t>свойства</a:t>
            </a:r>
            <a:endParaRPr sz="2400" dirty="0">
              <a:solidFill>
                <a:schemeClr val="bg1">
                  <a:lumMod val="90000"/>
                </a:schemeClr>
              </a:solidFill>
            </a:endParaRPr>
          </a:p>
          <a:p>
            <a:pPr marL="342900" indent="-342900" defTabSz="584200">
              <a:lnSpc>
                <a:spcPct val="80000"/>
              </a:lnSpc>
              <a:spcBef>
                <a:spcPts val="1400"/>
              </a:spcBef>
              <a:buClr>
                <a:schemeClr val="bg1">
                  <a:lumMod val="90000"/>
                </a:schemeClr>
              </a:buClr>
              <a:buSzPct val="100000"/>
              <a:buFont typeface="Arial" panose="020B0604020202020204" pitchFamily="34" charset="0"/>
              <a:buChar char="•"/>
              <a:defRPr sz="2200" spc="22">
                <a:solidFill>
                  <a:srgbClr val="5E5E5E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r>
              <a:rPr sz="2400" dirty="0" err="1">
                <a:solidFill>
                  <a:schemeClr val="bg1">
                    <a:lumMod val="90000"/>
                  </a:schemeClr>
                </a:solidFill>
              </a:rPr>
              <a:t>Несмещенная</a:t>
            </a:r>
            <a:endParaRPr sz="2400" dirty="0">
              <a:solidFill>
                <a:schemeClr val="bg1">
                  <a:lumMod val="90000"/>
                </a:schemeClr>
              </a:solidFill>
            </a:endParaRPr>
          </a:p>
          <a:p>
            <a:pPr marL="342900" indent="-342900" defTabSz="584200">
              <a:lnSpc>
                <a:spcPct val="80000"/>
              </a:lnSpc>
              <a:spcBef>
                <a:spcPts val="1400"/>
              </a:spcBef>
              <a:buClr>
                <a:schemeClr val="bg1">
                  <a:lumMod val="90000"/>
                </a:schemeClr>
              </a:buClr>
              <a:buSzPct val="100000"/>
              <a:buFont typeface="Arial" panose="020B0604020202020204" pitchFamily="34" charset="0"/>
              <a:buChar char="•"/>
              <a:defRPr sz="2200" spc="22">
                <a:solidFill>
                  <a:srgbClr val="5E5E5E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r>
              <a:rPr sz="2400" dirty="0" err="1">
                <a:solidFill>
                  <a:schemeClr val="bg1">
                    <a:lumMod val="90000"/>
                  </a:schemeClr>
                </a:solidFill>
              </a:rPr>
              <a:t>Состоятельная</a:t>
            </a:r>
            <a:endParaRPr sz="2400" dirty="0">
              <a:solidFill>
                <a:schemeClr val="bg1">
                  <a:lumMod val="90000"/>
                </a:schemeClr>
              </a:solidFill>
            </a:endParaRPr>
          </a:p>
          <a:p>
            <a:pPr marL="342900" indent="-342900" defTabSz="584200">
              <a:lnSpc>
                <a:spcPct val="80000"/>
              </a:lnSpc>
              <a:spcBef>
                <a:spcPts val="1400"/>
              </a:spcBef>
              <a:buClr>
                <a:schemeClr val="bg1">
                  <a:lumMod val="90000"/>
                </a:schemeClr>
              </a:buClr>
              <a:buSzPct val="100000"/>
              <a:buFont typeface="Arial" panose="020B0604020202020204" pitchFamily="34" charset="0"/>
              <a:buChar char="•"/>
              <a:defRPr sz="2200" spc="22">
                <a:solidFill>
                  <a:srgbClr val="5E5E5E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r>
              <a:rPr sz="2400" dirty="0" err="1">
                <a:solidFill>
                  <a:schemeClr val="bg1">
                    <a:lumMod val="90000"/>
                  </a:schemeClr>
                </a:solidFill>
              </a:rPr>
              <a:t>Эффективная</a:t>
            </a:r>
            <a:r>
              <a:rPr sz="2400" dirty="0">
                <a:solidFill>
                  <a:schemeClr val="bg1">
                    <a:lumMod val="90000"/>
                  </a:schemeClr>
                </a:solidFill>
              </a:rPr>
              <a:t> </a:t>
            </a:r>
          </a:p>
        </p:txBody>
      </p:sp>
      <p:cxnSp>
        <p:nvCxnSpPr>
          <p:cNvPr id="35" name="Прямая со стрелкой 3">
            <a:extLst>
              <a:ext uri="{FF2B5EF4-FFF2-40B4-BE49-F238E27FC236}">
                <a16:creationId xmlns:a16="http://schemas.microsoft.com/office/drawing/2014/main" id="{38FB1C16-3069-B440-86D2-BBB1235FE849}"/>
              </a:ext>
            </a:extLst>
          </p:cNvPr>
          <p:cNvCxnSpPr>
            <a:cxnSpLocks/>
            <a:stCxn id="26" idx="3"/>
          </p:cNvCxnSpPr>
          <p:nvPr/>
        </p:nvCxnSpPr>
        <p:spPr>
          <a:xfrm flipV="1">
            <a:off x="6133823" y="1067172"/>
            <a:ext cx="1133876" cy="415940"/>
          </a:xfrm>
          <a:prstGeom prst="straightConnector1">
            <a:avLst/>
          </a:prstGeom>
          <a:ln w="34925">
            <a:solidFill>
              <a:schemeClr val="bg1">
                <a:lumMod val="9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Прямая со стрелкой 26">
            <a:extLst>
              <a:ext uri="{FF2B5EF4-FFF2-40B4-BE49-F238E27FC236}">
                <a16:creationId xmlns:a16="http://schemas.microsoft.com/office/drawing/2014/main" id="{37C19830-C033-3642-B0B4-379D753A69AC}"/>
              </a:ext>
            </a:extLst>
          </p:cNvPr>
          <p:cNvCxnSpPr>
            <a:cxnSpLocks/>
          </p:cNvCxnSpPr>
          <p:nvPr/>
        </p:nvCxnSpPr>
        <p:spPr>
          <a:xfrm>
            <a:off x="6080166" y="1769423"/>
            <a:ext cx="1223159" cy="1353787"/>
          </a:xfrm>
          <a:prstGeom prst="straightConnector1">
            <a:avLst/>
          </a:prstGeom>
          <a:ln w="34925">
            <a:solidFill>
              <a:schemeClr val="bg1">
                <a:lumMod val="9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Параметры:">
                <a:extLst>
                  <a:ext uri="{FF2B5EF4-FFF2-40B4-BE49-F238E27FC236}">
                    <a16:creationId xmlns:a16="http://schemas.microsoft.com/office/drawing/2014/main" id="{05A05705-2D74-494D-ACEC-0D55C6A4BE35}"/>
                  </a:ext>
                </a:extLst>
              </p:cNvPr>
              <p:cNvSpPr txBox="1"/>
              <p:nvPr/>
            </p:nvSpPr>
            <p:spPr>
              <a:xfrm>
                <a:off x="3216539" y="701710"/>
                <a:ext cx="2952328" cy="407804"/>
              </a:xfrm>
              <a:prstGeom prst="rect">
                <a:avLst/>
              </a:prstGeom>
              <a:ln w="3175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square" lIns="90000" tIns="19050" rIns="46800" bIns="19050" anchor="t">
                <a:spAutoFit/>
              </a:bodyPr>
              <a:lstStyle>
                <a:defPPr>
                  <a:defRPr lang="ru-RU"/>
                </a:defPPr>
                <a:lvl3pPr marL="9525" lvl="2" defTabSz="457200">
                  <a:spcBef>
                    <a:spcPts val="1200"/>
                  </a:spcBef>
                  <a:defRPr sz="2400">
                    <a:solidFill>
                      <a:srgbClr val="5E5E5E"/>
                    </a:solidFill>
                    <a:uFill>
                      <a:solidFill>
                        <a:srgbClr val="0059A9"/>
                      </a:solidFill>
                    </a:uFill>
                    <a:latin typeface="MyriadPro-Regular"/>
                    <a:ea typeface="MyriadPro-Regular"/>
                    <a:cs typeface="MyriadPro-Regular"/>
                  </a:defRPr>
                </a:lvl3pPr>
              </a:lstStyle>
              <a:p>
                <a:pPr lvl="2"/>
                <a:r>
                  <a:rPr lang="ru-RU" dirty="0">
                    <a:solidFill>
                      <a:srgbClr val="373737"/>
                    </a:solidFill>
                    <a:sym typeface="MyriadPro-Regular"/>
                  </a:rPr>
                  <a:t>Параметр:</a:t>
                </a:r>
                <a:r>
                  <a:rPr lang="ru-RU" dirty="0">
                    <a:solidFill>
                      <a:srgbClr val="373737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ru-RU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endParaRPr lang="ru-RU" dirty="0">
                  <a:solidFill>
                    <a:srgbClr val="373737"/>
                  </a:solidFill>
                </a:endParaRPr>
              </a:p>
            </p:txBody>
          </p:sp>
        </mc:Choice>
        <mc:Fallback xmlns="">
          <p:sp>
            <p:nvSpPr>
              <p:cNvPr id="38" name="Параметры:">
                <a:extLst>
                  <a:ext uri="{FF2B5EF4-FFF2-40B4-BE49-F238E27FC236}">
                    <a16:creationId xmlns:a16="http://schemas.microsoft.com/office/drawing/2014/main" id="{05A05705-2D74-494D-ACEC-0D55C6A4BE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6539" y="701710"/>
                <a:ext cx="2952328" cy="407804"/>
              </a:xfrm>
              <a:prstGeom prst="rect">
                <a:avLst/>
              </a:prstGeom>
              <a:blipFill>
                <a:blip r:embed="rId7"/>
                <a:stretch>
                  <a:fillRect l="-3017" t="-18750" b="-40625"/>
                </a:stretch>
              </a:blipFill>
              <a:ln w="3175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Rectangle 38">
            <a:extLst>
              <a:ext uri="{FF2B5EF4-FFF2-40B4-BE49-F238E27FC236}">
                <a16:creationId xmlns:a16="http://schemas.microsoft.com/office/drawing/2014/main" id="{5F2DB076-393F-1246-B0F5-66D2C165A126}"/>
              </a:ext>
            </a:extLst>
          </p:cNvPr>
          <p:cNvSpPr/>
          <p:nvPr/>
        </p:nvSpPr>
        <p:spPr>
          <a:xfrm>
            <a:off x="3738493" y="3989736"/>
            <a:ext cx="2705715" cy="2315530"/>
          </a:xfrm>
          <a:prstGeom prst="rect">
            <a:avLst/>
          </a:prstGeom>
          <a:noFill/>
          <a:ln w="41275">
            <a:solidFill>
              <a:srgbClr val="416F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Прямоугольник 4">
                <a:extLst>
                  <a:ext uri="{FF2B5EF4-FFF2-40B4-BE49-F238E27FC236}">
                    <a16:creationId xmlns:a16="http://schemas.microsoft.com/office/drawing/2014/main" id="{D3D89F43-B44D-6A4D-B34B-954CE99BC57F}"/>
                  </a:ext>
                </a:extLst>
              </p:cNvPr>
              <p:cNvSpPr/>
              <p:nvPr/>
            </p:nvSpPr>
            <p:spPr>
              <a:xfrm>
                <a:off x="3589363" y="4079530"/>
                <a:ext cx="3077576" cy="2145652"/>
              </a:xfrm>
              <a:prstGeom prst="rect">
                <a:avLst/>
              </a:prstGeom>
            </p:spPr>
            <p:txBody>
              <a:bodyPr wrap="square" lIns="90000">
                <a:spAutoFit/>
              </a:bodyPr>
              <a:lstStyle/>
              <a:p>
                <a:pPr marL="276225" defTabSz="584200">
                  <a:lnSpc>
                    <a:spcPct val="80000"/>
                  </a:lnSpc>
                  <a:spcBef>
                    <a:spcPts val="1400"/>
                  </a:spcBef>
                  <a:buClr>
                    <a:srgbClr val="2459A4"/>
                  </a:buClr>
                  <a:buSzPct val="100000"/>
                  <a:defRPr sz="2200" spc="22">
                    <a:solidFill>
                      <a:srgbClr val="2658A1"/>
                    </a:solidFill>
                    <a:latin typeface="MyriadPro-Regular"/>
                    <a:ea typeface="MyriadPro-Regular"/>
                    <a:cs typeface="MyriadPro-Regular"/>
                    <a:sym typeface="MyriadPro-Regular"/>
                  </a:defRPr>
                </a:pPr>
                <a:r>
                  <a:rPr lang="ru-RU" sz="2400" dirty="0">
                    <a:solidFill>
                      <a:srgbClr val="28506A"/>
                    </a:solidFill>
                  </a:rPr>
                  <a:t>Точные</a:t>
                </a:r>
                <a:r>
                  <a:rPr lang="ru-RU" sz="2400" dirty="0">
                    <a:solidFill>
                      <a:srgbClr val="0059A9"/>
                    </a:solidFill>
                  </a:rPr>
                  <a:t> </a:t>
                </a:r>
              </a:p>
              <a:p>
                <a:pPr marL="619125" lvl="1" indent="-342900" defTabSz="584200">
                  <a:lnSpc>
                    <a:spcPct val="80000"/>
                  </a:lnSpc>
                  <a:spcBef>
                    <a:spcPts val="1400"/>
                  </a:spcBef>
                  <a:buClr>
                    <a:srgbClr val="28506A"/>
                  </a:buClr>
                  <a:buSzPct val="100000"/>
                  <a:buFont typeface="Arial" panose="020B0604020202020204" pitchFamily="34" charset="0"/>
                  <a:buChar char="•"/>
                  <a:defRPr sz="2200" spc="22">
                    <a:solidFill>
                      <a:srgbClr val="5E5E5E"/>
                    </a:solidFill>
                    <a:latin typeface="MyriadPro-Regular"/>
                    <a:ea typeface="MyriadPro-Regular"/>
                    <a:cs typeface="MyriadPro-Regular"/>
                    <a:sym typeface="MyriadPro-Regular"/>
                  </a:defRPr>
                </a:pPr>
                <a:r>
                  <a:rPr lang="ru-RU" sz="2400" dirty="0">
                    <a:solidFill>
                      <a:srgbClr val="373737"/>
                    </a:solidFill>
                  </a:rPr>
                  <a:t>Теорема </a:t>
                </a:r>
                <a:r>
                  <a:rPr lang="ru-RU" sz="2400" dirty="0" err="1">
                    <a:solidFill>
                      <a:srgbClr val="373737"/>
                    </a:solidFill>
                  </a:rPr>
                  <a:t>Фишера</a:t>
                </a:r>
                <a:endParaRPr lang="ru-RU" sz="2400" dirty="0">
                  <a:solidFill>
                    <a:srgbClr val="373737"/>
                  </a:solidFill>
                </a:endParaRPr>
              </a:p>
              <a:p>
                <a:pPr marL="619125" lvl="1" indent="-342900" defTabSz="584200">
                  <a:lnSpc>
                    <a:spcPct val="80000"/>
                  </a:lnSpc>
                  <a:spcBef>
                    <a:spcPts val="1400"/>
                  </a:spcBef>
                  <a:buClr>
                    <a:srgbClr val="28506A"/>
                  </a:buClr>
                  <a:buSzPct val="100000"/>
                  <a:buFont typeface="Arial" panose="020B0604020202020204" pitchFamily="34" charset="0"/>
                  <a:buChar char="•"/>
                  <a:defRPr sz="2200" spc="22">
                    <a:solidFill>
                      <a:srgbClr val="5E5E5E"/>
                    </a:solidFill>
                    <a:latin typeface="MyriadPro-Regular"/>
                    <a:ea typeface="MyriadPro-Regular"/>
                    <a:cs typeface="MyriadPro-Regular"/>
                    <a:sym typeface="MyriadPro-Regular"/>
                  </a:defRPr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ar-AE" sz="24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ar-AE" sz="24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b>
                        <m:r>
                          <a:rPr lang="ar-AE" sz="24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ar-AE" sz="24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ar-AE" sz="240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ar-AE" sz="24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4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ar-AE" sz="24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ar-AE" sz="240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ar-AE" sz="24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4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ar-AE" sz="24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ar-AE" sz="24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ar-AE" sz="24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ar-AE" sz="2400" dirty="0">
                  <a:solidFill>
                    <a:srgbClr val="373737"/>
                  </a:solidFill>
                </a:endParaRPr>
              </a:p>
              <a:p>
                <a:pPr marL="619125" lvl="1" indent="-342900" defTabSz="584200">
                  <a:lnSpc>
                    <a:spcPct val="80000"/>
                  </a:lnSpc>
                  <a:spcBef>
                    <a:spcPts val="1400"/>
                  </a:spcBef>
                  <a:buClr>
                    <a:srgbClr val="28506A"/>
                  </a:buClr>
                  <a:buSzPct val="100000"/>
                  <a:buFont typeface="Arial" panose="020B0604020202020204" pitchFamily="34" charset="0"/>
                  <a:buChar char="•"/>
                  <a:defRPr sz="2200" spc="22">
                    <a:solidFill>
                      <a:srgbClr val="5E5E5E"/>
                    </a:solidFill>
                    <a:latin typeface="MyriadPro-Regular"/>
                    <a:ea typeface="MyriadPro-Regular"/>
                    <a:cs typeface="MyriadPro-Regular"/>
                    <a:sym typeface="MyriadPro-Regular"/>
                  </a:defRPr>
                </a:pPr>
                <a:r>
                  <a:rPr lang="ru-RU" sz="2400" dirty="0" err="1">
                    <a:solidFill>
                      <a:srgbClr val="373737"/>
                    </a:solidFill>
                  </a:rPr>
                  <a:t>Ещё</a:t>
                </a:r>
                <a:r>
                  <a:rPr lang="ru-RU" sz="2400" dirty="0">
                    <a:solidFill>
                      <a:srgbClr val="373737"/>
                    </a:solidFill>
                  </a:rPr>
                  <a:t> </a:t>
                </a:r>
                <a:r>
                  <a:rPr lang="ru-RU" sz="2400" dirty="0" err="1">
                    <a:solidFill>
                      <a:srgbClr val="373737"/>
                    </a:solidFill>
                  </a:rPr>
                  <a:t>союзники</a:t>
                </a:r>
                <a:r>
                  <a:rPr lang="ru-RU" sz="2400" dirty="0">
                    <a:solidFill>
                      <a:srgbClr val="373737"/>
                    </a:solidFill>
                  </a:rPr>
                  <a:t>!</a:t>
                </a:r>
              </a:p>
            </p:txBody>
          </p:sp>
        </mc:Choice>
        <mc:Fallback xmlns="">
          <p:sp>
            <p:nvSpPr>
              <p:cNvPr id="40" name="Прямоугольник 4">
                <a:extLst>
                  <a:ext uri="{FF2B5EF4-FFF2-40B4-BE49-F238E27FC236}">
                    <a16:creationId xmlns:a16="http://schemas.microsoft.com/office/drawing/2014/main" id="{D3D89F43-B44D-6A4D-B34B-954CE99BC5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9363" y="4079530"/>
                <a:ext cx="3077576" cy="2145652"/>
              </a:xfrm>
              <a:prstGeom prst="rect">
                <a:avLst/>
              </a:prstGeom>
              <a:blipFill>
                <a:blip r:embed="rId8"/>
                <a:stretch>
                  <a:fillRect t="-5325" b="-5325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820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12" name="applause.wav"/>
          </p:stSnd>
        </p:sndAc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Заголовок 5">
            <a:extLst>
              <a:ext uri="{FF2B5EF4-FFF2-40B4-BE49-F238E27FC236}">
                <a16:creationId xmlns:a16="http://schemas.microsoft.com/office/drawing/2014/main" id="{279D956E-C171-DF4D-925D-68447802A4B6}"/>
              </a:ext>
            </a:extLst>
          </p:cNvPr>
          <p:cNvSpPr txBox="1">
            <a:spLocks/>
          </p:cNvSpPr>
          <p:nvPr/>
        </p:nvSpPr>
        <p:spPr bwMode="auto">
          <a:xfrm>
            <a:off x="1187624" y="116632"/>
            <a:ext cx="7712695" cy="6264696"/>
          </a:xfrm>
          <a:prstGeom prst="rect">
            <a:avLst/>
          </a:prstGeom>
        </p:spPr>
        <p:txBody>
          <a:bodyPr vert="horz" wrap="square" lIns="91440" tIns="45720" rIns="0" bIns="0" rtlCol="0" anchor="ctr">
            <a:noAutofit/>
          </a:bodyPr>
          <a:lstStyle>
            <a:lvl1pPr>
              <a:spcBef>
                <a:spcPct val="0"/>
              </a:spcBef>
              <a:buNone/>
              <a:defRPr sz="3200" b="1">
                <a:solidFill>
                  <a:srgbClr val="28506A"/>
                </a:solidFill>
              </a:defRPr>
            </a:lvl1pPr>
          </a:lstStyle>
          <a:p>
            <a:r>
              <a:rPr lang="ru-RU" altLang="ru-RU" dirty="0"/>
              <a:t>Точные доверительные интервалы </a:t>
            </a:r>
            <a:r>
              <a:rPr lang="en-US" altLang="ru-RU" dirty="0"/>
              <a:t/>
            </a:r>
            <a:br>
              <a:rPr lang="en-US" altLang="ru-RU" dirty="0"/>
            </a:br>
            <a:r>
              <a:rPr lang="ru-RU" altLang="ru-RU" dirty="0"/>
              <a:t>для нормальных выборок: средние</a:t>
            </a:r>
          </a:p>
        </p:txBody>
      </p:sp>
    </p:spTree>
    <p:extLst>
      <p:ext uri="{BB962C8B-B14F-4D97-AF65-F5344CB8AC3E}">
        <p14:creationId xmlns:p14="http://schemas.microsoft.com/office/powerpoint/2010/main" val="1226310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wrap="square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06A"/>
                </a:solidFill>
                <a:latin typeface="+mn-lt"/>
                <a:ea typeface="+mn-ea"/>
                <a:cs typeface="+mn-cs"/>
              </a:rPr>
              <a:t>Доверительные интервалы для нормального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Прямоугольник 4">
                <a:extLst>
                  <a:ext uri="{FF2B5EF4-FFF2-40B4-BE49-F238E27FC236}">
                    <a16:creationId xmlns:a16="http://schemas.microsoft.com/office/drawing/2014/main" id="{DC8C3930-8D87-B84E-8822-668376E79179}"/>
                  </a:ext>
                </a:extLst>
              </p:cNvPr>
              <p:cNvSpPr/>
              <p:nvPr/>
            </p:nvSpPr>
            <p:spPr>
              <a:xfrm>
                <a:off x="2915816" y="908720"/>
                <a:ext cx="3393493" cy="6924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…,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𝑖𝑖𝑑</m:t>
                      </m:r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06A"/>
                  </a:solidFill>
                </a:endParaRPr>
              </a:p>
            </p:txBody>
          </p:sp>
        </mc:Choice>
        <mc:Fallback xmlns="">
          <p:sp>
            <p:nvSpPr>
              <p:cNvPr id="8" name="Прямоугольник 4">
                <a:extLst>
                  <a:ext uri="{FF2B5EF4-FFF2-40B4-BE49-F238E27FC236}">
                    <a16:creationId xmlns:a16="http://schemas.microsoft.com/office/drawing/2014/main" id="{DC8C3930-8D87-B84E-8822-668376E791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5816" y="908720"/>
                <a:ext cx="3393493" cy="6924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Хорошие свойства:…">
                <a:extLst>
                  <a:ext uri="{FF2B5EF4-FFF2-40B4-BE49-F238E27FC236}">
                    <a16:creationId xmlns:a16="http://schemas.microsoft.com/office/drawing/2014/main" id="{8EA80058-12E5-C242-A2BF-6C61349E4BEC}"/>
                  </a:ext>
                </a:extLst>
              </p:cNvPr>
              <p:cNvSpPr txBox="1"/>
              <p:nvPr/>
            </p:nvSpPr>
            <p:spPr>
              <a:xfrm>
                <a:off x="1907704" y="2492896"/>
                <a:ext cx="2402772" cy="2677656"/>
              </a:xfrm>
              <a:prstGeom prst="rect">
                <a:avLst/>
              </a:prstGeom>
              <a:ln w="3175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square" lIns="0" tIns="0" rIns="0" bIns="0" anchor="t">
                <a:spAutoFit/>
              </a:bodyPr>
              <a:lstStyle/>
              <a:p>
                <a:pPr defTabSz="457200">
                  <a:spcAft>
                    <a:spcPts val="1200"/>
                  </a:spcAft>
                  <a:defRPr sz="2200">
                    <a:solidFill>
                      <a:srgbClr val="0059A9"/>
                    </a:solidFill>
                    <a:uFill>
                      <a:solidFill>
                        <a:srgbClr val="0059A9"/>
                      </a:solidFill>
                    </a:uFill>
                    <a:latin typeface="MyriadPro-Bold"/>
                    <a:ea typeface="MyriadPro-Bold"/>
                    <a:cs typeface="MyriadPro-Bold"/>
                    <a:sym typeface="MyriadPro-Bold"/>
                  </a:defRPr>
                </a:pPr>
                <a:r>
                  <a:rPr lang="ru-RU" sz="2400" dirty="0">
                    <a:solidFill>
                      <a:srgbClr val="373737"/>
                    </a:solidFill>
                    <a:ea typeface="Cambria Math" panose="02040503050406030204" pitchFamily="18" charset="0"/>
                  </a:rPr>
                  <a:t>Строим доверительный интервал </a:t>
                </a:r>
                <a:r>
                  <a:rPr lang="ru-RU" sz="2400" dirty="0" err="1">
                    <a:solidFill>
                      <a:srgbClr val="373737"/>
                    </a:solidFill>
                    <a:ea typeface="Cambria Math" panose="02040503050406030204" pitchFamily="18" charset="0"/>
                  </a:rPr>
                  <a:t>дл</a:t>
                </a:r>
                <a:r>
                  <a:rPr lang="ru-RU" sz="2400" dirty="0">
                    <a:solidFill>
                      <a:srgbClr val="373737"/>
                    </a:solidFill>
                    <a:ea typeface="Cambria Math" panose="02040503050406030204" pitchFamily="18" charset="0"/>
                  </a:rPr>
                  <a:t>я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sz="2400" dirty="0">
                    <a:solidFill>
                      <a:srgbClr val="373737"/>
                    </a:solidFill>
                  </a:rPr>
                  <a:t>:</a:t>
                </a:r>
                <a:endParaRPr lang="ru-RU" sz="2400" i="1" dirty="0">
                  <a:solidFill>
                    <a:srgbClr val="373737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defTabSz="584200">
                  <a:spcAft>
                    <a:spcPts val="1200"/>
                  </a:spcAft>
                  <a:buClr>
                    <a:srgbClr val="2459A4"/>
                  </a:buClr>
                  <a:buSzPct val="100000"/>
                  <a:defRPr sz="2200" spc="22">
                    <a:solidFill>
                      <a:srgbClr val="5E5E5E"/>
                    </a:solidFill>
                    <a:latin typeface="MyriadPro-Regular"/>
                    <a:ea typeface="MyriadPro-Regular"/>
                    <a:cs typeface="MyriadPro-Regular"/>
                    <a:sym typeface="MyriadPro-Regular"/>
                  </a:defRPr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ru-RU" sz="2400" dirty="0">
                    <a:solidFill>
                      <a:srgbClr val="28506A"/>
                    </a:solidFill>
                  </a:rPr>
                  <a:t> </a:t>
                </a:r>
                <a:r>
                  <a:rPr lang="en-US" sz="2400" dirty="0">
                    <a:solidFill>
                      <a:srgbClr val="28506A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известна</a:t>
                </a:r>
              </a:p>
              <a:p>
                <a:pPr defTabSz="584200">
                  <a:spcAft>
                    <a:spcPts val="1200"/>
                  </a:spcAft>
                  <a:buClr>
                    <a:srgbClr val="2459A4"/>
                  </a:buClr>
                  <a:buSzPct val="100000"/>
                  <a:defRPr sz="2200" spc="22">
                    <a:solidFill>
                      <a:srgbClr val="5E5E5E"/>
                    </a:solidFill>
                    <a:latin typeface="MyriadPro-Regular"/>
                    <a:ea typeface="MyriadPro-Regular"/>
                    <a:cs typeface="MyriadPro-Regular"/>
                    <a:sym typeface="MyriadPro-Regular"/>
                  </a:defRPr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ru-RU" sz="2400" dirty="0">
                    <a:solidFill>
                      <a:srgbClr val="28506A"/>
                    </a:solidFill>
                  </a:rPr>
                  <a:t> </a:t>
                </a:r>
                <a:r>
                  <a:rPr lang="en-US" sz="2400" dirty="0">
                    <a:solidFill>
                      <a:srgbClr val="28506A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неизвестна</a:t>
                </a:r>
                <a:r>
                  <a:rPr lang="ru-RU" sz="2400" dirty="0">
                    <a:solidFill>
                      <a:srgbClr val="5C5B5C"/>
                    </a:solidFill>
                  </a:rPr>
                  <a:t> </a:t>
                </a:r>
              </a:p>
              <a:p>
                <a:pPr defTabSz="457200">
                  <a:spcAft>
                    <a:spcPts val="1200"/>
                  </a:spcAft>
                  <a:defRPr sz="2200">
                    <a:solidFill>
                      <a:srgbClr val="0059A9"/>
                    </a:solidFill>
                    <a:uFill>
                      <a:solidFill>
                        <a:srgbClr val="0059A9"/>
                      </a:solidFill>
                    </a:uFill>
                    <a:latin typeface="MyriadPro-Bold"/>
                    <a:ea typeface="MyriadPro-Bold"/>
                    <a:cs typeface="MyriadPro-Bold"/>
                    <a:sym typeface="MyriadPro-Bold"/>
                  </a:defRPr>
                </a:pPr>
                <a:r>
                  <a:rPr lang="en-US" sz="2400" dirty="0">
                    <a:solidFill>
                      <a:srgbClr val="5C5B5C"/>
                    </a:solidFill>
                  </a:rPr>
                  <a:t> </a:t>
                </a:r>
                <a:endParaRPr lang="ru-RU" sz="2400" dirty="0">
                  <a:solidFill>
                    <a:srgbClr val="5C5B5C"/>
                  </a:solidFill>
                </a:endParaRPr>
              </a:p>
            </p:txBody>
          </p:sp>
        </mc:Choice>
        <mc:Fallback xmlns="">
          <p:sp>
            <p:nvSpPr>
              <p:cNvPr id="9" name="Хорошие свойства:…">
                <a:extLst>
                  <a:ext uri="{FF2B5EF4-FFF2-40B4-BE49-F238E27FC236}">
                    <a16:creationId xmlns:a16="http://schemas.microsoft.com/office/drawing/2014/main" id="{8EA80058-12E5-C242-A2BF-6C61349E4B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7704" y="2492896"/>
                <a:ext cx="2402772" cy="2677656"/>
              </a:xfrm>
              <a:prstGeom prst="rect">
                <a:avLst/>
              </a:prstGeom>
              <a:blipFill>
                <a:blip r:embed="rId4"/>
                <a:stretch>
                  <a:fillRect l="-7937" t="-3791" r="-5291"/>
                </a:stretch>
              </a:blipFill>
              <a:ln w="3175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Хорошие свойства:…">
                <a:extLst>
                  <a:ext uri="{FF2B5EF4-FFF2-40B4-BE49-F238E27FC236}">
                    <a16:creationId xmlns:a16="http://schemas.microsoft.com/office/drawing/2014/main" id="{F6E2C455-D7F4-E549-BEDD-2725CE680F3F}"/>
                  </a:ext>
                </a:extLst>
              </p:cNvPr>
              <p:cNvSpPr txBox="1"/>
              <p:nvPr/>
            </p:nvSpPr>
            <p:spPr>
              <a:xfrm>
                <a:off x="5580112" y="2492896"/>
                <a:ext cx="3282658" cy="2677656"/>
              </a:xfrm>
              <a:prstGeom prst="rect">
                <a:avLst/>
              </a:prstGeom>
              <a:ln w="3175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square" lIns="0" tIns="0" rIns="0" bIns="0" anchor="t">
                <a:spAutoFit/>
              </a:bodyPr>
              <a:lstStyle/>
              <a:p>
                <a:pPr defTabSz="457200">
                  <a:spcAft>
                    <a:spcPts val="1200"/>
                  </a:spcAft>
                  <a:defRPr sz="2200">
                    <a:solidFill>
                      <a:srgbClr val="0059A9"/>
                    </a:solidFill>
                    <a:uFill>
                      <a:solidFill>
                        <a:srgbClr val="0059A9"/>
                      </a:solidFill>
                    </a:uFill>
                    <a:latin typeface="MyriadPro-Bold"/>
                    <a:ea typeface="MyriadPro-Bold"/>
                    <a:cs typeface="MyriadPro-Bold"/>
                    <a:sym typeface="MyriadPro-Bold"/>
                  </a:defRPr>
                </a:pPr>
                <a:r>
                  <a:rPr lang="ru-RU" sz="2400" dirty="0">
                    <a:solidFill>
                      <a:srgbClr val="373737"/>
                    </a:solidFill>
                    <a:ea typeface="Cambria Math" panose="02040503050406030204" pitchFamily="18" charset="0"/>
                  </a:rPr>
                  <a:t>Строим доверительный интервал для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rgbClr val="373737"/>
                    </a:solidFill>
                  </a:rPr>
                  <a:t>:</a:t>
                </a:r>
                <a:endParaRPr lang="ru-RU" sz="2400" i="1" dirty="0">
                  <a:solidFill>
                    <a:srgbClr val="373737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defTabSz="584200">
                  <a:spcAft>
                    <a:spcPts val="1200"/>
                  </a:spcAft>
                  <a:buClr>
                    <a:srgbClr val="2459A4"/>
                  </a:buClr>
                  <a:buSzPct val="100000"/>
                  <a:defRPr sz="2200" spc="22">
                    <a:solidFill>
                      <a:srgbClr val="5E5E5E"/>
                    </a:solidFill>
                    <a:latin typeface="MyriadPro-Regular"/>
                    <a:ea typeface="MyriadPro-Regular"/>
                    <a:cs typeface="MyriadPro-Regular"/>
                    <a:sym typeface="MyriadPro-Regular"/>
                  </a:defRPr>
                </a:pP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ru-RU" sz="2400" dirty="0">
                    <a:solidFill>
                      <a:srgbClr val="5C5B5C"/>
                    </a:solidFill>
                  </a:rPr>
                  <a:t> </a:t>
                </a:r>
                <a:r>
                  <a:rPr lang="en-US" sz="2400" dirty="0">
                    <a:solidFill>
                      <a:srgbClr val="5C5B5C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известно</a:t>
                </a:r>
              </a:p>
              <a:p>
                <a:pPr defTabSz="584200">
                  <a:spcAft>
                    <a:spcPts val="1200"/>
                  </a:spcAft>
                  <a:buClr>
                    <a:srgbClr val="2459A4"/>
                  </a:buClr>
                  <a:buSzPct val="100000"/>
                  <a:defRPr sz="2200" spc="22">
                    <a:solidFill>
                      <a:srgbClr val="5E5E5E"/>
                    </a:solidFill>
                    <a:latin typeface="MyriadPro-Regular"/>
                    <a:ea typeface="MyriadPro-Regular"/>
                    <a:cs typeface="MyriadPro-Regular"/>
                    <a:sym typeface="MyriadPro-Regular"/>
                  </a:defRPr>
                </a:pP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sz="2400" dirty="0">
                    <a:solidFill>
                      <a:srgbClr val="28506A"/>
                    </a:solidFill>
                  </a:rPr>
                  <a:t> 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неизвестно</a:t>
                </a:r>
                <a:r>
                  <a:rPr lang="ru-RU" sz="2400" dirty="0">
                    <a:solidFill>
                      <a:srgbClr val="5C5B5C"/>
                    </a:solidFill>
                  </a:rPr>
                  <a:t> </a:t>
                </a:r>
              </a:p>
              <a:p>
                <a:pPr defTabSz="457200">
                  <a:spcAft>
                    <a:spcPts val="1200"/>
                  </a:spcAft>
                  <a:defRPr sz="2200">
                    <a:solidFill>
                      <a:srgbClr val="0059A9"/>
                    </a:solidFill>
                    <a:uFill>
                      <a:solidFill>
                        <a:srgbClr val="0059A9"/>
                      </a:solidFill>
                    </a:uFill>
                    <a:latin typeface="MyriadPro-Bold"/>
                    <a:ea typeface="MyriadPro-Bold"/>
                    <a:cs typeface="MyriadPro-Bold"/>
                    <a:sym typeface="MyriadPro-Bold"/>
                  </a:defRPr>
                </a:pPr>
                <a:r>
                  <a:rPr lang="en-US" sz="2400" dirty="0">
                    <a:solidFill>
                      <a:srgbClr val="5C5B5C"/>
                    </a:solidFill>
                  </a:rPr>
                  <a:t> </a:t>
                </a:r>
                <a:endParaRPr lang="ru-RU" sz="2400" dirty="0">
                  <a:solidFill>
                    <a:srgbClr val="5C5B5C"/>
                  </a:solidFill>
                </a:endParaRPr>
              </a:p>
            </p:txBody>
          </p:sp>
        </mc:Choice>
        <mc:Fallback xmlns="">
          <p:sp>
            <p:nvSpPr>
              <p:cNvPr id="11" name="Хорошие свойства:…">
                <a:extLst>
                  <a:ext uri="{FF2B5EF4-FFF2-40B4-BE49-F238E27FC236}">
                    <a16:creationId xmlns:a16="http://schemas.microsoft.com/office/drawing/2014/main" id="{F6E2C455-D7F4-E549-BEDD-2725CE680F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0112" y="2492896"/>
                <a:ext cx="3282658" cy="2677656"/>
              </a:xfrm>
              <a:prstGeom prst="rect">
                <a:avLst/>
              </a:prstGeom>
              <a:blipFill>
                <a:blip r:embed="rId5"/>
                <a:stretch>
                  <a:fillRect l="-5814" t="-3791"/>
                </a:stretch>
              </a:blipFill>
              <a:ln w="3175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Прямая со стрелкой 10">
            <a:extLst>
              <a:ext uri="{FF2B5EF4-FFF2-40B4-BE49-F238E27FC236}">
                <a16:creationId xmlns:a16="http://schemas.microsoft.com/office/drawing/2014/main" id="{6B81182E-14E9-B446-9994-239503CA73F5}"/>
              </a:ext>
            </a:extLst>
          </p:cNvPr>
          <p:cNvCxnSpPr>
            <a:cxnSpLocks/>
          </p:cNvCxnSpPr>
          <p:nvPr/>
        </p:nvCxnSpPr>
        <p:spPr>
          <a:xfrm>
            <a:off x="5868144" y="1494262"/>
            <a:ext cx="0" cy="751107"/>
          </a:xfrm>
          <a:prstGeom prst="straightConnector1">
            <a:avLst/>
          </a:prstGeom>
          <a:ln w="34925">
            <a:solidFill>
              <a:srgbClr val="28506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 стрелкой 10">
            <a:extLst>
              <a:ext uri="{FF2B5EF4-FFF2-40B4-BE49-F238E27FC236}">
                <a16:creationId xmlns:a16="http://schemas.microsoft.com/office/drawing/2014/main" id="{904A4FC4-9B39-4346-B436-6D29F62979AE}"/>
              </a:ext>
            </a:extLst>
          </p:cNvPr>
          <p:cNvCxnSpPr>
            <a:cxnSpLocks/>
          </p:cNvCxnSpPr>
          <p:nvPr/>
        </p:nvCxnSpPr>
        <p:spPr>
          <a:xfrm>
            <a:off x="3302365" y="1494262"/>
            <a:ext cx="0" cy="751107"/>
          </a:xfrm>
          <a:prstGeom prst="straightConnector1">
            <a:avLst/>
          </a:prstGeom>
          <a:ln w="34925">
            <a:solidFill>
              <a:srgbClr val="28506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4790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6" name="applause.wav"/>
          </p:stSnd>
        </p:sndAc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-1288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06A"/>
                </a:solidFill>
              </a:rPr>
              <a:t>Схема математической статистики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Выборка:">
                <a:extLst>
                  <a:ext uri="{FF2B5EF4-FFF2-40B4-BE49-F238E27FC236}">
                    <a16:creationId xmlns:a16="http://schemas.microsoft.com/office/drawing/2014/main" id="{D3DF9122-1451-FF4B-8F5E-BB7A777F35C6}"/>
                  </a:ext>
                </a:extLst>
              </p:cNvPr>
              <p:cNvSpPr txBox="1"/>
              <p:nvPr/>
            </p:nvSpPr>
            <p:spPr>
              <a:xfrm>
                <a:off x="539552" y="692696"/>
                <a:ext cx="2649153" cy="407804"/>
              </a:xfrm>
              <a:prstGeom prst="rect">
                <a:avLst/>
              </a:prstGeom>
              <a:ln w="3175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square" lIns="90000" tIns="19050" rIns="46800" bIns="19050" anchor="t">
                <a:spAutoFit/>
              </a:bodyPr>
              <a:lstStyle/>
              <a:p>
                <a:pPr marL="9525" lvl="2" defTabSz="457200">
                  <a:spcBef>
                    <a:spcPts val="1200"/>
                  </a:spcBef>
                  <a:defRPr sz="2200">
                    <a:solidFill>
                      <a:srgbClr val="5E5E5E"/>
                    </a:solidFill>
                    <a:uFill>
                      <a:solidFill>
                        <a:srgbClr val="0059A9"/>
                      </a:solidFill>
                    </a:uFill>
                    <a:latin typeface="MyriadPro-Bold"/>
                    <a:ea typeface="MyriadPro-Bold"/>
                    <a:cs typeface="MyriadPro-Bold"/>
                    <a:sym typeface="MyriadPro-Bold"/>
                  </a:defRPr>
                </a:pPr>
                <a:r>
                  <a:rPr sz="2400" dirty="0" err="1">
                    <a:solidFill>
                      <a:srgbClr val="373737"/>
                    </a:solidFill>
                    <a:latin typeface="MyriadPro-Regular"/>
                    <a:ea typeface="MyriadPro-Regular"/>
                    <a:cs typeface="MyriadPro-Regular"/>
                    <a:sym typeface="MyriadPro-Regular"/>
                  </a:rPr>
                  <a:t>Выборка</a:t>
                </a:r>
                <a:r>
                  <a:rPr sz="2400" dirty="0">
                    <a:solidFill>
                      <a:srgbClr val="373737"/>
                    </a:solidFill>
                    <a:latin typeface="MyriadPro-Regular"/>
                    <a:ea typeface="MyriadPro-Regular"/>
                    <a:cs typeface="MyriadPro-Regular"/>
                    <a:sym typeface="MyriadPro-Regular"/>
                  </a:rPr>
                  <a:t>:</a:t>
                </a:r>
                <a:r>
                  <a:rPr sz="2400" dirty="0">
                    <a:solidFill>
                      <a:srgbClr val="373737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ar-AE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ar-AE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,...,</m:t>
                    </m:r>
                    <m:sSub>
                      <m:sSubPr>
                        <m:ctrlPr>
                          <a:rPr lang="ar-AE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ar-AE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sz="2400" dirty="0">
                  <a:solidFill>
                    <a:srgbClr val="2658A1"/>
                  </a:solidFill>
                </a:endParaRPr>
              </a:p>
            </p:txBody>
          </p:sp>
        </mc:Choice>
        <mc:Fallback xmlns="">
          <p:sp>
            <p:nvSpPr>
              <p:cNvPr id="16" name="Выборка:">
                <a:extLst>
                  <a:ext uri="{FF2B5EF4-FFF2-40B4-BE49-F238E27FC236}">
                    <a16:creationId xmlns:a16="http://schemas.microsoft.com/office/drawing/2014/main" id="{D3DF9122-1451-FF4B-8F5E-BB7A777F35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692696"/>
                <a:ext cx="2649153" cy="407804"/>
              </a:xfrm>
              <a:prstGeom prst="rect">
                <a:avLst/>
              </a:prstGeom>
              <a:blipFill>
                <a:blip r:embed="rId4"/>
                <a:stretch>
                  <a:fillRect l="-3349" t="-18750" b="-40625"/>
                </a:stretch>
              </a:blipFill>
              <a:ln w="3175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3">
                <a:extLst>
                  <a:ext uri="{FF2B5EF4-FFF2-40B4-BE49-F238E27FC236}">
                    <a16:creationId xmlns:a16="http://schemas.microsoft.com/office/drawing/2014/main" id="{3CB33DFD-5F27-5247-A2A5-F821FCFDDD55}"/>
                  </a:ext>
                </a:extLst>
              </p:cNvPr>
              <p:cNvSpPr/>
              <p:nvPr/>
            </p:nvSpPr>
            <p:spPr>
              <a:xfrm>
                <a:off x="1483594" y="1180337"/>
                <a:ext cx="610295" cy="60555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32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acc>
                      <m:r>
                        <a:rPr lang="ru-RU" sz="32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RU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7" name="Rectangle 3">
                <a:extLst>
                  <a:ext uri="{FF2B5EF4-FFF2-40B4-BE49-F238E27FC236}">
                    <a16:creationId xmlns:a16="http://schemas.microsoft.com/office/drawing/2014/main" id="{3CB33DFD-5F27-5247-A2A5-F821FCFDDD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3594" y="1180337"/>
                <a:ext cx="610295" cy="605550"/>
              </a:xfrm>
              <a:prstGeom prst="rect">
                <a:avLst/>
              </a:prstGeom>
              <a:blipFill>
                <a:blip r:embed="rId5"/>
                <a:stretch>
                  <a:fillRect t="-14894" r="-10417" b="-21277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4">
                <a:extLst>
                  <a:ext uri="{FF2B5EF4-FFF2-40B4-BE49-F238E27FC236}">
                    <a16:creationId xmlns:a16="http://schemas.microsoft.com/office/drawing/2014/main" id="{D3D6C27F-91CD-184F-B604-9A190537C8B2}"/>
                  </a:ext>
                </a:extLst>
              </p:cNvPr>
              <p:cNvSpPr/>
              <p:nvPr/>
            </p:nvSpPr>
            <p:spPr>
              <a:xfrm>
                <a:off x="4909834" y="1180978"/>
                <a:ext cx="1223989" cy="6042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sz="32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sub>
                      </m:sSub>
                      <m:r>
                        <a:rPr lang="en-US" sz="32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32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RU" sz="32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8" name="Rectangle 4">
                <a:extLst>
                  <a:ext uri="{FF2B5EF4-FFF2-40B4-BE49-F238E27FC236}">
                    <a16:creationId xmlns:a16="http://schemas.microsoft.com/office/drawing/2014/main" id="{D3D6C27F-91CD-184F-B604-9A190537C8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9834" y="1180978"/>
                <a:ext cx="1223989" cy="604268"/>
              </a:xfrm>
              <a:prstGeom prst="rect">
                <a:avLst/>
              </a:prstGeom>
              <a:blipFill>
                <a:blip r:embed="rId6"/>
                <a:stretch>
                  <a:fillRect l="-3125" r="-5208" b="-17021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Arrow">
            <a:extLst>
              <a:ext uri="{FF2B5EF4-FFF2-40B4-BE49-F238E27FC236}">
                <a16:creationId xmlns:a16="http://schemas.microsoft.com/office/drawing/2014/main" id="{5A557E9A-7805-0845-B840-F4CB7FC06DD0}"/>
              </a:ext>
            </a:extLst>
          </p:cNvPr>
          <p:cNvSpPr/>
          <p:nvPr/>
        </p:nvSpPr>
        <p:spPr>
          <a:xfrm>
            <a:off x="2153323" y="1368168"/>
            <a:ext cx="2756511" cy="229888"/>
          </a:xfrm>
          <a:prstGeom prst="rightArrow">
            <a:avLst>
              <a:gd name="adj1" fmla="val 36848"/>
              <a:gd name="adj2" fmla="val 66277"/>
            </a:avLst>
          </a:prstGeom>
          <a:gradFill>
            <a:gsLst>
              <a:gs pos="0">
                <a:srgbClr val="28516A">
                  <a:alpha val="0"/>
                </a:srgbClr>
              </a:gs>
              <a:gs pos="100000">
                <a:srgbClr val="54748B"/>
              </a:gs>
            </a:gsLst>
          </a:gradFill>
          <a:ln w="3175">
            <a:miter lim="400000"/>
          </a:ln>
        </p:spPr>
        <p:txBody>
          <a:bodyPr lIns="19050" tIns="19050" rIns="19050" bIns="1905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16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/>
          </a:p>
        </p:txBody>
      </p:sp>
      <p:sp>
        <p:nvSpPr>
          <p:cNvPr id="22" name="Ответы на  вопросы…">
            <a:extLst>
              <a:ext uri="{FF2B5EF4-FFF2-40B4-BE49-F238E27FC236}">
                <a16:creationId xmlns:a16="http://schemas.microsoft.com/office/drawing/2014/main" id="{30085A0B-90CB-2A43-B17F-7B08B312528C}"/>
              </a:ext>
            </a:extLst>
          </p:cNvPr>
          <p:cNvSpPr txBox="1"/>
          <p:nvPr/>
        </p:nvSpPr>
        <p:spPr>
          <a:xfrm>
            <a:off x="6823717" y="3180833"/>
            <a:ext cx="2009907" cy="138159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90000" tIns="19050" rIns="19050" bIns="19050" anchor="ctr">
            <a:spAutoFit/>
          </a:bodyPr>
          <a:lstStyle/>
          <a:p>
            <a:pPr algn="r" defTabSz="457200">
              <a:lnSpc>
                <a:spcPct val="80000"/>
              </a:lnSpc>
              <a:spcBef>
                <a:spcPts val="1200"/>
              </a:spcBef>
              <a:defRPr sz="2200">
                <a:solidFill>
                  <a:srgbClr val="0059A9"/>
                </a:solidFill>
                <a:uFill>
                  <a:solidFill>
                    <a:srgbClr val="0059A9"/>
                  </a:solidFill>
                </a:uFill>
                <a:latin typeface="MyriadPro-Bold"/>
                <a:ea typeface="MyriadPro-Bold"/>
                <a:cs typeface="MyriadPro-Bold"/>
                <a:sym typeface="MyriadPro-Bold"/>
              </a:defRPr>
            </a:pPr>
            <a:r>
              <a:rPr sz="2400" dirty="0" err="1">
                <a:solidFill>
                  <a:srgbClr val="28516A"/>
                </a:solidFill>
              </a:rPr>
              <a:t>Ответы</a:t>
            </a:r>
            <a:r>
              <a:rPr sz="2400" dirty="0">
                <a:solidFill>
                  <a:srgbClr val="28516A"/>
                </a:solidFill>
              </a:rPr>
              <a:t> </a:t>
            </a:r>
            <a:r>
              <a:rPr sz="2400" dirty="0" err="1">
                <a:solidFill>
                  <a:srgbClr val="28516A"/>
                </a:solidFill>
              </a:rPr>
              <a:t>на</a:t>
            </a:r>
            <a:r>
              <a:rPr sz="2400" dirty="0">
                <a:solidFill>
                  <a:srgbClr val="28516A"/>
                </a:solidFill>
              </a:rPr>
              <a:t> </a:t>
            </a:r>
            <a:br>
              <a:rPr sz="2400" dirty="0">
                <a:solidFill>
                  <a:srgbClr val="28516A"/>
                </a:solidFill>
              </a:rPr>
            </a:br>
            <a:r>
              <a:rPr sz="2400" dirty="0" err="1">
                <a:solidFill>
                  <a:srgbClr val="28516A"/>
                </a:solidFill>
              </a:rPr>
              <a:t>вопросы</a:t>
            </a:r>
            <a:endParaRPr sz="2400" dirty="0">
              <a:solidFill>
                <a:srgbClr val="28516A"/>
              </a:solidFill>
            </a:endParaRPr>
          </a:p>
          <a:p>
            <a:pPr algn="r" defTabSz="457200">
              <a:lnSpc>
                <a:spcPct val="80000"/>
              </a:lnSpc>
              <a:spcBef>
                <a:spcPts val="1200"/>
              </a:spcBef>
              <a:defRPr sz="2200">
                <a:solidFill>
                  <a:srgbClr val="5E5E5E"/>
                </a:solidFill>
                <a:uFill>
                  <a:solidFill>
                    <a:srgbClr val="0059A9"/>
                  </a:solidFill>
                </a:uFill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r>
              <a:rPr sz="2400" dirty="0" err="1">
                <a:solidFill>
                  <a:srgbClr val="373737"/>
                </a:solidFill>
              </a:rPr>
              <a:t>проверка</a:t>
            </a:r>
            <a:r>
              <a:rPr sz="2400" dirty="0">
                <a:solidFill>
                  <a:srgbClr val="373737"/>
                </a:solidFill>
              </a:rPr>
              <a:t> </a:t>
            </a:r>
            <a:br>
              <a:rPr sz="2400" dirty="0">
                <a:solidFill>
                  <a:srgbClr val="373737"/>
                </a:solidFill>
              </a:rPr>
            </a:br>
            <a:r>
              <a:rPr sz="2400" dirty="0" err="1">
                <a:solidFill>
                  <a:srgbClr val="373737"/>
                </a:solidFill>
              </a:rPr>
              <a:t>гипотез</a:t>
            </a:r>
            <a:endParaRPr sz="2400" dirty="0">
              <a:solidFill>
                <a:srgbClr val="373737"/>
              </a:solidFill>
            </a:endParaRPr>
          </a:p>
        </p:txBody>
      </p:sp>
      <p:sp>
        <p:nvSpPr>
          <p:cNvPr id="23" name="Точность  оценки, прогнозов…">
            <a:extLst>
              <a:ext uri="{FF2B5EF4-FFF2-40B4-BE49-F238E27FC236}">
                <a16:creationId xmlns:a16="http://schemas.microsoft.com/office/drawing/2014/main" id="{88B2273E-7EA5-2B4F-AE3E-4AB2119D8B15}"/>
              </a:ext>
            </a:extLst>
          </p:cNvPr>
          <p:cNvSpPr txBox="1"/>
          <p:nvPr/>
        </p:nvSpPr>
        <p:spPr>
          <a:xfrm>
            <a:off x="6594998" y="813103"/>
            <a:ext cx="2238626" cy="167706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90000" tIns="19050" rIns="19050" bIns="19050" anchor="ctr">
            <a:spAutoFit/>
          </a:bodyPr>
          <a:lstStyle/>
          <a:p>
            <a:pPr algn="r" defTabSz="457200">
              <a:lnSpc>
                <a:spcPct val="80000"/>
              </a:lnSpc>
              <a:spcBef>
                <a:spcPts val="1200"/>
              </a:spcBef>
              <a:defRPr sz="2200">
                <a:solidFill>
                  <a:srgbClr val="0059A9"/>
                </a:solidFill>
                <a:uFill>
                  <a:solidFill>
                    <a:srgbClr val="0059A9"/>
                  </a:solidFill>
                </a:uFill>
                <a:latin typeface="MyriadPro-Bold"/>
                <a:ea typeface="MyriadPro-Bold"/>
                <a:cs typeface="MyriadPro-Bold"/>
                <a:sym typeface="MyriadPro-Bold"/>
              </a:defRPr>
            </a:pPr>
            <a:r>
              <a:rPr sz="2400" dirty="0" err="1">
                <a:solidFill>
                  <a:srgbClr val="28516A"/>
                </a:solidFill>
              </a:rPr>
              <a:t>Точность</a:t>
            </a:r>
            <a:r>
              <a:rPr sz="2400" dirty="0">
                <a:solidFill>
                  <a:srgbClr val="28516A"/>
                </a:solidFill>
              </a:rPr>
              <a:t> </a:t>
            </a:r>
            <a:br>
              <a:rPr sz="2400" dirty="0">
                <a:solidFill>
                  <a:srgbClr val="28516A"/>
                </a:solidFill>
              </a:rPr>
            </a:br>
            <a:r>
              <a:rPr sz="2400" dirty="0" err="1">
                <a:solidFill>
                  <a:srgbClr val="28516A"/>
                </a:solidFill>
              </a:rPr>
              <a:t>оценки</a:t>
            </a:r>
            <a:r>
              <a:rPr sz="2400" dirty="0">
                <a:solidFill>
                  <a:srgbClr val="28516A"/>
                </a:solidFill>
              </a:rPr>
              <a:t>, </a:t>
            </a:r>
            <a:r>
              <a:rPr sz="2400" dirty="0" err="1">
                <a:solidFill>
                  <a:srgbClr val="28516A"/>
                </a:solidFill>
              </a:rPr>
              <a:t>прогнозов</a:t>
            </a:r>
            <a:endParaRPr sz="2400" dirty="0">
              <a:solidFill>
                <a:srgbClr val="28516A"/>
              </a:solidFill>
            </a:endParaRPr>
          </a:p>
          <a:p>
            <a:pPr algn="r" defTabSz="457200">
              <a:lnSpc>
                <a:spcPct val="80000"/>
              </a:lnSpc>
              <a:spcBef>
                <a:spcPts val="1200"/>
              </a:spcBef>
              <a:defRPr sz="2200">
                <a:solidFill>
                  <a:srgbClr val="5E5E5E"/>
                </a:solidFill>
                <a:uFill>
                  <a:solidFill>
                    <a:srgbClr val="0059A9"/>
                  </a:solidFill>
                </a:uFill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r>
              <a:rPr sz="2400" dirty="0" err="1">
                <a:solidFill>
                  <a:srgbClr val="373737"/>
                </a:solidFill>
              </a:rPr>
              <a:t>доверительные</a:t>
            </a:r>
            <a:r>
              <a:rPr sz="2400" dirty="0">
                <a:solidFill>
                  <a:srgbClr val="373737"/>
                </a:solidFill>
              </a:rPr>
              <a:t> </a:t>
            </a:r>
            <a:r>
              <a:rPr sz="2400" dirty="0" err="1">
                <a:solidFill>
                  <a:srgbClr val="373737"/>
                </a:solidFill>
              </a:rPr>
              <a:t>интервалы</a:t>
            </a:r>
            <a:endParaRPr sz="2400" dirty="0">
              <a:solidFill>
                <a:srgbClr val="373737"/>
              </a:solidFill>
            </a:endParaRPr>
          </a:p>
        </p:txBody>
      </p:sp>
      <p:sp>
        <p:nvSpPr>
          <p:cNvPr id="24" name="Как оценить:…">
            <a:extLst>
              <a:ext uri="{FF2B5EF4-FFF2-40B4-BE49-F238E27FC236}">
                <a16:creationId xmlns:a16="http://schemas.microsoft.com/office/drawing/2014/main" id="{6E954E3D-3865-B744-B017-E91AF063A75E}"/>
              </a:ext>
            </a:extLst>
          </p:cNvPr>
          <p:cNvSpPr txBox="1"/>
          <p:nvPr/>
        </p:nvSpPr>
        <p:spPr>
          <a:xfrm>
            <a:off x="539552" y="1847013"/>
            <a:ext cx="2626835" cy="217771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90000" tIns="18000" rIns="46800" bIns="19050">
            <a:noAutofit/>
          </a:bodyPr>
          <a:lstStyle/>
          <a:p>
            <a:pPr defTabSz="457200">
              <a:lnSpc>
                <a:spcPct val="80000"/>
              </a:lnSpc>
              <a:spcBef>
                <a:spcPts val="1200"/>
              </a:spcBef>
              <a:defRPr sz="2200">
                <a:solidFill>
                  <a:srgbClr val="0059A9"/>
                </a:solidFill>
                <a:uFill>
                  <a:solidFill>
                    <a:srgbClr val="0059A9"/>
                  </a:solidFill>
                </a:uFill>
                <a:latin typeface="MyriadPro-Bold"/>
                <a:ea typeface="MyriadPro-Bold"/>
                <a:cs typeface="MyriadPro-Bold"/>
                <a:sym typeface="MyriadPro-Bold"/>
              </a:defRPr>
            </a:pPr>
            <a:r>
              <a:rPr sz="2400" dirty="0" err="1">
                <a:solidFill>
                  <a:srgbClr val="28516A"/>
                </a:solidFill>
              </a:rPr>
              <a:t>Как</a:t>
            </a:r>
            <a:r>
              <a:rPr sz="2400" dirty="0">
                <a:solidFill>
                  <a:srgbClr val="28516A"/>
                </a:solidFill>
              </a:rPr>
              <a:t> </a:t>
            </a:r>
            <a:r>
              <a:rPr sz="2400" dirty="0" err="1">
                <a:solidFill>
                  <a:srgbClr val="28516A"/>
                </a:solidFill>
              </a:rPr>
              <a:t>оценить</a:t>
            </a:r>
            <a:endParaRPr sz="2400" dirty="0">
              <a:solidFill>
                <a:srgbClr val="28516A"/>
              </a:solidFill>
            </a:endParaRPr>
          </a:p>
          <a:p>
            <a:pPr marL="342900" indent="-342900" defTabSz="584200">
              <a:lnSpc>
                <a:spcPct val="80000"/>
              </a:lnSpc>
              <a:spcBef>
                <a:spcPts val="1400"/>
              </a:spcBef>
              <a:buClr>
                <a:srgbClr val="54748B"/>
              </a:buClr>
              <a:buSzPct val="100000"/>
              <a:buFont typeface="Arial" panose="020B0604020202020204" pitchFamily="34" charset="0"/>
              <a:buChar char="•"/>
              <a:defRPr sz="2200" spc="22">
                <a:solidFill>
                  <a:srgbClr val="5E5E5E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r>
              <a:rPr sz="2400" dirty="0" err="1">
                <a:solidFill>
                  <a:srgbClr val="373737"/>
                </a:solidFill>
              </a:rPr>
              <a:t>Метод</a:t>
            </a:r>
            <a:r>
              <a:rPr sz="2400" dirty="0">
                <a:solidFill>
                  <a:srgbClr val="373737"/>
                </a:solidFill>
              </a:rPr>
              <a:t> </a:t>
            </a:r>
            <a:r>
              <a:rPr sz="2400" dirty="0" err="1">
                <a:solidFill>
                  <a:srgbClr val="373737"/>
                </a:solidFill>
              </a:rPr>
              <a:t>моментов</a:t>
            </a:r>
            <a:endParaRPr sz="2400" dirty="0">
              <a:solidFill>
                <a:srgbClr val="373737"/>
              </a:solidFill>
            </a:endParaRPr>
          </a:p>
          <a:p>
            <a:pPr marL="342900" indent="-342900" defTabSz="584200">
              <a:lnSpc>
                <a:spcPct val="80000"/>
              </a:lnSpc>
              <a:spcBef>
                <a:spcPts val="1400"/>
              </a:spcBef>
              <a:buClr>
                <a:srgbClr val="54748B"/>
              </a:buClr>
              <a:buSzPct val="100000"/>
              <a:buFont typeface="Arial" panose="020B0604020202020204" pitchFamily="34" charset="0"/>
              <a:buChar char="•"/>
              <a:defRPr sz="2200" spc="22">
                <a:solidFill>
                  <a:srgbClr val="5E5E5E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r>
              <a:rPr sz="2400" dirty="0" err="1">
                <a:solidFill>
                  <a:srgbClr val="373737"/>
                </a:solidFill>
              </a:rPr>
              <a:t>Метод</a:t>
            </a:r>
            <a:r>
              <a:rPr sz="2400" dirty="0">
                <a:solidFill>
                  <a:srgbClr val="373737"/>
                </a:solidFill>
              </a:rPr>
              <a:t/>
            </a:r>
            <a:br>
              <a:rPr sz="2400" dirty="0">
                <a:solidFill>
                  <a:srgbClr val="373737"/>
                </a:solidFill>
              </a:rPr>
            </a:br>
            <a:r>
              <a:rPr sz="2400" dirty="0" err="1">
                <a:solidFill>
                  <a:srgbClr val="373737"/>
                </a:solidFill>
              </a:rPr>
              <a:t>максимального</a:t>
            </a:r>
            <a:r>
              <a:rPr sz="2400" dirty="0">
                <a:solidFill>
                  <a:srgbClr val="373737"/>
                </a:solidFill>
              </a:rPr>
              <a:t> </a:t>
            </a:r>
            <a:r>
              <a:rPr sz="2400" dirty="0" err="1">
                <a:solidFill>
                  <a:srgbClr val="373737"/>
                </a:solidFill>
              </a:rPr>
              <a:t>правдоподобия</a:t>
            </a:r>
            <a:endParaRPr sz="2400" dirty="0">
              <a:solidFill>
                <a:srgbClr val="373737"/>
              </a:solidFill>
            </a:endParaRPr>
          </a:p>
        </p:txBody>
      </p:sp>
      <p:sp>
        <p:nvSpPr>
          <p:cNvPr id="27" name="Союзники :…">
            <a:extLst>
              <a:ext uri="{FF2B5EF4-FFF2-40B4-BE49-F238E27FC236}">
                <a16:creationId xmlns:a16="http://schemas.microsoft.com/office/drawing/2014/main" id="{3F762010-9784-8F49-A8D8-F9FCDF2D2153}"/>
              </a:ext>
            </a:extLst>
          </p:cNvPr>
          <p:cNvSpPr txBox="1"/>
          <p:nvPr/>
        </p:nvSpPr>
        <p:spPr>
          <a:xfrm>
            <a:off x="3592972" y="1852675"/>
            <a:ext cx="3077576" cy="206178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m="http://schemas.openxmlformats.org/officeDocument/2006/math" xmlns="" xmlns:a14="http://schemas.microsoft.com/office/drawing/2010/main" xmlns:mc="http://schemas.openxmlformats.org/markup-compatibility/2006" val="1"/>
            </a:ext>
          </a:extLst>
        </p:spPr>
        <p:txBody>
          <a:bodyPr wrap="square" lIns="90000" tIns="19050" rIns="46800" bIns="19050">
            <a:spAutoFit/>
          </a:bodyPr>
          <a:lstStyle/>
          <a:p>
            <a:pPr defTabSz="457200">
              <a:lnSpc>
                <a:spcPct val="80000"/>
              </a:lnSpc>
              <a:spcBef>
                <a:spcPts val="1200"/>
              </a:spcBef>
              <a:defRPr sz="2200">
                <a:solidFill>
                  <a:srgbClr val="0059A9"/>
                </a:solidFill>
                <a:uFill>
                  <a:solidFill>
                    <a:srgbClr val="0059A9"/>
                  </a:solidFill>
                </a:uFill>
                <a:latin typeface="MyriadPro-Bold"/>
                <a:ea typeface="MyriadPro-Bold"/>
                <a:cs typeface="MyriadPro-Bold"/>
                <a:sym typeface="MyriadPro-Bold"/>
              </a:defRPr>
            </a:pPr>
            <a:r>
              <a:rPr sz="2400" dirty="0" err="1">
                <a:solidFill>
                  <a:srgbClr val="28516A"/>
                </a:solidFill>
              </a:rPr>
              <a:t>Союзники</a:t>
            </a:r>
            <a:endParaRPr lang="ru-RU" sz="2400" dirty="0">
              <a:solidFill>
                <a:srgbClr val="28516A"/>
              </a:solidFill>
            </a:endParaRPr>
          </a:p>
          <a:p>
            <a:pPr marL="276225" defTabSz="584200">
              <a:lnSpc>
                <a:spcPct val="80000"/>
              </a:lnSpc>
              <a:spcBef>
                <a:spcPts val="1400"/>
              </a:spcBef>
              <a:buClr>
                <a:srgbClr val="2459A4"/>
              </a:buClr>
              <a:buSzPct val="100000"/>
              <a:defRPr sz="2200" spc="22">
                <a:solidFill>
                  <a:srgbClr val="2658A1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r>
              <a:rPr lang="ru-RU" sz="2400" dirty="0">
                <a:solidFill>
                  <a:srgbClr val="28516A"/>
                </a:solidFill>
              </a:rPr>
              <a:t>Асимптотические</a:t>
            </a:r>
            <a:br>
              <a:rPr lang="ru-RU" sz="2400" dirty="0">
                <a:solidFill>
                  <a:srgbClr val="28516A"/>
                </a:solidFill>
              </a:rPr>
            </a:br>
            <a:r>
              <a:rPr lang="ru-RU" sz="2400" dirty="0">
                <a:solidFill>
                  <a:srgbClr val="28516A"/>
                </a:solidFill>
              </a:rPr>
              <a:t>(при большом </a:t>
            </a:r>
            <a:r>
              <a:rPr lang="en-US" sz="2400" dirty="0">
                <a:solidFill>
                  <a:srgbClr val="28516A"/>
                </a:solidFill>
              </a:rPr>
              <a:t>n)</a:t>
            </a:r>
          </a:p>
          <a:p>
            <a:pPr marL="619125" lvl="1" indent="-342900" defTabSz="584200">
              <a:lnSpc>
                <a:spcPct val="80000"/>
              </a:lnSpc>
              <a:spcBef>
                <a:spcPts val="1400"/>
              </a:spcBef>
              <a:buClr>
                <a:srgbClr val="54748B"/>
              </a:buClr>
              <a:buSzPct val="100000"/>
              <a:buFont typeface="Arial" panose="020B0604020202020204" pitchFamily="34" charset="0"/>
              <a:buChar char="•"/>
              <a:defRPr sz="2200" spc="22">
                <a:solidFill>
                  <a:srgbClr val="5E5E5E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r>
              <a:rPr lang="ru-RU" sz="2400" dirty="0">
                <a:solidFill>
                  <a:srgbClr val="373737"/>
                </a:solidFill>
              </a:rPr>
              <a:t>ЦПТ</a:t>
            </a:r>
          </a:p>
          <a:p>
            <a:pPr marL="619125" lvl="1" indent="-342900" defTabSz="584200">
              <a:lnSpc>
                <a:spcPct val="80000"/>
              </a:lnSpc>
              <a:spcBef>
                <a:spcPts val="1400"/>
              </a:spcBef>
              <a:buClr>
                <a:srgbClr val="54748B"/>
              </a:buClr>
              <a:buSzPct val="100000"/>
              <a:buFont typeface="Arial" panose="020B0604020202020204" pitchFamily="34" charset="0"/>
              <a:buChar char="•"/>
              <a:defRPr sz="2200" spc="22">
                <a:solidFill>
                  <a:srgbClr val="5E5E5E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r>
              <a:rPr lang="ru-RU" sz="2400" dirty="0">
                <a:solidFill>
                  <a:srgbClr val="373737"/>
                </a:solidFill>
              </a:rPr>
              <a:t>Дельта-метод </a:t>
            </a:r>
          </a:p>
        </p:txBody>
      </p:sp>
      <p:sp>
        <p:nvSpPr>
          <p:cNvPr id="28" name="Хорошие свойства:…">
            <a:extLst>
              <a:ext uri="{FF2B5EF4-FFF2-40B4-BE49-F238E27FC236}">
                <a16:creationId xmlns:a16="http://schemas.microsoft.com/office/drawing/2014/main" id="{DEF77C0B-5AEE-AB40-ACFA-4EF87FC95712}"/>
              </a:ext>
            </a:extLst>
          </p:cNvPr>
          <p:cNvSpPr txBox="1"/>
          <p:nvPr/>
        </p:nvSpPr>
        <p:spPr>
          <a:xfrm>
            <a:off x="539751" y="4377052"/>
            <a:ext cx="2944270" cy="17663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90000" tIns="19050" rIns="19050" bIns="19050" anchor="ctr">
            <a:spAutoFit/>
          </a:bodyPr>
          <a:lstStyle/>
          <a:p>
            <a:pPr defTabSz="457200">
              <a:lnSpc>
                <a:spcPct val="80000"/>
              </a:lnSpc>
              <a:spcBef>
                <a:spcPts val="1200"/>
              </a:spcBef>
              <a:defRPr sz="2200">
                <a:solidFill>
                  <a:srgbClr val="0059A9"/>
                </a:solidFill>
                <a:uFill>
                  <a:solidFill>
                    <a:srgbClr val="0059A9"/>
                  </a:solidFill>
                </a:uFill>
                <a:latin typeface="MyriadPro-Bold"/>
                <a:ea typeface="MyriadPro-Bold"/>
                <a:cs typeface="MyriadPro-Bold"/>
                <a:sym typeface="MyriadPro-Bold"/>
              </a:defRPr>
            </a:pPr>
            <a:r>
              <a:rPr sz="2400" dirty="0" err="1">
                <a:solidFill>
                  <a:srgbClr val="28516A"/>
                </a:solidFill>
              </a:rPr>
              <a:t>Хорошие</a:t>
            </a:r>
            <a:r>
              <a:rPr sz="2400" dirty="0">
                <a:solidFill>
                  <a:srgbClr val="28516A"/>
                </a:solidFill>
              </a:rPr>
              <a:t> </a:t>
            </a:r>
            <a:r>
              <a:rPr sz="2400" dirty="0" err="1">
                <a:solidFill>
                  <a:srgbClr val="28516A"/>
                </a:solidFill>
              </a:rPr>
              <a:t>свойства</a:t>
            </a:r>
            <a:endParaRPr sz="2400" dirty="0">
              <a:solidFill>
                <a:srgbClr val="28516A"/>
              </a:solidFill>
            </a:endParaRPr>
          </a:p>
          <a:p>
            <a:pPr marL="342900" indent="-342900" defTabSz="584200">
              <a:lnSpc>
                <a:spcPct val="80000"/>
              </a:lnSpc>
              <a:spcBef>
                <a:spcPts val="1400"/>
              </a:spcBef>
              <a:buClr>
                <a:srgbClr val="54748B"/>
              </a:buClr>
              <a:buSzPct val="100000"/>
              <a:buFont typeface="Arial" panose="020B0604020202020204" pitchFamily="34" charset="0"/>
              <a:buChar char="•"/>
              <a:defRPr sz="2200" spc="22">
                <a:solidFill>
                  <a:srgbClr val="5E5E5E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r>
              <a:rPr sz="2400" dirty="0" err="1">
                <a:solidFill>
                  <a:srgbClr val="373737"/>
                </a:solidFill>
              </a:rPr>
              <a:t>Несмещенная</a:t>
            </a:r>
            <a:endParaRPr sz="2400" dirty="0">
              <a:solidFill>
                <a:srgbClr val="373737"/>
              </a:solidFill>
            </a:endParaRPr>
          </a:p>
          <a:p>
            <a:pPr marL="342900" indent="-342900" defTabSz="584200">
              <a:lnSpc>
                <a:spcPct val="80000"/>
              </a:lnSpc>
              <a:spcBef>
                <a:spcPts val="1400"/>
              </a:spcBef>
              <a:buClr>
                <a:srgbClr val="54748B"/>
              </a:buClr>
              <a:buSzPct val="100000"/>
              <a:buFont typeface="Arial" panose="020B0604020202020204" pitchFamily="34" charset="0"/>
              <a:buChar char="•"/>
              <a:defRPr sz="2200" spc="22">
                <a:solidFill>
                  <a:srgbClr val="5E5E5E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r>
              <a:rPr sz="2400" dirty="0" err="1">
                <a:solidFill>
                  <a:srgbClr val="373737"/>
                </a:solidFill>
              </a:rPr>
              <a:t>Состоятельная</a:t>
            </a:r>
            <a:endParaRPr sz="2400" dirty="0">
              <a:solidFill>
                <a:srgbClr val="373737"/>
              </a:solidFill>
            </a:endParaRPr>
          </a:p>
          <a:p>
            <a:pPr marL="342900" indent="-342900" defTabSz="584200">
              <a:lnSpc>
                <a:spcPct val="80000"/>
              </a:lnSpc>
              <a:spcBef>
                <a:spcPts val="1400"/>
              </a:spcBef>
              <a:buClr>
                <a:srgbClr val="54748B"/>
              </a:buClr>
              <a:buSzPct val="100000"/>
              <a:buFont typeface="Arial" panose="020B0604020202020204" pitchFamily="34" charset="0"/>
              <a:buChar char="•"/>
              <a:defRPr sz="2200" spc="22">
                <a:solidFill>
                  <a:srgbClr val="5E5E5E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r>
              <a:rPr sz="2400" dirty="0" err="1">
                <a:solidFill>
                  <a:srgbClr val="373737"/>
                </a:solidFill>
              </a:rPr>
              <a:t>Эффективная</a:t>
            </a:r>
            <a:r>
              <a:rPr sz="2400" dirty="0">
                <a:solidFill>
                  <a:srgbClr val="373737"/>
                </a:solidFill>
              </a:rPr>
              <a:t> </a:t>
            </a:r>
          </a:p>
        </p:txBody>
      </p:sp>
      <p:cxnSp>
        <p:nvCxnSpPr>
          <p:cNvPr id="38" name="Прямая со стрелкой 3">
            <a:extLst>
              <a:ext uri="{FF2B5EF4-FFF2-40B4-BE49-F238E27FC236}">
                <a16:creationId xmlns:a16="http://schemas.microsoft.com/office/drawing/2014/main" id="{94DCB65A-2304-2D42-B6FA-DB0BF90236DD}"/>
              </a:ext>
            </a:extLst>
          </p:cNvPr>
          <p:cNvCxnSpPr>
            <a:cxnSpLocks/>
            <a:stCxn id="18" idx="3"/>
          </p:cNvCxnSpPr>
          <p:nvPr/>
        </p:nvCxnSpPr>
        <p:spPr>
          <a:xfrm flipV="1">
            <a:off x="6133823" y="1067172"/>
            <a:ext cx="1133876" cy="415940"/>
          </a:xfrm>
          <a:prstGeom prst="straightConnector1">
            <a:avLst/>
          </a:prstGeom>
          <a:ln w="34925">
            <a:solidFill>
              <a:srgbClr val="28516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Прямая со стрелкой 26">
            <a:extLst>
              <a:ext uri="{FF2B5EF4-FFF2-40B4-BE49-F238E27FC236}">
                <a16:creationId xmlns:a16="http://schemas.microsoft.com/office/drawing/2014/main" id="{148292E3-B99C-6846-AECA-96C840C40B83}"/>
              </a:ext>
            </a:extLst>
          </p:cNvPr>
          <p:cNvCxnSpPr>
            <a:cxnSpLocks/>
          </p:cNvCxnSpPr>
          <p:nvPr/>
        </p:nvCxnSpPr>
        <p:spPr>
          <a:xfrm>
            <a:off x="6080166" y="1769423"/>
            <a:ext cx="1223159" cy="1353787"/>
          </a:xfrm>
          <a:prstGeom prst="straightConnector1">
            <a:avLst/>
          </a:prstGeom>
          <a:ln w="34925">
            <a:solidFill>
              <a:srgbClr val="28516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Прямоугольник 4">
                <a:extLst>
                  <a:ext uri="{FF2B5EF4-FFF2-40B4-BE49-F238E27FC236}">
                    <a16:creationId xmlns:a16="http://schemas.microsoft.com/office/drawing/2014/main" id="{FDA82852-E816-294A-A7CB-746BF52698FF}"/>
                  </a:ext>
                </a:extLst>
              </p:cNvPr>
              <p:cNvSpPr/>
              <p:nvPr/>
            </p:nvSpPr>
            <p:spPr>
              <a:xfrm>
                <a:off x="3589363" y="4079530"/>
                <a:ext cx="3077576" cy="2145652"/>
              </a:xfrm>
              <a:prstGeom prst="rect">
                <a:avLst/>
              </a:prstGeom>
            </p:spPr>
            <p:txBody>
              <a:bodyPr wrap="square" lIns="90000">
                <a:spAutoFit/>
              </a:bodyPr>
              <a:lstStyle/>
              <a:p>
                <a:pPr marL="276225" defTabSz="584200">
                  <a:lnSpc>
                    <a:spcPct val="80000"/>
                  </a:lnSpc>
                  <a:spcBef>
                    <a:spcPts val="1400"/>
                  </a:spcBef>
                  <a:buClr>
                    <a:srgbClr val="2459A4"/>
                  </a:buClr>
                  <a:buSzPct val="100000"/>
                  <a:defRPr sz="2200" spc="22">
                    <a:solidFill>
                      <a:srgbClr val="2658A1"/>
                    </a:solidFill>
                    <a:latin typeface="MyriadPro-Regular"/>
                    <a:ea typeface="MyriadPro-Regular"/>
                    <a:cs typeface="MyriadPro-Regular"/>
                    <a:sym typeface="MyriadPro-Regular"/>
                  </a:defRPr>
                </a:pPr>
                <a:r>
                  <a:rPr lang="ru-RU" sz="2400" dirty="0">
                    <a:solidFill>
                      <a:srgbClr val="28516A"/>
                    </a:solidFill>
                  </a:rPr>
                  <a:t>Точные </a:t>
                </a:r>
              </a:p>
              <a:p>
                <a:pPr marL="619125" lvl="1" indent="-342900" defTabSz="584200">
                  <a:lnSpc>
                    <a:spcPct val="80000"/>
                  </a:lnSpc>
                  <a:spcBef>
                    <a:spcPts val="1400"/>
                  </a:spcBef>
                  <a:buClr>
                    <a:srgbClr val="54748B"/>
                  </a:buClr>
                  <a:buSzPct val="100000"/>
                  <a:buFont typeface="Arial" panose="020B0604020202020204" pitchFamily="34" charset="0"/>
                  <a:buChar char="•"/>
                  <a:defRPr sz="2200" spc="22">
                    <a:solidFill>
                      <a:srgbClr val="5E5E5E"/>
                    </a:solidFill>
                    <a:latin typeface="MyriadPro-Regular"/>
                    <a:ea typeface="MyriadPro-Regular"/>
                    <a:cs typeface="MyriadPro-Regular"/>
                    <a:sym typeface="MyriadPro-Regular"/>
                  </a:defRPr>
                </a:pPr>
                <a:r>
                  <a:rPr lang="ru-RU" sz="2400" dirty="0">
                    <a:solidFill>
                      <a:srgbClr val="373737"/>
                    </a:solidFill>
                  </a:rPr>
                  <a:t>Теорема </a:t>
                </a:r>
                <a:r>
                  <a:rPr lang="ru-RU" sz="2400" dirty="0" err="1">
                    <a:solidFill>
                      <a:srgbClr val="373737"/>
                    </a:solidFill>
                  </a:rPr>
                  <a:t>Фишера</a:t>
                </a:r>
                <a:endParaRPr lang="ru-RU" sz="2400" dirty="0">
                  <a:solidFill>
                    <a:srgbClr val="373737"/>
                  </a:solidFill>
                </a:endParaRPr>
              </a:p>
              <a:p>
                <a:pPr marL="619125" lvl="1" indent="-342900" defTabSz="584200">
                  <a:lnSpc>
                    <a:spcPct val="80000"/>
                  </a:lnSpc>
                  <a:spcBef>
                    <a:spcPts val="1400"/>
                  </a:spcBef>
                  <a:buClr>
                    <a:srgbClr val="54748B"/>
                  </a:buClr>
                  <a:buSzPct val="100000"/>
                  <a:buFont typeface="Arial" panose="020B0604020202020204" pitchFamily="34" charset="0"/>
                  <a:buChar char="•"/>
                  <a:defRPr sz="2200" spc="22">
                    <a:solidFill>
                      <a:srgbClr val="5E5E5E"/>
                    </a:solidFill>
                    <a:latin typeface="MyriadPro-Regular"/>
                    <a:ea typeface="MyriadPro-Regular"/>
                    <a:cs typeface="MyriadPro-Regular"/>
                    <a:sym typeface="MyriadPro-Regular"/>
                  </a:defRPr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ar-AE" sz="24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ar-AE" sz="24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b>
                        <m:r>
                          <a:rPr lang="ar-AE" sz="24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ar-AE" sz="24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ar-AE" sz="240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ar-AE" sz="24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4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ar-AE" sz="24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ar-AE" sz="240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ar-AE" sz="24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4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ar-AE" sz="24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ar-AE" sz="24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ar-AE" sz="24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ar-AE" sz="2400" dirty="0">
                  <a:solidFill>
                    <a:srgbClr val="373737"/>
                  </a:solidFill>
                </a:endParaRPr>
              </a:p>
              <a:p>
                <a:pPr marL="619125" lvl="1" indent="-342900" defTabSz="584200">
                  <a:lnSpc>
                    <a:spcPct val="80000"/>
                  </a:lnSpc>
                  <a:spcBef>
                    <a:spcPts val="1400"/>
                  </a:spcBef>
                  <a:buClr>
                    <a:srgbClr val="54748B"/>
                  </a:buClr>
                  <a:buSzPct val="100000"/>
                  <a:buFont typeface="Arial" panose="020B0604020202020204" pitchFamily="34" charset="0"/>
                  <a:buChar char="•"/>
                  <a:defRPr sz="2200" spc="22">
                    <a:solidFill>
                      <a:srgbClr val="5E5E5E"/>
                    </a:solidFill>
                    <a:latin typeface="MyriadPro-Regular"/>
                    <a:ea typeface="MyriadPro-Regular"/>
                    <a:cs typeface="MyriadPro-Regular"/>
                    <a:sym typeface="MyriadPro-Regular"/>
                  </a:defRPr>
                </a:pPr>
                <a:r>
                  <a:rPr lang="ru-RU" sz="2400" dirty="0" err="1">
                    <a:solidFill>
                      <a:srgbClr val="373737"/>
                    </a:solidFill>
                  </a:rPr>
                  <a:t>Ещё</a:t>
                </a:r>
                <a:r>
                  <a:rPr lang="ru-RU" sz="2400" dirty="0">
                    <a:solidFill>
                      <a:srgbClr val="373737"/>
                    </a:solidFill>
                  </a:rPr>
                  <a:t> </a:t>
                </a:r>
                <a:r>
                  <a:rPr lang="ru-RU" sz="2400" dirty="0" err="1">
                    <a:solidFill>
                      <a:srgbClr val="373737"/>
                    </a:solidFill>
                  </a:rPr>
                  <a:t>союзники</a:t>
                </a:r>
                <a:r>
                  <a:rPr lang="ru-RU" sz="2400" dirty="0">
                    <a:solidFill>
                      <a:srgbClr val="373737"/>
                    </a:solidFill>
                  </a:rPr>
                  <a:t>!</a:t>
                </a:r>
              </a:p>
            </p:txBody>
          </p:sp>
        </mc:Choice>
        <mc:Fallback xmlns="">
          <p:sp>
            <p:nvSpPr>
              <p:cNvPr id="40" name="Прямоугольник 4">
                <a:extLst>
                  <a:ext uri="{FF2B5EF4-FFF2-40B4-BE49-F238E27FC236}">
                    <a16:creationId xmlns:a16="http://schemas.microsoft.com/office/drawing/2014/main" id="{FDA82852-E816-294A-A7CB-746BF52698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9363" y="4079530"/>
                <a:ext cx="3077576" cy="2145652"/>
              </a:xfrm>
              <a:prstGeom prst="rect">
                <a:avLst/>
              </a:prstGeom>
              <a:blipFill>
                <a:blip r:embed="rId7"/>
                <a:stretch>
                  <a:fillRect t="-5325" b="-5325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Параметры:">
                <a:extLst>
                  <a:ext uri="{FF2B5EF4-FFF2-40B4-BE49-F238E27FC236}">
                    <a16:creationId xmlns:a16="http://schemas.microsoft.com/office/drawing/2014/main" id="{A47F2522-A91F-1141-A3AF-C716263F169E}"/>
                  </a:ext>
                </a:extLst>
              </p:cNvPr>
              <p:cNvSpPr txBox="1"/>
              <p:nvPr/>
            </p:nvSpPr>
            <p:spPr>
              <a:xfrm>
                <a:off x="3216539" y="701710"/>
                <a:ext cx="2952328" cy="407804"/>
              </a:xfrm>
              <a:prstGeom prst="rect">
                <a:avLst/>
              </a:prstGeom>
              <a:ln w="3175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square" lIns="90000" tIns="19050" rIns="46800" bIns="19050" anchor="t">
                <a:spAutoFit/>
              </a:bodyPr>
              <a:lstStyle>
                <a:defPPr>
                  <a:defRPr lang="ru-RU"/>
                </a:defPPr>
                <a:lvl3pPr marL="9525" lvl="2" defTabSz="457200">
                  <a:spcBef>
                    <a:spcPts val="1200"/>
                  </a:spcBef>
                  <a:defRPr sz="2400">
                    <a:solidFill>
                      <a:srgbClr val="5E5E5E"/>
                    </a:solidFill>
                    <a:uFill>
                      <a:solidFill>
                        <a:srgbClr val="0059A9"/>
                      </a:solidFill>
                    </a:uFill>
                    <a:latin typeface="MyriadPro-Regular"/>
                    <a:ea typeface="MyriadPro-Regular"/>
                    <a:cs typeface="MyriadPro-Regular"/>
                  </a:defRPr>
                </a:lvl3pPr>
              </a:lstStyle>
              <a:p>
                <a:pPr lvl="2"/>
                <a:r>
                  <a:rPr lang="ru-RU" dirty="0">
                    <a:solidFill>
                      <a:srgbClr val="373737"/>
                    </a:solidFill>
                    <a:sym typeface="MyriadPro-Regular"/>
                  </a:rPr>
                  <a:t>Параметр:</a:t>
                </a:r>
                <a:r>
                  <a:rPr lang="ru-RU" dirty="0">
                    <a:solidFill>
                      <a:srgbClr val="373737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ru-RU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endParaRPr lang="ru-RU" dirty="0">
                  <a:solidFill>
                    <a:srgbClr val="373737"/>
                  </a:solidFill>
                </a:endParaRPr>
              </a:p>
            </p:txBody>
          </p:sp>
        </mc:Choice>
        <mc:Fallback xmlns="">
          <p:sp>
            <p:nvSpPr>
              <p:cNvPr id="41" name="Параметры:">
                <a:extLst>
                  <a:ext uri="{FF2B5EF4-FFF2-40B4-BE49-F238E27FC236}">
                    <a16:creationId xmlns:a16="http://schemas.microsoft.com/office/drawing/2014/main" id="{A47F2522-A91F-1141-A3AF-C716263F16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6539" y="701710"/>
                <a:ext cx="2952328" cy="407804"/>
              </a:xfrm>
              <a:prstGeom prst="rect">
                <a:avLst/>
              </a:prstGeom>
              <a:blipFill>
                <a:blip r:embed="rId8"/>
                <a:stretch>
                  <a:fillRect l="-3017" t="-18750" b="-40625"/>
                </a:stretch>
              </a:blipFill>
              <a:ln w="3175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83076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12" name="applause.wav"/>
          </p:stSnd>
        </p:sndAc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wrap="square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06A"/>
                </a:solidFill>
                <a:latin typeface="+mn-lt"/>
                <a:ea typeface="+mn-ea"/>
                <a:cs typeface="+mn-cs"/>
              </a:rPr>
              <a:t>Доверительные интервалы для нормального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22C9E4C6-27C6-A84C-A072-F91312D7D867}"/>
                  </a:ext>
                </a:extLst>
              </p:cNvPr>
              <p:cNvSpPr/>
              <p:nvPr/>
            </p:nvSpPr>
            <p:spPr>
              <a:xfrm>
                <a:off x="2915816" y="908720"/>
                <a:ext cx="3393493" cy="6924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…,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𝑖𝑖𝑑</m:t>
                      </m:r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06A"/>
                  </a:solidFill>
                </a:endParaRPr>
              </a:p>
            </p:txBody>
          </p:sp>
        </mc:Choice>
        <mc:Fallback xmlns="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22C9E4C6-27C6-A84C-A072-F91312D7D8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5816" y="908720"/>
                <a:ext cx="3393493" cy="6924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Хорошие свойства:…">
                <a:extLst>
                  <a:ext uri="{FF2B5EF4-FFF2-40B4-BE49-F238E27FC236}">
                    <a16:creationId xmlns:a16="http://schemas.microsoft.com/office/drawing/2014/main" id="{5B4635A5-549A-3D4F-9641-3DA325BFC3C7}"/>
                  </a:ext>
                </a:extLst>
              </p:cNvPr>
              <p:cNvSpPr txBox="1"/>
              <p:nvPr/>
            </p:nvSpPr>
            <p:spPr>
              <a:xfrm>
                <a:off x="1907704" y="2492896"/>
                <a:ext cx="2402772" cy="2677656"/>
              </a:xfrm>
              <a:prstGeom prst="rect">
                <a:avLst/>
              </a:prstGeom>
              <a:ln w="3175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square" lIns="0" tIns="0" rIns="0" bIns="0" anchor="t">
                <a:spAutoFit/>
              </a:bodyPr>
              <a:lstStyle/>
              <a:p>
                <a:pPr defTabSz="457200">
                  <a:spcAft>
                    <a:spcPts val="1200"/>
                  </a:spcAft>
                  <a:defRPr sz="2200">
                    <a:solidFill>
                      <a:srgbClr val="0059A9"/>
                    </a:solidFill>
                    <a:uFill>
                      <a:solidFill>
                        <a:srgbClr val="0059A9"/>
                      </a:solidFill>
                    </a:uFill>
                    <a:latin typeface="MyriadPro-Bold"/>
                    <a:ea typeface="MyriadPro-Bold"/>
                    <a:cs typeface="MyriadPro-Bold"/>
                    <a:sym typeface="MyriadPro-Bold"/>
                  </a:defRPr>
                </a:pPr>
                <a:r>
                  <a:rPr lang="ru-RU" sz="2400" dirty="0">
                    <a:solidFill>
                      <a:srgbClr val="373737"/>
                    </a:solidFill>
                    <a:ea typeface="Cambria Math" panose="02040503050406030204" pitchFamily="18" charset="0"/>
                  </a:rPr>
                  <a:t>Строим доверительный интервал </a:t>
                </a:r>
                <a:r>
                  <a:rPr lang="ru-RU" sz="2400" dirty="0" err="1">
                    <a:solidFill>
                      <a:srgbClr val="373737"/>
                    </a:solidFill>
                    <a:ea typeface="Cambria Math" panose="02040503050406030204" pitchFamily="18" charset="0"/>
                  </a:rPr>
                  <a:t>дл</a:t>
                </a:r>
                <a:r>
                  <a:rPr lang="ru-RU" sz="2400" dirty="0">
                    <a:solidFill>
                      <a:srgbClr val="373737"/>
                    </a:solidFill>
                    <a:ea typeface="Cambria Math" panose="02040503050406030204" pitchFamily="18" charset="0"/>
                  </a:rPr>
                  <a:t>я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sz="2400" dirty="0">
                    <a:solidFill>
                      <a:srgbClr val="373737"/>
                    </a:solidFill>
                  </a:rPr>
                  <a:t>:</a:t>
                </a:r>
                <a:endParaRPr lang="ru-RU" sz="2400" i="1" dirty="0">
                  <a:solidFill>
                    <a:srgbClr val="373737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defTabSz="584200">
                  <a:spcAft>
                    <a:spcPts val="1200"/>
                  </a:spcAft>
                  <a:buClr>
                    <a:srgbClr val="2459A4"/>
                  </a:buClr>
                  <a:buSzPct val="100000"/>
                  <a:defRPr sz="2200" spc="22">
                    <a:solidFill>
                      <a:srgbClr val="5E5E5E"/>
                    </a:solidFill>
                    <a:latin typeface="MyriadPro-Regular"/>
                    <a:ea typeface="MyriadPro-Regular"/>
                    <a:cs typeface="MyriadPro-Regular"/>
                    <a:sym typeface="MyriadPro-Regular"/>
                  </a:defRPr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ru-RU" sz="2400" dirty="0">
                    <a:solidFill>
                      <a:srgbClr val="28506A"/>
                    </a:solidFill>
                  </a:rPr>
                  <a:t> </a:t>
                </a:r>
                <a:r>
                  <a:rPr lang="en-US" sz="2400" dirty="0">
                    <a:solidFill>
                      <a:srgbClr val="28506A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известна</a:t>
                </a:r>
              </a:p>
              <a:p>
                <a:pPr defTabSz="584200">
                  <a:spcAft>
                    <a:spcPts val="1200"/>
                  </a:spcAft>
                  <a:buClr>
                    <a:srgbClr val="2459A4"/>
                  </a:buClr>
                  <a:buSzPct val="100000"/>
                  <a:defRPr sz="2200" spc="22">
                    <a:solidFill>
                      <a:srgbClr val="5E5E5E"/>
                    </a:solidFill>
                    <a:latin typeface="MyriadPro-Regular"/>
                    <a:ea typeface="MyriadPro-Regular"/>
                    <a:cs typeface="MyriadPro-Regular"/>
                    <a:sym typeface="MyriadPro-Regular"/>
                  </a:defRPr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ru-RU" sz="2400" dirty="0">
                    <a:solidFill>
                      <a:srgbClr val="28506A"/>
                    </a:solidFill>
                  </a:rPr>
                  <a:t> </a:t>
                </a:r>
                <a:r>
                  <a:rPr lang="en-US" sz="2400" dirty="0">
                    <a:solidFill>
                      <a:srgbClr val="28506A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неизвестна</a:t>
                </a:r>
                <a:r>
                  <a:rPr lang="ru-RU" sz="2400" dirty="0">
                    <a:solidFill>
                      <a:srgbClr val="5C5B5C"/>
                    </a:solidFill>
                  </a:rPr>
                  <a:t> </a:t>
                </a:r>
              </a:p>
              <a:p>
                <a:pPr defTabSz="457200">
                  <a:spcAft>
                    <a:spcPts val="1200"/>
                  </a:spcAft>
                  <a:defRPr sz="2200">
                    <a:solidFill>
                      <a:srgbClr val="0059A9"/>
                    </a:solidFill>
                    <a:uFill>
                      <a:solidFill>
                        <a:srgbClr val="0059A9"/>
                      </a:solidFill>
                    </a:uFill>
                    <a:latin typeface="MyriadPro-Bold"/>
                    <a:ea typeface="MyriadPro-Bold"/>
                    <a:cs typeface="MyriadPro-Bold"/>
                    <a:sym typeface="MyriadPro-Bold"/>
                  </a:defRPr>
                </a:pPr>
                <a:r>
                  <a:rPr lang="en-US" sz="2400" dirty="0">
                    <a:solidFill>
                      <a:srgbClr val="5C5B5C"/>
                    </a:solidFill>
                  </a:rPr>
                  <a:t> </a:t>
                </a:r>
                <a:endParaRPr lang="ru-RU" sz="2400" dirty="0">
                  <a:solidFill>
                    <a:srgbClr val="5C5B5C"/>
                  </a:solidFill>
                </a:endParaRPr>
              </a:p>
            </p:txBody>
          </p:sp>
        </mc:Choice>
        <mc:Fallback xmlns="">
          <p:sp>
            <p:nvSpPr>
              <p:cNvPr id="8" name="Хорошие свойства:…">
                <a:extLst>
                  <a:ext uri="{FF2B5EF4-FFF2-40B4-BE49-F238E27FC236}">
                    <a16:creationId xmlns:a16="http://schemas.microsoft.com/office/drawing/2014/main" id="{5B4635A5-549A-3D4F-9641-3DA325BFC3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7704" y="2492896"/>
                <a:ext cx="2402772" cy="2677656"/>
              </a:xfrm>
              <a:prstGeom prst="rect">
                <a:avLst/>
              </a:prstGeom>
              <a:blipFill>
                <a:blip r:embed="rId4"/>
                <a:stretch>
                  <a:fillRect l="-7937" t="-3791" r="-5291"/>
                </a:stretch>
              </a:blipFill>
              <a:ln w="3175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Хорошие свойства:…">
                <a:extLst>
                  <a:ext uri="{FF2B5EF4-FFF2-40B4-BE49-F238E27FC236}">
                    <a16:creationId xmlns:a16="http://schemas.microsoft.com/office/drawing/2014/main" id="{6330F784-50B1-D44D-B650-A075EC2F5D41}"/>
                  </a:ext>
                </a:extLst>
              </p:cNvPr>
              <p:cNvSpPr txBox="1"/>
              <p:nvPr/>
            </p:nvSpPr>
            <p:spPr>
              <a:xfrm>
                <a:off x="5580112" y="2492896"/>
                <a:ext cx="3282658" cy="2677656"/>
              </a:xfrm>
              <a:prstGeom prst="rect">
                <a:avLst/>
              </a:prstGeom>
              <a:ln w="3175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square" lIns="0" tIns="0" rIns="0" bIns="0" anchor="t">
                <a:spAutoFit/>
              </a:bodyPr>
              <a:lstStyle/>
              <a:p>
                <a:pPr defTabSz="457200">
                  <a:spcAft>
                    <a:spcPts val="1200"/>
                  </a:spcAft>
                  <a:defRPr sz="2200">
                    <a:solidFill>
                      <a:srgbClr val="0059A9"/>
                    </a:solidFill>
                    <a:uFill>
                      <a:solidFill>
                        <a:srgbClr val="0059A9"/>
                      </a:solidFill>
                    </a:uFill>
                    <a:latin typeface="MyriadPro-Bold"/>
                    <a:ea typeface="MyriadPro-Bold"/>
                    <a:cs typeface="MyriadPro-Bold"/>
                    <a:sym typeface="MyriadPro-Bold"/>
                  </a:defRPr>
                </a:pPr>
                <a:r>
                  <a:rPr lang="ru-RU" sz="2400" dirty="0">
                    <a:solidFill>
                      <a:srgbClr val="373737"/>
                    </a:solidFill>
                    <a:ea typeface="Cambria Math" panose="02040503050406030204" pitchFamily="18" charset="0"/>
                  </a:rPr>
                  <a:t>Строим доверительный интервал для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rgbClr val="373737"/>
                    </a:solidFill>
                  </a:rPr>
                  <a:t>:</a:t>
                </a:r>
                <a:endParaRPr lang="ru-RU" sz="2400" i="1" dirty="0">
                  <a:solidFill>
                    <a:srgbClr val="373737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defTabSz="584200">
                  <a:spcAft>
                    <a:spcPts val="1200"/>
                  </a:spcAft>
                  <a:buClr>
                    <a:srgbClr val="2459A4"/>
                  </a:buClr>
                  <a:buSzPct val="100000"/>
                  <a:defRPr sz="2200" spc="22">
                    <a:solidFill>
                      <a:srgbClr val="5E5E5E"/>
                    </a:solidFill>
                    <a:latin typeface="MyriadPro-Regular"/>
                    <a:ea typeface="MyriadPro-Regular"/>
                    <a:cs typeface="MyriadPro-Regular"/>
                    <a:sym typeface="MyriadPro-Regular"/>
                  </a:defRPr>
                </a:pP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ru-RU" sz="2400" dirty="0">
                    <a:solidFill>
                      <a:srgbClr val="5C5B5C"/>
                    </a:solidFill>
                  </a:rPr>
                  <a:t> </a:t>
                </a:r>
                <a:r>
                  <a:rPr lang="en-US" sz="2400" dirty="0">
                    <a:solidFill>
                      <a:srgbClr val="5C5B5C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известно</a:t>
                </a:r>
              </a:p>
              <a:p>
                <a:pPr defTabSz="584200">
                  <a:spcAft>
                    <a:spcPts val="1200"/>
                  </a:spcAft>
                  <a:buClr>
                    <a:srgbClr val="2459A4"/>
                  </a:buClr>
                  <a:buSzPct val="100000"/>
                  <a:defRPr sz="2200" spc="22">
                    <a:solidFill>
                      <a:srgbClr val="5E5E5E"/>
                    </a:solidFill>
                    <a:latin typeface="MyriadPro-Regular"/>
                    <a:ea typeface="MyriadPro-Regular"/>
                    <a:cs typeface="MyriadPro-Regular"/>
                    <a:sym typeface="MyriadPro-Regular"/>
                  </a:defRPr>
                </a:pP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sz="2400" dirty="0">
                    <a:solidFill>
                      <a:srgbClr val="28506A"/>
                    </a:solidFill>
                  </a:rPr>
                  <a:t> 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неизвестно</a:t>
                </a:r>
                <a:r>
                  <a:rPr lang="ru-RU" sz="2400" dirty="0">
                    <a:solidFill>
                      <a:srgbClr val="5C5B5C"/>
                    </a:solidFill>
                  </a:rPr>
                  <a:t> </a:t>
                </a:r>
              </a:p>
              <a:p>
                <a:pPr defTabSz="457200">
                  <a:spcAft>
                    <a:spcPts val="1200"/>
                  </a:spcAft>
                  <a:defRPr sz="2200">
                    <a:solidFill>
                      <a:srgbClr val="0059A9"/>
                    </a:solidFill>
                    <a:uFill>
                      <a:solidFill>
                        <a:srgbClr val="0059A9"/>
                      </a:solidFill>
                    </a:uFill>
                    <a:latin typeface="MyriadPro-Bold"/>
                    <a:ea typeface="MyriadPro-Bold"/>
                    <a:cs typeface="MyriadPro-Bold"/>
                    <a:sym typeface="MyriadPro-Bold"/>
                  </a:defRPr>
                </a:pPr>
                <a:r>
                  <a:rPr lang="en-US" sz="2400" dirty="0">
                    <a:solidFill>
                      <a:srgbClr val="5C5B5C"/>
                    </a:solidFill>
                  </a:rPr>
                  <a:t> </a:t>
                </a:r>
                <a:endParaRPr lang="ru-RU" sz="2400" dirty="0">
                  <a:solidFill>
                    <a:srgbClr val="5C5B5C"/>
                  </a:solidFill>
                </a:endParaRPr>
              </a:p>
            </p:txBody>
          </p:sp>
        </mc:Choice>
        <mc:Fallback xmlns="">
          <p:sp>
            <p:nvSpPr>
              <p:cNvPr id="16" name="Хорошие свойства:…">
                <a:extLst>
                  <a:ext uri="{FF2B5EF4-FFF2-40B4-BE49-F238E27FC236}">
                    <a16:creationId xmlns:a16="http://schemas.microsoft.com/office/drawing/2014/main" id="{6330F784-50B1-D44D-B650-A075EC2F5D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0112" y="2492896"/>
                <a:ext cx="3282658" cy="2677656"/>
              </a:xfrm>
              <a:prstGeom prst="rect">
                <a:avLst/>
              </a:prstGeom>
              <a:blipFill>
                <a:blip r:embed="rId5"/>
                <a:stretch>
                  <a:fillRect l="-5814" t="-3791"/>
                </a:stretch>
              </a:blipFill>
              <a:ln w="3175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Прямая со стрелкой 10">
            <a:extLst>
              <a:ext uri="{FF2B5EF4-FFF2-40B4-BE49-F238E27FC236}">
                <a16:creationId xmlns:a16="http://schemas.microsoft.com/office/drawing/2014/main" id="{7D794B8C-6BF3-43AE-85BB-A5F7B5EF874B}"/>
              </a:ext>
            </a:extLst>
          </p:cNvPr>
          <p:cNvCxnSpPr>
            <a:cxnSpLocks/>
          </p:cNvCxnSpPr>
          <p:nvPr/>
        </p:nvCxnSpPr>
        <p:spPr>
          <a:xfrm>
            <a:off x="5868144" y="1494262"/>
            <a:ext cx="0" cy="751107"/>
          </a:xfrm>
          <a:prstGeom prst="straightConnector1">
            <a:avLst/>
          </a:prstGeom>
          <a:ln w="34925">
            <a:solidFill>
              <a:srgbClr val="28506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 стрелкой 10">
            <a:extLst>
              <a:ext uri="{FF2B5EF4-FFF2-40B4-BE49-F238E27FC236}">
                <a16:creationId xmlns:a16="http://schemas.microsoft.com/office/drawing/2014/main" id="{B3C839DF-91A7-E140-986B-67B5F7637837}"/>
              </a:ext>
            </a:extLst>
          </p:cNvPr>
          <p:cNvCxnSpPr>
            <a:cxnSpLocks/>
          </p:cNvCxnSpPr>
          <p:nvPr/>
        </p:nvCxnSpPr>
        <p:spPr>
          <a:xfrm>
            <a:off x="3302365" y="1494262"/>
            <a:ext cx="0" cy="751107"/>
          </a:xfrm>
          <a:prstGeom prst="straightConnector1">
            <a:avLst/>
          </a:prstGeom>
          <a:ln w="34925">
            <a:solidFill>
              <a:srgbClr val="28506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2B7638F3-F230-324A-AA43-09513A80F195}"/>
              </a:ext>
            </a:extLst>
          </p:cNvPr>
          <p:cNvSpPr/>
          <p:nvPr/>
        </p:nvSpPr>
        <p:spPr>
          <a:xfrm>
            <a:off x="1650261" y="2420888"/>
            <a:ext cx="2705715" cy="2315530"/>
          </a:xfrm>
          <a:prstGeom prst="rect">
            <a:avLst/>
          </a:prstGeom>
          <a:noFill/>
          <a:ln w="41275">
            <a:solidFill>
              <a:srgbClr val="416F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4131033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6" name="applause.wav"/>
          </p:stSnd>
        </p:sndAc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wrap="square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06A"/>
                </a:solidFill>
                <a:latin typeface="+mn-lt"/>
                <a:ea typeface="+mn-ea"/>
                <a:cs typeface="+mn-cs"/>
              </a:rPr>
              <a:t>Дисперсия известна</a:t>
            </a:r>
            <a:r>
              <a:rPr lang="en-US" sz="3200" b="1" dirty="0">
                <a:solidFill>
                  <a:srgbClr val="28506A"/>
                </a:solidFill>
                <a:latin typeface="+mn-lt"/>
                <a:ea typeface="+mn-ea"/>
                <a:cs typeface="+mn-cs"/>
              </a:rPr>
              <a:t> </a:t>
            </a:r>
            <a:endParaRPr lang="ru-RU" sz="3200" b="1" dirty="0">
              <a:solidFill>
                <a:srgbClr val="28506A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" name="Объект 5">
            <a:extLst>
              <a:ext uri="{FF2B5EF4-FFF2-40B4-BE49-F238E27FC236}">
                <a16:creationId xmlns:a16="http://schemas.microsoft.com/office/drawing/2014/main" id="{C7FFE9D7-A9AF-B549-87E5-84692150573C}"/>
              </a:ext>
            </a:extLst>
          </p:cNvPr>
          <p:cNvSpPr txBox="1">
            <a:spLocks/>
          </p:cNvSpPr>
          <p:nvPr/>
        </p:nvSpPr>
        <p:spPr>
          <a:xfrm>
            <a:off x="539552" y="1368000"/>
            <a:ext cx="7416823" cy="95378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dirty="0">
                <a:solidFill>
                  <a:srgbClr val="373737"/>
                </a:solidFill>
              </a:rPr>
              <a:t>Известно</a:t>
            </a:r>
            <a:r>
              <a:rPr lang="en-US" sz="2400" dirty="0">
                <a:solidFill>
                  <a:srgbClr val="373737"/>
                </a:solidFill>
              </a:rPr>
              <a:t>, </a:t>
            </a:r>
            <a:r>
              <a:rPr lang="ru-RU" sz="2400" dirty="0">
                <a:solidFill>
                  <a:srgbClr val="373737"/>
                </a:solidFill>
              </a:rPr>
              <a:t>что распределение точное</a:t>
            </a:r>
            <a:r>
              <a:rPr lang="en-US" sz="2400" dirty="0">
                <a:solidFill>
                  <a:srgbClr val="373737"/>
                </a:solidFill>
              </a:rPr>
              <a:t>,</a:t>
            </a:r>
            <a:r>
              <a:rPr lang="ru-RU" sz="2400" dirty="0">
                <a:solidFill>
                  <a:srgbClr val="373737"/>
                </a:solidFill>
              </a:rPr>
              <a:t> ЦПТ</a:t>
            </a:r>
            <a:r>
              <a:rPr lang="en-US" sz="2400" dirty="0">
                <a:solidFill>
                  <a:srgbClr val="373737"/>
                </a:solidFill>
              </a:rPr>
              <a:t> </a:t>
            </a:r>
            <a:r>
              <a:rPr lang="ru-RU" sz="2400" dirty="0">
                <a:solidFill>
                  <a:srgbClr val="373737"/>
                </a:solidFill>
              </a:rPr>
              <a:t>использовать не нужно</a:t>
            </a:r>
          </a:p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endParaRPr lang="ru-RU" sz="2400" dirty="0">
              <a:solidFill>
                <a:srgbClr val="373737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Прямоугольник 4">
                <a:extLst>
                  <a:ext uri="{FF2B5EF4-FFF2-40B4-BE49-F238E27FC236}">
                    <a16:creationId xmlns:a16="http://schemas.microsoft.com/office/drawing/2014/main" id="{AF209555-776A-E346-B1BA-DA55F5981812}"/>
                  </a:ext>
                </a:extLst>
              </p:cNvPr>
              <p:cNvSpPr/>
              <p:nvPr/>
            </p:nvSpPr>
            <p:spPr>
              <a:xfrm>
                <a:off x="2233815" y="701847"/>
                <a:ext cx="520578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∼</m:t>
                    </m:r>
                    <m:r>
                      <a:rPr lang="en-US" sz="2400" b="0" i="1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𝑖𝑖𝑑</m:t>
                    </m:r>
                    <m:r>
                      <a:rPr lang="en-US" sz="2400" b="0" i="1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r>
                          <a:rPr lang="en-US" sz="2400" b="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sz="2400" b="0" i="0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ru-RU" sz="2400" b="0" i="0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ru-RU" sz="2400" b="0" i="1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rgbClr val="28506A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известна</a:t>
                </a:r>
              </a:p>
            </p:txBody>
          </p:sp>
        </mc:Choice>
        <mc:Fallback xmlns="">
          <p:sp>
            <p:nvSpPr>
              <p:cNvPr id="7" name="Прямоугольник 4">
                <a:extLst>
                  <a:ext uri="{FF2B5EF4-FFF2-40B4-BE49-F238E27FC236}">
                    <a16:creationId xmlns:a16="http://schemas.microsoft.com/office/drawing/2014/main" id="{AF209555-776A-E346-B1BA-DA55F59818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3815" y="701847"/>
                <a:ext cx="5205784" cy="461665"/>
              </a:xfrm>
              <a:prstGeom prst="rect">
                <a:avLst/>
              </a:prstGeom>
              <a:blipFill>
                <a:blip r:embed="rId3"/>
                <a:stretch>
                  <a:fillRect l="-234" t="-9211" r="-937" b="-3026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34127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wrap="square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06A"/>
                </a:solidFill>
                <a:latin typeface="+mn-lt"/>
                <a:ea typeface="+mn-ea"/>
                <a:cs typeface="+mn-cs"/>
              </a:rPr>
              <a:t>Дисперсия известна</a:t>
            </a:r>
            <a:r>
              <a:rPr lang="en-US" sz="3200" b="1" dirty="0">
                <a:solidFill>
                  <a:srgbClr val="28506A"/>
                </a:solidFill>
                <a:latin typeface="+mn-lt"/>
                <a:ea typeface="+mn-ea"/>
                <a:cs typeface="+mn-cs"/>
              </a:rPr>
              <a:t> </a:t>
            </a:r>
            <a:endParaRPr lang="ru-RU" sz="3200" b="1" dirty="0">
              <a:solidFill>
                <a:srgbClr val="28506A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" name="Объект 5">
            <a:extLst>
              <a:ext uri="{FF2B5EF4-FFF2-40B4-BE49-F238E27FC236}">
                <a16:creationId xmlns:a16="http://schemas.microsoft.com/office/drawing/2014/main" id="{1405D716-F71F-8243-AABC-73D07058716E}"/>
              </a:ext>
            </a:extLst>
          </p:cNvPr>
          <p:cNvSpPr txBox="1">
            <a:spLocks/>
          </p:cNvSpPr>
          <p:nvPr/>
        </p:nvSpPr>
        <p:spPr>
          <a:xfrm>
            <a:off x="539552" y="1368000"/>
            <a:ext cx="7416823" cy="95378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dirty="0">
                <a:solidFill>
                  <a:srgbClr val="373737"/>
                </a:solidFill>
              </a:rPr>
              <a:t>Известно</a:t>
            </a:r>
            <a:r>
              <a:rPr lang="en-US" sz="2400" dirty="0">
                <a:solidFill>
                  <a:srgbClr val="373737"/>
                </a:solidFill>
              </a:rPr>
              <a:t>, </a:t>
            </a:r>
            <a:r>
              <a:rPr lang="ru-RU" sz="2400" dirty="0">
                <a:solidFill>
                  <a:srgbClr val="373737"/>
                </a:solidFill>
              </a:rPr>
              <a:t>что распределение точное</a:t>
            </a:r>
            <a:r>
              <a:rPr lang="en-US" sz="2400" dirty="0">
                <a:solidFill>
                  <a:srgbClr val="373737"/>
                </a:solidFill>
              </a:rPr>
              <a:t>,</a:t>
            </a:r>
            <a:r>
              <a:rPr lang="ru-RU" sz="2400" dirty="0">
                <a:solidFill>
                  <a:srgbClr val="373737"/>
                </a:solidFill>
              </a:rPr>
              <a:t> ЦПТ</a:t>
            </a:r>
            <a:r>
              <a:rPr lang="en-US" sz="2400" dirty="0">
                <a:solidFill>
                  <a:srgbClr val="373737"/>
                </a:solidFill>
              </a:rPr>
              <a:t> </a:t>
            </a:r>
            <a:r>
              <a:rPr lang="ru-RU" sz="2400" dirty="0">
                <a:solidFill>
                  <a:srgbClr val="373737"/>
                </a:solidFill>
              </a:rPr>
              <a:t>использовать не нужно</a:t>
            </a:r>
          </a:p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endParaRPr lang="ru-RU" sz="2400" dirty="0">
              <a:solidFill>
                <a:srgbClr val="373737"/>
              </a:solidFill>
            </a:endParaRPr>
          </a:p>
        </p:txBody>
      </p:sp>
      <p:sp>
        <p:nvSpPr>
          <p:cNvPr id="9" name="Rectangle">
            <a:extLst>
              <a:ext uri="{FF2B5EF4-FFF2-40B4-BE49-F238E27FC236}">
                <a16:creationId xmlns:a16="http://schemas.microsoft.com/office/drawing/2014/main" id="{8BE981F6-D1FD-6E4F-9690-77594F5F6B0F}"/>
              </a:ext>
            </a:extLst>
          </p:cNvPr>
          <p:cNvSpPr/>
          <p:nvPr/>
        </p:nvSpPr>
        <p:spPr>
          <a:xfrm>
            <a:off x="809616" y="2500915"/>
            <a:ext cx="5058528" cy="1008112"/>
          </a:xfrm>
          <a:prstGeom prst="rect">
            <a:avLst/>
          </a:prstGeom>
          <a:solidFill>
            <a:srgbClr val="FFFFFF">
              <a:alpha val="60000"/>
            </a:srgbClr>
          </a:solidFill>
          <a:ln w="12700">
            <a:miter lim="400000"/>
          </a:ln>
          <a:effectLst/>
        </p:spPr>
        <p:txBody>
          <a:bodyPr lIns="0" tIns="0" rIns="0" bIns="0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585AC7B-2743-124A-B77E-286604BF6344}"/>
              </a:ext>
            </a:extLst>
          </p:cNvPr>
          <p:cNvSpPr txBox="1"/>
          <p:nvPr/>
        </p:nvSpPr>
        <p:spPr>
          <a:xfrm>
            <a:off x="1052627" y="2633775"/>
            <a:ext cx="5391582" cy="87525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Aft>
                <a:spcPts val="1800"/>
              </a:spcAft>
            </a:pPr>
            <a:r>
              <a:rPr lang="ru-RU" sz="2400" b="1" dirty="0">
                <a:solidFill>
                  <a:srgbClr val="28506A"/>
                </a:solidFill>
              </a:rPr>
              <a:t>Пример</a:t>
            </a:r>
            <a:r>
              <a:rPr lang="en-US" sz="2400" b="1" dirty="0">
                <a:solidFill>
                  <a:srgbClr val="28506A"/>
                </a:solidFill>
                <a:latin typeface="Myriad Pro" panose="020B0503030403020204"/>
              </a:rPr>
              <a:t>: </a:t>
            </a:r>
            <a:r>
              <a:rPr lang="ru-RU" sz="2400" dirty="0">
                <a:solidFill>
                  <a:srgbClr val="373737"/>
                </a:solidFill>
              </a:rPr>
              <a:t>Измеряем что-то, знаем погрешность прибора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Прямоугольник 4">
                <a:extLst>
                  <a:ext uri="{FF2B5EF4-FFF2-40B4-BE49-F238E27FC236}">
                    <a16:creationId xmlns:a16="http://schemas.microsoft.com/office/drawing/2014/main" id="{571AB497-173E-4EAA-A77C-ECDDE0ECA103}"/>
                  </a:ext>
                </a:extLst>
              </p:cNvPr>
              <p:cNvSpPr/>
              <p:nvPr/>
            </p:nvSpPr>
            <p:spPr>
              <a:xfrm>
                <a:off x="2233815" y="701847"/>
                <a:ext cx="520578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∼</m:t>
                    </m:r>
                    <m:r>
                      <a:rPr lang="en-US" sz="2400" b="0" i="1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𝑖𝑖𝑑</m:t>
                    </m:r>
                    <m:r>
                      <a:rPr lang="en-US" sz="2400" b="0" i="1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r>
                          <a:rPr lang="en-US" sz="2400" b="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sz="2400" b="0" i="0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ru-RU" sz="2400" b="0" i="0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ru-RU" sz="2400" b="0" i="1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rgbClr val="28506A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известна</a:t>
                </a:r>
              </a:p>
            </p:txBody>
          </p:sp>
        </mc:Choice>
        <mc:Fallback xmlns="">
          <p:sp>
            <p:nvSpPr>
              <p:cNvPr id="8" name="Прямоугольник 4">
                <a:extLst>
                  <a:ext uri="{FF2B5EF4-FFF2-40B4-BE49-F238E27FC236}">
                    <a16:creationId xmlns:a16="http://schemas.microsoft.com/office/drawing/2014/main" id="{571AB497-173E-4EAA-A77C-ECDDE0ECA1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3815" y="701847"/>
                <a:ext cx="5205784" cy="461665"/>
              </a:xfrm>
              <a:prstGeom prst="rect">
                <a:avLst/>
              </a:prstGeom>
              <a:blipFill>
                <a:blip r:embed="rId3"/>
                <a:stretch>
                  <a:fillRect l="-234" t="-9211" r="-937" b="-3026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42114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wrap="square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06A"/>
                </a:solidFill>
                <a:latin typeface="+mn-lt"/>
                <a:ea typeface="+mn-ea"/>
                <a:cs typeface="+mn-cs"/>
              </a:rPr>
              <a:t>Дисперсия известна</a:t>
            </a:r>
            <a:r>
              <a:rPr lang="en-US" sz="3200" b="1" dirty="0">
                <a:solidFill>
                  <a:srgbClr val="28506A"/>
                </a:solidFill>
                <a:latin typeface="+mn-lt"/>
                <a:ea typeface="+mn-ea"/>
                <a:cs typeface="+mn-cs"/>
              </a:rPr>
              <a:t> </a:t>
            </a:r>
            <a:endParaRPr lang="ru-RU" sz="3200" b="1" dirty="0">
              <a:solidFill>
                <a:srgbClr val="28506A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" name="Объект 5">
            <a:extLst>
              <a:ext uri="{FF2B5EF4-FFF2-40B4-BE49-F238E27FC236}">
                <a16:creationId xmlns:a16="http://schemas.microsoft.com/office/drawing/2014/main" id="{0BE445C5-B2CB-C248-B161-DD7878C8CE2C}"/>
              </a:ext>
            </a:extLst>
          </p:cNvPr>
          <p:cNvSpPr txBox="1">
            <a:spLocks/>
          </p:cNvSpPr>
          <p:nvPr/>
        </p:nvSpPr>
        <p:spPr>
          <a:xfrm>
            <a:off x="539552" y="1368000"/>
            <a:ext cx="7416823" cy="95378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dirty="0">
                <a:solidFill>
                  <a:srgbClr val="373737"/>
                </a:solidFill>
              </a:rPr>
              <a:t>Известно</a:t>
            </a:r>
            <a:r>
              <a:rPr lang="en-US" sz="2400" dirty="0">
                <a:solidFill>
                  <a:srgbClr val="373737"/>
                </a:solidFill>
              </a:rPr>
              <a:t>, </a:t>
            </a:r>
            <a:r>
              <a:rPr lang="ru-RU" sz="2400" dirty="0">
                <a:solidFill>
                  <a:srgbClr val="373737"/>
                </a:solidFill>
              </a:rPr>
              <a:t>что распределение точное</a:t>
            </a:r>
            <a:r>
              <a:rPr lang="en-US" sz="2400" dirty="0">
                <a:solidFill>
                  <a:srgbClr val="373737"/>
                </a:solidFill>
              </a:rPr>
              <a:t>,</a:t>
            </a:r>
            <a:r>
              <a:rPr lang="ru-RU" sz="2400" dirty="0">
                <a:solidFill>
                  <a:srgbClr val="373737"/>
                </a:solidFill>
              </a:rPr>
              <a:t> ЦПТ</a:t>
            </a:r>
            <a:r>
              <a:rPr lang="en-US" sz="2400" dirty="0">
                <a:solidFill>
                  <a:srgbClr val="373737"/>
                </a:solidFill>
              </a:rPr>
              <a:t> </a:t>
            </a:r>
            <a:r>
              <a:rPr lang="ru-RU" sz="2400" dirty="0">
                <a:solidFill>
                  <a:srgbClr val="373737"/>
                </a:solidFill>
              </a:rPr>
              <a:t>использовать не нужно</a:t>
            </a:r>
          </a:p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endParaRPr lang="ru-RU" sz="2400" dirty="0">
              <a:solidFill>
                <a:srgbClr val="373737"/>
              </a:solidFill>
            </a:endParaRPr>
          </a:p>
        </p:txBody>
      </p:sp>
      <p:sp>
        <p:nvSpPr>
          <p:cNvPr id="9" name="Rectangle">
            <a:extLst>
              <a:ext uri="{FF2B5EF4-FFF2-40B4-BE49-F238E27FC236}">
                <a16:creationId xmlns:a16="http://schemas.microsoft.com/office/drawing/2014/main" id="{78F55D43-A3A4-455C-98B3-0562FAF223DB}"/>
              </a:ext>
            </a:extLst>
          </p:cNvPr>
          <p:cNvSpPr/>
          <p:nvPr/>
        </p:nvSpPr>
        <p:spPr>
          <a:xfrm>
            <a:off x="809616" y="2500915"/>
            <a:ext cx="5058528" cy="1008112"/>
          </a:xfrm>
          <a:prstGeom prst="rect">
            <a:avLst/>
          </a:prstGeom>
          <a:solidFill>
            <a:srgbClr val="FFFFFF">
              <a:alpha val="60000"/>
            </a:srgbClr>
          </a:solidFill>
          <a:ln w="12700">
            <a:miter lim="400000"/>
          </a:ln>
          <a:effectLst/>
        </p:spPr>
        <p:txBody>
          <a:bodyPr lIns="0" tIns="0" rIns="0" bIns="0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96DFEB-6E09-4140-8888-972E8C5F6D21}"/>
              </a:ext>
            </a:extLst>
          </p:cNvPr>
          <p:cNvSpPr txBox="1"/>
          <p:nvPr/>
        </p:nvSpPr>
        <p:spPr>
          <a:xfrm>
            <a:off x="1052627" y="2633775"/>
            <a:ext cx="5391582" cy="87525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Aft>
                <a:spcPts val="1800"/>
              </a:spcAft>
            </a:pPr>
            <a:r>
              <a:rPr lang="ru-RU" sz="2400" b="1" dirty="0">
                <a:solidFill>
                  <a:srgbClr val="28506A"/>
                </a:solidFill>
              </a:rPr>
              <a:t>Пример</a:t>
            </a:r>
            <a:r>
              <a:rPr lang="en-US" sz="2400" b="1" dirty="0">
                <a:solidFill>
                  <a:srgbClr val="28506A"/>
                </a:solidFill>
                <a:latin typeface="Myriad Pro" panose="020B0503030403020204"/>
              </a:rPr>
              <a:t>: </a:t>
            </a:r>
            <a:r>
              <a:rPr lang="ru-RU" sz="2400" dirty="0">
                <a:solidFill>
                  <a:srgbClr val="373737"/>
                </a:solidFill>
              </a:rPr>
              <a:t>Измеряем что-то, знаем погрешность прибора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C82502B-D1E3-D248-93B7-1B063FB528E3}"/>
                  </a:ext>
                </a:extLst>
              </p:cNvPr>
              <p:cNvSpPr txBox="1"/>
              <p:nvPr/>
            </p:nvSpPr>
            <p:spPr>
              <a:xfrm>
                <a:off x="2226582" y="3955790"/>
                <a:ext cx="4690836" cy="8373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acc>
                        <m:accPr>
                          <m:chr m:val="̅"/>
                          <m:ctrlP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+ …+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num>
                        <m:den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e>
                      </m:d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b="0" dirty="0">
                  <a:solidFill>
                    <a:srgbClr val="28506A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C82502B-D1E3-D248-93B7-1B063FB528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6582" y="3955790"/>
                <a:ext cx="4690836" cy="837345"/>
              </a:xfrm>
              <a:prstGeom prst="rect">
                <a:avLst/>
              </a:prstGeom>
              <a:blipFill>
                <a:blip r:embed="rId3"/>
                <a:stretch>
                  <a:fillRect l="-1084" t="-1515" r="-2168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50870DCA-82FA-8845-8AD9-B90B989227F6}"/>
              </a:ext>
            </a:extLst>
          </p:cNvPr>
          <p:cNvSpPr txBox="1"/>
          <p:nvPr/>
        </p:nvSpPr>
        <p:spPr>
          <a:xfrm>
            <a:off x="539553" y="5085184"/>
            <a:ext cx="6552728" cy="101124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Aft>
                <a:spcPts val="1800"/>
              </a:spcAft>
            </a:pPr>
            <a:r>
              <a:rPr lang="ru-RU" sz="2400" dirty="0">
                <a:solidFill>
                  <a:srgbClr val="373737"/>
                </a:solidFill>
              </a:rPr>
              <a:t>Распределение точное</a:t>
            </a:r>
            <a:r>
              <a:rPr lang="en-US" sz="2400" dirty="0">
                <a:solidFill>
                  <a:srgbClr val="373737"/>
                </a:solidFill>
              </a:rPr>
              <a:t>,</a:t>
            </a:r>
            <a:r>
              <a:rPr lang="ru-RU" sz="2400" dirty="0">
                <a:solidFill>
                  <a:srgbClr val="373737"/>
                </a:solidFill>
              </a:rPr>
              <a:t> сумма нормальных случайных величин – нормальна</a:t>
            </a:r>
            <a:r>
              <a:rPr lang="en-US" sz="2400" dirty="0">
                <a:solidFill>
                  <a:srgbClr val="373737"/>
                </a:solidFill>
              </a:rPr>
              <a:t>.</a:t>
            </a:r>
            <a:endParaRPr lang="ru-RU" sz="2400" dirty="0">
              <a:solidFill>
                <a:srgbClr val="373737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ямоугольник 4">
                <a:extLst>
                  <a:ext uri="{FF2B5EF4-FFF2-40B4-BE49-F238E27FC236}">
                    <a16:creationId xmlns:a16="http://schemas.microsoft.com/office/drawing/2014/main" id="{4DE91BC1-2388-4815-9A52-1E8D2D968991}"/>
                  </a:ext>
                </a:extLst>
              </p:cNvPr>
              <p:cNvSpPr/>
              <p:nvPr/>
            </p:nvSpPr>
            <p:spPr>
              <a:xfrm>
                <a:off x="2233815" y="701847"/>
                <a:ext cx="520578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∼</m:t>
                    </m:r>
                    <m:r>
                      <a:rPr lang="en-US" sz="2400" b="0" i="1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𝑖𝑖𝑑</m:t>
                    </m:r>
                    <m:r>
                      <a:rPr lang="en-US" sz="2400" b="0" i="1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r>
                          <a:rPr lang="en-US" sz="2400" b="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sz="2400" b="0" i="0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ru-RU" sz="2400" b="0" i="0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ru-RU" sz="2400" b="0" i="1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rgbClr val="28506A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известна</a:t>
                </a:r>
              </a:p>
            </p:txBody>
          </p:sp>
        </mc:Choice>
        <mc:Fallback xmlns="">
          <p:sp>
            <p:nvSpPr>
              <p:cNvPr id="14" name="Прямоугольник 4">
                <a:extLst>
                  <a:ext uri="{FF2B5EF4-FFF2-40B4-BE49-F238E27FC236}">
                    <a16:creationId xmlns:a16="http://schemas.microsoft.com/office/drawing/2014/main" id="{4DE91BC1-2388-4815-9A52-1E8D2D9689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3815" y="701847"/>
                <a:ext cx="5205784" cy="461665"/>
              </a:xfrm>
              <a:prstGeom prst="rect">
                <a:avLst/>
              </a:prstGeom>
              <a:blipFill>
                <a:blip r:embed="rId4"/>
                <a:stretch>
                  <a:fillRect l="-234" t="-9211" r="-937" b="-3026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6508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498DB2A-207D-594D-B70E-10681300A3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1979" y="2961686"/>
            <a:ext cx="6689736" cy="3537841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wrap="square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06A"/>
                </a:solidFill>
                <a:latin typeface="+mn-lt"/>
                <a:ea typeface="+mn-ea"/>
                <a:cs typeface="+mn-cs"/>
              </a:rPr>
              <a:t>Дисперсия известна</a:t>
            </a:r>
            <a:r>
              <a:rPr lang="en-US" sz="3200" b="1" dirty="0">
                <a:solidFill>
                  <a:srgbClr val="28506A"/>
                </a:solidFill>
                <a:latin typeface="+mn-lt"/>
                <a:ea typeface="+mn-ea"/>
                <a:cs typeface="+mn-cs"/>
              </a:rPr>
              <a:t> </a:t>
            </a:r>
            <a:endParaRPr lang="ru-RU" sz="3200" b="1" dirty="0">
              <a:solidFill>
                <a:srgbClr val="28506A"/>
              </a:solidFill>
              <a:latin typeface="+mn-lt"/>
              <a:ea typeface="+mn-ea"/>
              <a:cs typeface="+mn-cs"/>
            </a:endParaRPr>
          </a:p>
        </p:txBody>
      </p: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3B7A7D6C-D238-43AE-AB3B-03B75A3F51D8}"/>
              </a:ext>
            </a:extLst>
          </p:cNvPr>
          <p:cNvGrpSpPr/>
          <p:nvPr/>
        </p:nvGrpSpPr>
        <p:grpSpPr>
          <a:xfrm>
            <a:off x="2149310" y="1360822"/>
            <a:ext cx="5783559" cy="1292213"/>
            <a:chOff x="1906869" y="1460292"/>
            <a:chExt cx="5783559" cy="129221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6D129730-782B-4020-A844-6D6763A42300}"/>
                    </a:ext>
                  </a:extLst>
                </p:cNvPr>
                <p:cNvSpPr txBox="1"/>
                <p:nvPr/>
              </p:nvSpPr>
              <p:spPr>
                <a:xfrm>
                  <a:off x="1906869" y="1687726"/>
                  <a:ext cx="1968166" cy="83734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sz="2400" b="0" i="1" smtClean="0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2400" b="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  <m:t>∼</m:t>
                        </m:r>
                        <m:r>
                          <a:rPr lang="en-US" sz="2400" b="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  <m:d>
                          <m:dPr>
                            <m:ctrlPr>
                              <a:rPr lang="en-US" sz="2400" b="0" i="1" smtClean="0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  <m:r>
                              <a:rPr lang="en-US" sz="2400" b="0" i="1" smtClean="0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f>
                              <m:fPr>
                                <m:ctrlPr>
                                  <a:rPr lang="en-US" sz="2400" b="0" i="1" smtClean="0">
                                    <a:solidFill>
                                      <a:srgbClr val="28506A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sz="2400" i="1">
                                        <a:solidFill>
                                          <a:srgbClr val="28506A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i="1">
                                        <a:solidFill>
                                          <a:srgbClr val="28506A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p>
                                    <m:r>
                                      <a:rPr lang="en-US" sz="2400" i="1">
                                        <a:solidFill>
                                          <a:srgbClr val="28506A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US" sz="2400" b="0" i="1" smtClean="0">
                                    <a:solidFill>
                                      <a:srgbClr val="28506A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den>
                            </m:f>
                          </m:e>
                        </m:d>
                        <m:r>
                          <a:rPr lang="en-US" sz="2400" b="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sz="2400" b="0" dirty="0">
                    <a:solidFill>
                      <a:srgbClr val="28506A"/>
                    </a:solidFill>
                  </a:endParaRPr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6D129730-782B-4020-A844-6D6763A4230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06869" y="1687726"/>
                  <a:ext cx="1968166" cy="837345"/>
                </a:xfrm>
                <a:prstGeom prst="rect">
                  <a:avLst/>
                </a:prstGeom>
                <a:blipFill>
                  <a:blip r:embed="rId4"/>
                  <a:stretch>
                    <a:fillRect l="-1290" r="-5806"/>
                  </a:stretch>
                </a:blipFill>
              </p:spPr>
              <p:txBody>
                <a:bodyPr/>
                <a:lstStyle/>
                <a:p>
                  <a:r>
                    <a:rPr lang="en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Прямоугольник 15">
                  <a:extLst>
                    <a:ext uri="{FF2B5EF4-FFF2-40B4-BE49-F238E27FC236}">
                      <a16:creationId xmlns:a16="http://schemas.microsoft.com/office/drawing/2014/main" id="{35D718C9-20FA-4DDB-9E73-1A2AFCB6FDC0}"/>
                    </a:ext>
                  </a:extLst>
                </p:cNvPr>
                <p:cNvSpPr/>
                <p:nvPr/>
              </p:nvSpPr>
              <p:spPr>
                <a:xfrm>
                  <a:off x="5220072" y="1460292"/>
                  <a:ext cx="2470356" cy="129221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2400" b="0" i="1" smtClean="0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acc>
                              <m:accPr>
                                <m:chr m:val="̅"/>
                                <m:ctrlPr>
                                  <a:rPr lang="en-US" sz="2400" b="0" i="1" smtClean="0">
                                    <a:solidFill>
                                      <a:srgbClr val="28506A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rgbClr val="28506A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</m:acc>
                            <m:r>
                              <a:rPr lang="en-US" sz="2400" b="0" i="1" smtClean="0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</a:rPr>
                              <m:t> −</m:t>
                            </m:r>
                            <m:r>
                              <a:rPr lang="en-US" sz="2400" b="0" i="1" smtClean="0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2400" b="0" i="1" smtClean="0">
                                    <a:solidFill>
                                      <a:srgbClr val="28506A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f>
                                  <m:fPr>
                                    <m:ctrlPr>
                                      <a:rPr lang="en-US" sz="2400" b="0" i="1" smtClean="0">
                                        <a:solidFill>
                                          <a:srgbClr val="2850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sz="2400" b="0" i="1" smtClean="0">
                                            <a:solidFill>
                                              <a:srgbClr val="28506A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400" b="0" i="1" smtClean="0">
                                            <a:solidFill>
                                              <a:srgbClr val="28506A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p>
                                        <m:r>
                                          <a:rPr lang="en-US" sz="2400" b="0" i="1" smtClean="0">
                                            <a:solidFill>
                                              <a:srgbClr val="28506A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lang="en-US" sz="2400" b="0" i="1" smtClean="0">
                                        <a:solidFill>
                                          <a:srgbClr val="2850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den>
                                </m:f>
                              </m:e>
                            </m:rad>
                          </m:den>
                        </m:f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  <m:t>∼</m:t>
                        </m:r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  <m:d>
                          <m:dPr>
                            <m:ctrlPr>
                              <a:rPr lang="en-US" sz="2400" i="1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sz="2400" i="1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b="0" i="1" smtClean="0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 b="0" i="1" smtClean="0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sz="2400" dirty="0">
                    <a:solidFill>
                      <a:srgbClr val="28506A"/>
                    </a:solidFill>
                  </a:endParaRPr>
                </a:p>
              </p:txBody>
            </p:sp>
          </mc:Choice>
          <mc:Fallback xmlns="">
            <p:sp>
              <p:nvSpPr>
                <p:cNvPr id="16" name="Прямоугольник 15">
                  <a:extLst>
                    <a:ext uri="{FF2B5EF4-FFF2-40B4-BE49-F238E27FC236}">
                      <a16:creationId xmlns:a16="http://schemas.microsoft.com/office/drawing/2014/main" id="{35D718C9-20FA-4DDB-9E73-1A2AFCB6FDC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20072" y="1460292"/>
                  <a:ext cx="2470356" cy="1292213"/>
                </a:xfrm>
                <a:prstGeom prst="rect">
                  <a:avLst/>
                </a:prstGeom>
                <a:blipFill>
                  <a:blip r:embed="rId5"/>
                  <a:stretch>
                    <a:fillRect r="-515"/>
                  </a:stretch>
                </a:blipFill>
              </p:spPr>
              <p:txBody>
                <a:bodyPr/>
                <a:lstStyle/>
                <a:p>
                  <a:r>
                    <a:rPr lang="en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Прямоугольник 16">
                  <a:extLst>
                    <a:ext uri="{FF2B5EF4-FFF2-40B4-BE49-F238E27FC236}">
                      <a16:creationId xmlns:a16="http://schemas.microsoft.com/office/drawing/2014/main" id="{C89F93D7-6D60-4DC8-BF72-1E599D764BB3}"/>
                    </a:ext>
                  </a:extLst>
                </p:cNvPr>
                <p:cNvSpPr/>
                <p:nvPr/>
              </p:nvSpPr>
              <p:spPr>
                <a:xfrm>
                  <a:off x="4253242" y="1833740"/>
                  <a:ext cx="588623" cy="69249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>
                    <a:spcAft>
                      <a:spcPts val="18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solidFill>
                              <a:srgbClr val="C0504D"/>
                            </a:solidFill>
                            <a:latin typeface="Cambria Math" panose="02040503050406030204" pitchFamily="18" charset="0"/>
                          </a:rPr>
                          <m:t>⇔</m:t>
                        </m:r>
                      </m:oMath>
                    </m:oMathPara>
                  </a14:m>
                  <a:endParaRPr lang="en-US" sz="2400" dirty="0">
                    <a:solidFill>
                      <a:srgbClr val="C0504D"/>
                    </a:solidFill>
                  </a:endParaRPr>
                </a:p>
              </p:txBody>
            </p:sp>
          </mc:Choice>
          <mc:Fallback xmlns="">
            <p:sp>
              <p:nvSpPr>
                <p:cNvPr id="17" name="Прямоугольник 16">
                  <a:extLst>
                    <a:ext uri="{FF2B5EF4-FFF2-40B4-BE49-F238E27FC236}">
                      <a16:creationId xmlns:a16="http://schemas.microsoft.com/office/drawing/2014/main" id="{C89F93D7-6D60-4DC8-BF72-1E599D764BB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53242" y="1833740"/>
                  <a:ext cx="588623" cy="692497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RU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4">
                <a:extLst>
                  <a:ext uri="{FF2B5EF4-FFF2-40B4-BE49-F238E27FC236}">
                    <a16:creationId xmlns:a16="http://schemas.microsoft.com/office/drawing/2014/main" id="{57CF6808-BF12-4522-9AB9-EEB5C7FC22C3}"/>
                  </a:ext>
                </a:extLst>
              </p:cNvPr>
              <p:cNvSpPr/>
              <p:nvPr/>
            </p:nvSpPr>
            <p:spPr>
              <a:xfrm>
                <a:off x="2233815" y="701847"/>
                <a:ext cx="520578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∼</m:t>
                    </m:r>
                    <m:r>
                      <a:rPr lang="en-US" sz="2400" b="0" i="1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𝑖𝑖𝑑</m:t>
                    </m:r>
                    <m:r>
                      <a:rPr lang="en-US" sz="2400" b="0" i="1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r>
                          <a:rPr lang="en-US" sz="2400" b="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sz="2400" b="0" i="0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ru-RU" sz="2400" b="0" i="0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ru-RU" sz="2400" b="0" i="1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rgbClr val="28506A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известна</a:t>
                </a:r>
              </a:p>
            </p:txBody>
          </p:sp>
        </mc:Choice>
        <mc:Fallback xmlns="">
          <p:sp>
            <p:nvSpPr>
              <p:cNvPr id="10" name="Прямоугольник 4">
                <a:extLst>
                  <a:ext uri="{FF2B5EF4-FFF2-40B4-BE49-F238E27FC236}">
                    <a16:creationId xmlns:a16="http://schemas.microsoft.com/office/drawing/2014/main" id="{57CF6808-BF12-4522-9AB9-EEB5C7FC22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3815" y="701847"/>
                <a:ext cx="5205784" cy="461665"/>
              </a:xfrm>
              <a:prstGeom prst="rect">
                <a:avLst/>
              </a:prstGeom>
              <a:blipFill>
                <a:blip r:embed="rId7"/>
                <a:stretch>
                  <a:fillRect l="-234" t="-9211" r="-937" b="-3026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52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8" name="applause.wav"/>
          </p:stSnd>
        </p:sndAc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wrap="square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06A"/>
                </a:solidFill>
                <a:latin typeface="+mn-lt"/>
                <a:ea typeface="+mn-ea"/>
                <a:cs typeface="+mn-cs"/>
              </a:rPr>
              <a:t>Дисперсия известна</a:t>
            </a:r>
            <a:r>
              <a:rPr lang="en-US" sz="3200" b="1" dirty="0">
                <a:solidFill>
                  <a:srgbClr val="28506A"/>
                </a:solidFill>
                <a:latin typeface="+mn-lt"/>
                <a:ea typeface="+mn-ea"/>
                <a:cs typeface="+mn-cs"/>
              </a:rPr>
              <a:t> </a:t>
            </a:r>
            <a:endParaRPr lang="ru-RU" sz="3200" b="1" dirty="0">
              <a:solidFill>
                <a:srgbClr val="28506A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48419D3E-4978-4647-A787-312E76EE8464}"/>
              </a:ext>
            </a:extLst>
          </p:cNvPr>
          <p:cNvSpPr/>
          <p:nvPr/>
        </p:nvSpPr>
        <p:spPr>
          <a:xfrm>
            <a:off x="539552" y="692696"/>
            <a:ext cx="742020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800"/>
              </a:spcAft>
            </a:pPr>
            <a:r>
              <a:rPr lang="ru-RU" sz="2400" dirty="0">
                <a:solidFill>
                  <a:srgbClr val="373737"/>
                </a:solidFill>
              </a:rPr>
              <a:t>Доверительный интервал строится по аналогии </a:t>
            </a:r>
            <a:br>
              <a:rPr lang="ru-RU" sz="2400" dirty="0">
                <a:solidFill>
                  <a:srgbClr val="373737"/>
                </a:solidFill>
              </a:rPr>
            </a:br>
            <a:r>
              <a:rPr lang="ru-RU" sz="2400" dirty="0">
                <a:solidFill>
                  <a:srgbClr val="373737"/>
                </a:solidFill>
              </a:rPr>
              <a:t>с асимптотикой</a:t>
            </a:r>
            <a:r>
              <a:rPr lang="en-US" sz="2400" dirty="0">
                <a:solidFill>
                  <a:srgbClr val="373737"/>
                </a:solidFill>
              </a:rPr>
              <a:t>, </a:t>
            </a:r>
            <a:r>
              <a:rPr lang="ru-RU" sz="2400" dirty="0">
                <a:solidFill>
                  <a:srgbClr val="373737"/>
                </a:solidFill>
              </a:rPr>
              <a:t>но является точным</a:t>
            </a:r>
            <a:r>
              <a:rPr lang="en-US" sz="2400" dirty="0">
                <a:solidFill>
                  <a:srgbClr val="373737"/>
                </a:solidFill>
              </a:rPr>
              <a:t>:</a:t>
            </a:r>
            <a:endParaRPr lang="ru-RU" sz="2400" dirty="0">
              <a:solidFill>
                <a:srgbClr val="373737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310FC4C6-4D7A-4947-9998-472745158D96}"/>
                  </a:ext>
                </a:extLst>
              </p:cNvPr>
              <p:cNvSpPr/>
              <p:nvPr/>
            </p:nvSpPr>
            <p:spPr>
              <a:xfrm>
                <a:off x="1736534" y="1785236"/>
                <a:ext cx="6363858" cy="714363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400" b="0" i="1" smtClean="0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f>
                            <m:fPr>
                              <m:ctrlP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rad>
                            </m:den>
                          </m:f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≤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num>
                                <m:den>
                                  <m: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f>
                            <m:fPr>
                              <m:ctrlP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rad>
                            </m:den>
                          </m:f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400" dirty="0">
                  <a:solidFill>
                    <a:srgbClr val="28506A"/>
                  </a:solidFill>
                </a:endParaRPr>
              </a:p>
            </p:txBody>
          </p:sp>
        </mc:Choice>
        <mc:Fallback xmlns="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310FC4C6-4D7A-4947-9998-472745158D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6534" y="1785236"/>
                <a:ext cx="6363858" cy="714363"/>
              </a:xfrm>
              <a:prstGeom prst="rect">
                <a:avLst/>
              </a:prstGeom>
              <a:blipFill>
                <a:blip r:embed="rId3"/>
                <a:stretch>
                  <a:fillRect l="-1597" b="-5357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Рисунок 2">
            <a:extLst>
              <a:ext uri="{FF2B5EF4-FFF2-40B4-BE49-F238E27FC236}">
                <a16:creationId xmlns:a16="http://schemas.microsoft.com/office/drawing/2014/main" id="{576541BD-CA40-9146-A050-904808B08D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1979" y="2961686"/>
            <a:ext cx="6689736" cy="3537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820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wrap="square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06A"/>
                </a:solidFill>
                <a:latin typeface="+mn-lt"/>
                <a:ea typeface="+mn-ea"/>
                <a:cs typeface="+mn-cs"/>
              </a:rPr>
              <a:t>Дисперсия неизвестна</a:t>
            </a:r>
            <a:r>
              <a:rPr lang="en-US" sz="3200" b="1" dirty="0">
                <a:solidFill>
                  <a:srgbClr val="28506A"/>
                </a:solidFill>
                <a:latin typeface="+mn-lt"/>
                <a:ea typeface="+mn-ea"/>
                <a:cs typeface="+mn-cs"/>
              </a:rPr>
              <a:t> </a:t>
            </a:r>
            <a:endParaRPr lang="ru-RU" sz="3200" b="1" dirty="0">
              <a:solidFill>
                <a:srgbClr val="28506A"/>
              </a:solidFill>
              <a:latin typeface="+mn-lt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48530D0-8EE1-2849-AFA9-109BCEE8EA33}"/>
                  </a:ext>
                </a:extLst>
              </p:cNvPr>
              <p:cNvSpPr txBox="1"/>
              <p:nvPr/>
            </p:nvSpPr>
            <p:spPr>
              <a:xfrm>
                <a:off x="1229311" y="1577269"/>
                <a:ext cx="2612254" cy="8373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acc>
                        <m:accPr>
                          <m:chr m:val="̅"/>
                          <m:ctrlP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e>
                      </m:d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b="0" dirty="0">
                  <a:solidFill>
                    <a:srgbClr val="28506A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48530D0-8EE1-2849-AFA9-109BCEE8EA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9311" y="1577269"/>
                <a:ext cx="2612254" cy="837345"/>
              </a:xfrm>
              <a:prstGeom prst="rect">
                <a:avLst/>
              </a:prstGeom>
              <a:blipFill>
                <a:blip r:embed="rId4"/>
                <a:stretch>
                  <a:fillRect l="-1942" r="-436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9">
                <a:extLst>
                  <a:ext uri="{FF2B5EF4-FFF2-40B4-BE49-F238E27FC236}">
                    <a16:creationId xmlns:a16="http://schemas.microsoft.com/office/drawing/2014/main" id="{08A4E4AA-ABBD-3E47-9286-F1C643F87EA7}"/>
                  </a:ext>
                </a:extLst>
              </p:cNvPr>
              <p:cNvSpPr/>
              <p:nvPr/>
            </p:nvSpPr>
            <p:spPr>
              <a:xfrm>
                <a:off x="1211505" y="720000"/>
                <a:ext cx="595278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∼</m:t>
                    </m:r>
                    <m:r>
                      <a:rPr lang="en-US" sz="2400" b="0" i="1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𝑖𝑖𝑑</m:t>
                    </m:r>
                    <m:r>
                      <a:rPr lang="en-US" sz="2400" b="0" i="1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r>
                          <a:rPr lang="en-US" sz="2400" b="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sz="2400" b="0" i="0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ru-RU" sz="2400" b="0" i="0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     </m:t>
                    </m:r>
                    <m:sSup>
                      <m:sSupPr>
                        <m:ctrlP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rgbClr val="28506A"/>
                    </a:solidFill>
                  </a:rPr>
                  <a:t> </a:t>
                </a:r>
                <a:r>
                  <a:rPr lang="ru-RU" sz="2400" b="1" dirty="0">
                    <a:solidFill>
                      <a:srgbClr val="C0504D"/>
                    </a:solidFill>
                  </a:rPr>
                  <a:t>не</a:t>
                </a:r>
                <a:r>
                  <a:rPr lang="ru-RU" sz="2400" dirty="0">
                    <a:solidFill>
                      <a:srgbClr val="373737"/>
                    </a:solidFill>
                  </a:rPr>
                  <a:t>известна</a:t>
                </a:r>
              </a:p>
            </p:txBody>
          </p:sp>
        </mc:Choice>
        <mc:Fallback xmlns="">
          <p:sp>
            <p:nvSpPr>
              <p:cNvPr id="9" name="Прямоугольник 9">
                <a:extLst>
                  <a:ext uri="{FF2B5EF4-FFF2-40B4-BE49-F238E27FC236}">
                    <a16:creationId xmlns:a16="http://schemas.microsoft.com/office/drawing/2014/main" id="{08A4E4AA-ABBD-3E47-9286-F1C643F87E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1505" y="720000"/>
                <a:ext cx="5952783" cy="461665"/>
              </a:xfrm>
              <a:prstGeom prst="rect">
                <a:avLst/>
              </a:prstGeom>
              <a:blipFill>
                <a:blip r:embed="rId5"/>
                <a:stretch>
                  <a:fillRect l="-213" t="-10811" b="-2973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60603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6" name="applause.wav"/>
          </p:stSnd>
        </p:sndAc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wrap="square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06A"/>
                </a:solidFill>
                <a:latin typeface="+mn-lt"/>
                <a:ea typeface="+mn-ea"/>
                <a:cs typeface="+mn-cs"/>
              </a:rPr>
              <a:t>Дисперсия неизвестна</a:t>
            </a:r>
            <a:r>
              <a:rPr lang="en-US" sz="3200" b="1" dirty="0">
                <a:solidFill>
                  <a:srgbClr val="28506A"/>
                </a:solidFill>
                <a:latin typeface="+mn-lt"/>
                <a:ea typeface="+mn-ea"/>
                <a:cs typeface="+mn-cs"/>
              </a:rPr>
              <a:t> </a:t>
            </a:r>
            <a:endParaRPr lang="ru-RU" sz="3200" b="1" dirty="0">
              <a:solidFill>
                <a:srgbClr val="28506A"/>
              </a:solidFill>
              <a:latin typeface="+mn-lt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82496C0-C33C-F647-BE8F-B55F5766777A}"/>
                  </a:ext>
                </a:extLst>
              </p:cNvPr>
              <p:cNvSpPr txBox="1"/>
              <p:nvPr/>
            </p:nvSpPr>
            <p:spPr>
              <a:xfrm>
                <a:off x="1229311" y="1577269"/>
                <a:ext cx="2612254" cy="8373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acc>
                        <m:accPr>
                          <m:chr m:val="̅"/>
                          <m:ctrlP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e>
                      </m:d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b="0" dirty="0">
                  <a:solidFill>
                    <a:srgbClr val="28506A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82496C0-C33C-F647-BE8F-B55F576677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9311" y="1577269"/>
                <a:ext cx="2612254" cy="837345"/>
              </a:xfrm>
              <a:prstGeom prst="rect">
                <a:avLst/>
              </a:prstGeom>
              <a:blipFill>
                <a:blip r:embed="rId4"/>
                <a:stretch>
                  <a:fillRect l="-1942" r="-436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20F8D8FF-707F-D54D-B8EB-2A3398410CD8}"/>
                  </a:ext>
                </a:extLst>
              </p:cNvPr>
              <p:cNvSpPr/>
              <p:nvPr/>
            </p:nvSpPr>
            <p:spPr>
              <a:xfrm>
                <a:off x="5014036" y="2064779"/>
                <a:ext cx="1968231" cy="12337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̅"/>
                              <m:ctrlP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en-US" sz="2400" b="0" i="1" smtClean="0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2400" b="0" i="1" smtClean="0">
                                          <a:solidFill>
                                            <a:srgbClr val="C050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C050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sz="2400" b="0" i="1" smtClean="0">
                                          <a:solidFill>
                                            <a:srgbClr val="C050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sz="2400" b="0" i="1" smtClean="0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</m:e>
                          </m:rad>
                        </m:den>
                      </m:f>
                      <m:r>
                        <a:rPr lang="en-US" sz="2400" i="1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?</m:t>
                      </m:r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??</m:t>
                      </m:r>
                      <m:r>
                        <a:rPr lang="en-US" sz="2400" i="1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dirty="0">
                  <a:solidFill>
                    <a:srgbClr val="28506A"/>
                  </a:solidFill>
                </a:endParaRPr>
              </a:p>
            </p:txBody>
          </p:sp>
        </mc:Choice>
        <mc:Fallback xmlns="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20F8D8FF-707F-D54D-B8EB-2A3398410C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4036" y="2064779"/>
                <a:ext cx="1968231" cy="1233799"/>
              </a:xfrm>
              <a:prstGeom prst="rect">
                <a:avLst/>
              </a:prstGeom>
              <a:blipFill>
                <a:blip r:embed="rId5"/>
                <a:stretch>
                  <a:fillRect t="-2062" r="-129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5FFA2D0-7559-DC4E-B216-8A4F9AD53168}"/>
                  </a:ext>
                </a:extLst>
              </p:cNvPr>
              <p:cNvSpPr txBox="1"/>
              <p:nvPr/>
            </p:nvSpPr>
            <p:spPr>
              <a:xfrm>
                <a:off x="1269642" y="2600428"/>
                <a:ext cx="2571923" cy="8373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acc>
                        <m:accPr>
                          <m:chr m:val="̅"/>
                          <m:ctrlP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400" i="1" smtClean="0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e>
                      </m:d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b="0" dirty="0">
                  <a:solidFill>
                    <a:srgbClr val="28506A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5FFA2D0-7559-DC4E-B216-8A4F9AD531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9642" y="2600428"/>
                <a:ext cx="2571923" cy="837345"/>
              </a:xfrm>
              <a:prstGeom prst="rect">
                <a:avLst/>
              </a:prstGeom>
              <a:blipFill>
                <a:blip r:embed="rId6"/>
                <a:stretch>
                  <a:fillRect l="-1970" r="-443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79D4228F-86EB-E44D-89EF-4990D5FABD21}"/>
              </a:ext>
            </a:extLst>
          </p:cNvPr>
          <p:cNvCxnSpPr/>
          <p:nvPr/>
        </p:nvCxnSpPr>
        <p:spPr>
          <a:xfrm>
            <a:off x="1287937" y="2486622"/>
            <a:ext cx="2592288" cy="1086394"/>
          </a:xfrm>
          <a:prstGeom prst="line">
            <a:avLst/>
          </a:prstGeom>
          <a:ln w="38100">
            <a:solidFill>
              <a:srgbClr val="C0504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E13172D8-16D5-1947-8131-786F70E3845F}"/>
              </a:ext>
            </a:extLst>
          </p:cNvPr>
          <p:cNvCxnSpPr>
            <a:cxnSpLocks/>
          </p:cNvCxnSpPr>
          <p:nvPr/>
        </p:nvCxnSpPr>
        <p:spPr>
          <a:xfrm flipV="1">
            <a:off x="1251386" y="2468207"/>
            <a:ext cx="2759721" cy="1091136"/>
          </a:xfrm>
          <a:prstGeom prst="line">
            <a:avLst/>
          </a:prstGeom>
          <a:ln w="38100">
            <a:solidFill>
              <a:srgbClr val="C0504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64BB0851-F8BF-4CAB-8F07-011B57D7D7D9}"/>
                  </a:ext>
                </a:extLst>
              </p:cNvPr>
              <p:cNvSpPr/>
              <p:nvPr/>
            </p:nvSpPr>
            <p:spPr>
              <a:xfrm>
                <a:off x="1211505" y="720000"/>
                <a:ext cx="595278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∼</m:t>
                    </m:r>
                    <m:r>
                      <a:rPr lang="en-US" sz="2400" b="0" i="1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𝑖𝑖𝑑</m:t>
                    </m:r>
                    <m:r>
                      <a:rPr lang="en-US" sz="2400" b="0" i="1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r>
                          <a:rPr lang="en-US" sz="2400" b="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sz="2400" b="0" i="0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ru-RU" sz="2400" b="0" i="0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     </m:t>
                    </m:r>
                    <m:sSup>
                      <m:sSupPr>
                        <m:ctrlP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rgbClr val="28506A"/>
                    </a:solidFill>
                  </a:rPr>
                  <a:t> </a:t>
                </a:r>
                <a:r>
                  <a:rPr lang="ru-RU" sz="2400" b="1" dirty="0">
                    <a:solidFill>
                      <a:srgbClr val="C0504D"/>
                    </a:solidFill>
                  </a:rPr>
                  <a:t>не</a:t>
                </a:r>
                <a:r>
                  <a:rPr lang="ru-RU" sz="2400" dirty="0">
                    <a:solidFill>
                      <a:srgbClr val="373737"/>
                    </a:solidFill>
                  </a:rPr>
                  <a:t>известна</a:t>
                </a:r>
              </a:p>
            </p:txBody>
          </p:sp>
        </mc:Choice>
        <mc:Fallback xmlns="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64BB0851-F8BF-4CAB-8F07-011B57D7D7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1505" y="720000"/>
                <a:ext cx="5952783" cy="461665"/>
              </a:xfrm>
              <a:prstGeom prst="rect">
                <a:avLst/>
              </a:prstGeom>
              <a:blipFill>
                <a:blip r:embed="rId7"/>
                <a:stretch>
                  <a:fillRect l="-213" t="-10811" b="-2973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50681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8" name="applause.wav"/>
          </p:stSnd>
        </p:sndAc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A670493C-D480-0244-B262-F2DA901886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000" y="766776"/>
            <a:ext cx="5149885" cy="333345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01E4E364-4814-A843-98B6-81E92839F9B9}"/>
                  </a:ext>
                </a:extLst>
              </p:cNvPr>
              <p:cNvSpPr/>
              <p:nvPr/>
            </p:nvSpPr>
            <p:spPr>
              <a:xfrm>
                <a:off x="5760000" y="836712"/>
                <a:ext cx="3240000" cy="600164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, …,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sz="2400" i="1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𝑖𝑖𝑑</m:t>
                      </m:r>
                      <m:r>
                        <a:rPr lang="ru-RU" sz="2400" i="1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0,1</m:t>
                          </m:r>
                        </m:e>
                      </m:d>
                    </m:oMath>
                  </m:oMathPara>
                </a14:m>
                <a:endParaRPr lang="en-US" sz="2400" dirty="0">
                  <a:solidFill>
                    <a:srgbClr val="28506A"/>
                  </a:solidFill>
                </a:endParaRPr>
              </a:p>
            </p:txBody>
          </p:sp>
        </mc:Choice>
        <mc:Fallback xmlns="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01E4E364-4814-A843-98B6-81E92839F9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0000" y="836712"/>
                <a:ext cx="3240000" cy="600164"/>
              </a:xfrm>
              <a:prstGeom prst="rect">
                <a:avLst/>
              </a:prstGeom>
              <a:blipFill>
                <a:blip r:embed="rId5"/>
                <a:stretch>
                  <a:fillRect l="-3137" t="-625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620E26F8-D176-C740-B5C6-7D9A1E8A7CB1}"/>
                  </a:ext>
                </a:extLst>
              </p:cNvPr>
              <p:cNvSpPr/>
              <p:nvPr/>
            </p:nvSpPr>
            <p:spPr>
              <a:xfrm>
                <a:off x="5760000" y="1399903"/>
                <a:ext cx="3240000" cy="614784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240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i="1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+ …+</m:t>
                      </m:r>
                      <m:sSubSup>
                        <m:sSubSupPr>
                          <m:ctrlP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i="1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 ~ </m:t>
                      </m:r>
                      <m:sSubSup>
                        <m:sSubSupPr>
                          <m:ctrlP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ru-RU" sz="2400" dirty="0">
                  <a:solidFill>
                    <a:srgbClr val="28506A"/>
                  </a:solidFill>
                </a:endParaRPr>
              </a:p>
            </p:txBody>
          </p:sp>
        </mc:Choice>
        <mc:Fallback xmlns="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620E26F8-D176-C740-B5C6-7D9A1E8A7C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0000" y="1399903"/>
                <a:ext cx="3240000" cy="614784"/>
              </a:xfrm>
              <a:prstGeom prst="rect">
                <a:avLst/>
              </a:prstGeom>
              <a:blipFill>
                <a:blip r:embed="rId6"/>
                <a:stretch>
                  <a:fillRect l="-3137" t="-4167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DD1675E3-842F-3943-BEEC-08F92D04F14C}"/>
                  </a:ext>
                </a:extLst>
              </p:cNvPr>
              <p:cNvSpPr/>
              <p:nvPr/>
            </p:nvSpPr>
            <p:spPr>
              <a:xfrm>
                <a:off x="5760000" y="4752000"/>
                <a:ext cx="2279056" cy="600164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>
                  <a:spcBef>
                    <a:spcPts val="0"/>
                  </a:spcBef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2400" i="1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ru-RU" sz="2400" dirty="0">
                  <a:solidFill>
                    <a:srgbClr val="28506A"/>
                  </a:solidFill>
                </a:endParaRPr>
              </a:p>
            </p:txBody>
          </p:sp>
        </mc:Choice>
        <mc:Fallback xmlns="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DD1675E3-842F-3943-BEEC-08F92D04F1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0000" y="4752000"/>
                <a:ext cx="2279056" cy="600164"/>
              </a:xfrm>
              <a:prstGeom prst="rect">
                <a:avLst/>
              </a:prstGeom>
              <a:blipFill>
                <a:blip r:embed="rId7"/>
                <a:stretch>
                  <a:fillRect l="-4444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FA31820A-6E87-CA4E-BF86-7864762B9098}"/>
              </a:ext>
            </a:extLst>
          </p:cNvPr>
          <p:cNvSpPr/>
          <p:nvPr/>
        </p:nvSpPr>
        <p:spPr>
          <a:xfrm>
            <a:off x="540008" y="4176000"/>
            <a:ext cx="215978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800"/>
              </a:spcAft>
            </a:pPr>
            <a:r>
              <a:rPr lang="ru-RU" sz="2400" b="1" dirty="0">
                <a:solidFill>
                  <a:srgbClr val="373737"/>
                </a:solidFill>
                <a:latin typeface="Myriad Pro" pitchFamily="34" charset="0"/>
              </a:rPr>
              <a:t>Плотность</a:t>
            </a:r>
            <a:r>
              <a:rPr lang="en-US" sz="2400" b="1" dirty="0">
                <a:solidFill>
                  <a:srgbClr val="373737"/>
                </a:solidFill>
                <a:latin typeface="Myriad Pro" pitchFamily="34" charset="0"/>
              </a:rPr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27075FD-8CB8-0249-A349-B60B478037A5}"/>
                  </a:ext>
                </a:extLst>
              </p:cNvPr>
              <p:cNvSpPr txBox="1"/>
              <p:nvPr/>
            </p:nvSpPr>
            <p:spPr>
              <a:xfrm>
                <a:off x="580663" y="4869160"/>
                <a:ext cx="4783425" cy="10426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en-US" sz="2400" b="0" i="1" smtClean="0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b="0" i="1" smtClean="0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den>
                      </m:f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en-US" sz="2400" b="0" i="1" smtClean="0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num>
                            <m:den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≥0</m:t>
                      </m:r>
                    </m:oMath>
                  </m:oMathPara>
                </a14:m>
                <a:endParaRPr lang="en-US" sz="2400" b="0" dirty="0">
                  <a:solidFill>
                    <a:srgbClr val="28506A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27075FD-8CB8-0249-A349-B60B478037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663" y="4869160"/>
                <a:ext cx="4783425" cy="1042658"/>
              </a:xfrm>
              <a:prstGeom prst="rect">
                <a:avLst/>
              </a:prstGeom>
              <a:blipFill>
                <a:blip r:embed="rId8"/>
                <a:stretch>
                  <a:fillRect l="-1326" r="-531" b="-8537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BBAD4054-6C16-9646-8AA9-A7D16B33BBAB}"/>
              </a:ext>
            </a:extLst>
          </p:cNvPr>
          <p:cNvSpPr/>
          <p:nvPr/>
        </p:nvSpPr>
        <p:spPr>
          <a:xfrm>
            <a:off x="5688352" y="4176000"/>
            <a:ext cx="27720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800"/>
              </a:spcAft>
            </a:pPr>
            <a:r>
              <a:rPr lang="ru-RU" sz="2400" b="1" dirty="0">
                <a:solidFill>
                  <a:srgbClr val="373737"/>
                </a:solidFill>
                <a:latin typeface="Myriad Pro" pitchFamily="34" charset="0"/>
              </a:rPr>
              <a:t>Характеристики</a:t>
            </a:r>
            <a:r>
              <a:rPr lang="en-US" sz="2400" b="1" dirty="0">
                <a:solidFill>
                  <a:srgbClr val="373737"/>
                </a:solidFill>
                <a:latin typeface="Myriad Pro" pitchFamily="34" charset="0"/>
              </a:rPr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35CE9310-50FF-B34D-B022-E38B718649D9}"/>
                  </a:ext>
                </a:extLst>
              </p:cNvPr>
              <p:cNvSpPr/>
              <p:nvPr/>
            </p:nvSpPr>
            <p:spPr>
              <a:xfrm>
                <a:off x="5760000" y="5363924"/>
                <a:ext cx="1805815" cy="369332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V</m:t>
                    </m:r>
                    <m:r>
                      <a:rPr lang="en-US" sz="2400" i="1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𝑎𝑟</m:t>
                    </m:r>
                    <m:d>
                      <m:dPr>
                        <m:ctrlP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2400" i="1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en-US" sz="2400" b="0" i="1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400" dirty="0">
                    <a:solidFill>
                      <a:srgbClr val="28506A"/>
                    </a:solidFill>
                  </a:rPr>
                  <a:t> </a:t>
                </a:r>
                <a:endParaRPr lang="ru-RU" sz="2400" dirty="0">
                  <a:solidFill>
                    <a:srgbClr val="28506A"/>
                  </a:solidFill>
                </a:endParaRPr>
              </a:p>
            </p:txBody>
          </p:sp>
        </mc:Choice>
        <mc:Fallback xmlns=""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35CE9310-50FF-B34D-B022-E38B718649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0000" y="5363924"/>
                <a:ext cx="1805815" cy="369332"/>
              </a:xfrm>
              <a:prstGeom prst="rect">
                <a:avLst/>
              </a:prstGeom>
              <a:blipFill>
                <a:blip r:embed="rId9"/>
                <a:stretch>
                  <a:fillRect l="-5634" b="-6897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1AD23048-1061-4CC4-94FF-07B8A53471A7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>
                <a:solidFill>
                  <a:srgbClr val="28506A"/>
                </a:solidFill>
              </a:rPr>
              <a:t>Союзники</a:t>
            </a:r>
            <a:r>
              <a:rPr lang="en-US" sz="3200" b="1">
                <a:solidFill>
                  <a:srgbClr val="28506A"/>
                </a:solidFill>
              </a:rPr>
              <a:t>: </a:t>
            </a:r>
            <a:r>
              <a:rPr lang="ru-RU" sz="3200" b="1" dirty="0">
                <a:solidFill>
                  <a:srgbClr val="28506A"/>
                </a:solidFill>
              </a:rPr>
              <a:t>распределение хи-квадрат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4A6A26A-E87E-F34E-80C4-58F9D10A1B4B}"/>
              </a:ext>
            </a:extLst>
          </p:cNvPr>
          <p:cNvSpPr txBox="1">
            <a:spLocks/>
          </p:cNvSpPr>
          <p:nvPr/>
        </p:nvSpPr>
        <p:spPr>
          <a:xfrm>
            <a:off x="5760000" y="2132856"/>
            <a:ext cx="3143152" cy="105307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Aft>
                <a:spcPts val="1800"/>
              </a:spcAft>
            </a:pPr>
            <a:r>
              <a:rPr lang="ru-RU" sz="2400" dirty="0">
                <a:solidFill>
                  <a:srgbClr val="373737"/>
                </a:solidFill>
              </a:rPr>
              <a:t>Из-за квадратов принимает только положительные значения</a:t>
            </a:r>
          </a:p>
        </p:txBody>
      </p:sp>
    </p:spTree>
    <p:extLst>
      <p:ext uri="{BB962C8B-B14F-4D97-AF65-F5344CB8AC3E}">
        <p14:creationId xmlns:p14="http://schemas.microsoft.com/office/powerpoint/2010/main" val="1017278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10" name="applause.wav"/>
          </p:stSnd>
        </p:sndAc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82CB1AE-E5F8-D648-8E9E-5AD788CD11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738" y="646016"/>
            <a:ext cx="5322321" cy="3465697"/>
          </a:xfrm>
          <a:prstGeom prst="rect">
            <a:avLst/>
          </a:prstGeom>
        </p:spPr>
      </p:pic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06A"/>
                </a:solidFill>
              </a:rPr>
              <a:t>Союзники</a:t>
            </a:r>
            <a:r>
              <a:rPr lang="en-US" sz="3200" b="1" dirty="0">
                <a:solidFill>
                  <a:srgbClr val="28506A"/>
                </a:solidFill>
              </a:rPr>
              <a:t>: </a:t>
            </a:r>
            <a:r>
              <a:rPr lang="ru-RU" sz="3200" b="1" dirty="0">
                <a:solidFill>
                  <a:srgbClr val="28506A"/>
                </a:solidFill>
              </a:rPr>
              <a:t>распределение Стьюдента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DD1675E3-842F-3943-BEEC-08F92D04F14C}"/>
                  </a:ext>
                </a:extLst>
              </p:cNvPr>
              <p:cNvSpPr/>
              <p:nvPr/>
            </p:nvSpPr>
            <p:spPr>
              <a:xfrm>
                <a:off x="5760000" y="4752000"/>
                <a:ext cx="1630984" cy="600164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algn="ctr">
                  <a:spcBef>
                    <a:spcPts val="0"/>
                  </a:spcBef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  <m:r>
                        <a:rPr lang="en-US" sz="2400" i="1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ru-RU" sz="2400" dirty="0">
                  <a:solidFill>
                    <a:srgbClr val="28506A"/>
                  </a:solidFill>
                </a:endParaRPr>
              </a:p>
            </p:txBody>
          </p:sp>
        </mc:Choice>
        <mc:Fallback xmlns="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DD1675E3-842F-3943-BEEC-08F92D04F1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0000" y="4752000"/>
                <a:ext cx="1630984" cy="600164"/>
              </a:xfrm>
              <a:prstGeom prst="rect">
                <a:avLst/>
              </a:prstGeom>
              <a:blipFill>
                <a:blip r:embed="rId5"/>
                <a:stretch>
                  <a:fillRect l="-625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27075FD-8CB8-0249-A349-B60B478037A5}"/>
                  </a:ext>
                </a:extLst>
              </p:cNvPr>
              <p:cNvSpPr txBox="1"/>
              <p:nvPr/>
            </p:nvSpPr>
            <p:spPr>
              <a:xfrm>
                <a:off x="539552" y="4744431"/>
                <a:ext cx="4605363" cy="12673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rad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b="0" i="1" smtClean="0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den>
                      </m:f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2400" b="0" i="1" smtClean="0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2400" b="0" i="1" smtClean="0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sz="2400" b="0" i="1" smtClean="0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sz="2400" b="0" i="1" smtClean="0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sz="2400" b="0" dirty="0">
                  <a:solidFill>
                    <a:srgbClr val="28506A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27075FD-8CB8-0249-A349-B60B478037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4744431"/>
                <a:ext cx="4605363" cy="1267335"/>
              </a:xfrm>
              <a:prstGeom prst="rect">
                <a:avLst/>
              </a:prstGeom>
              <a:blipFill>
                <a:blip r:embed="rId6"/>
                <a:stretch>
                  <a:fillRect l="-3030" t="-1000" b="-600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35CE9310-50FF-B34D-B022-E38B718649D9}"/>
                  </a:ext>
                </a:extLst>
              </p:cNvPr>
              <p:cNvSpPr/>
              <p:nvPr/>
            </p:nvSpPr>
            <p:spPr>
              <a:xfrm>
                <a:off x="5760000" y="5273324"/>
                <a:ext cx="2792880" cy="531940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V</m:t>
                    </m:r>
                    <m:r>
                      <a:rPr lang="en-US" sz="2400" i="1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𝑎𝑟</m:t>
                    </m:r>
                    <m:d>
                      <m:dPr>
                        <m:ctrlP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𝑍</m:t>
                        </m:r>
                      </m:e>
                    </m:d>
                    <m:r>
                      <a:rPr lang="en-US" sz="2400" i="1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num>
                      <m:den>
                        <m:r>
                          <a:rPr lang="en-US" sz="2400" b="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US" sz="2400" b="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400" b="0" i="1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2400" b="0" i="1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US" sz="2400" b="0" i="1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sz="2400" b="0" i="1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sz="2400" dirty="0">
                    <a:solidFill>
                      <a:srgbClr val="28506A"/>
                    </a:solidFill>
                  </a:rPr>
                  <a:t> </a:t>
                </a:r>
                <a:endParaRPr lang="ru-RU" sz="2400" dirty="0">
                  <a:solidFill>
                    <a:srgbClr val="28506A"/>
                  </a:solidFill>
                </a:endParaRPr>
              </a:p>
            </p:txBody>
          </p:sp>
        </mc:Choice>
        <mc:Fallback xmlns=""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35CE9310-50FF-B34D-B022-E38B718649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0000" y="5273324"/>
                <a:ext cx="2792880" cy="531940"/>
              </a:xfrm>
              <a:prstGeom prst="rect">
                <a:avLst/>
              </a:prstGeom>
              <a:blipFill>
                <a:blip r:embed="rId7"/>
                <a:stretch>
                  <a:fillRect l="-3636" t="-2439" b="-14634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4B44A984-D92E-CC43-BF8D-76DEE08BF54B}"/>
                  </a:ext>
                </a:extLst>
              </p:cNvPr>
              <p:cNvSpPr/>
              <p:nvPr/>
            </p:nvSpPr>
            <p:spPr>
              <a:xfrm>
                <a:off x="5865946" y="720000"/>
                <a:ext cx="3026534" cy="4762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dirty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sz="2400" dirty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i="1">
                        <a:solidFill>
                          <a:srgbClr val="28506A"/>
                        </a:solidFill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sz="2400" i="1">
                        <a:solidFill>
                          <a:srgbClr val="28506A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sz="2400" i="1">
                        <a:solidFill>
                          <a:srgbClr val="28506A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dirty="0">
                    <a:solidFill>
                      <a:srgbClr val="28506A"/>
                    </a:solidFill>
                  </a:rPr>
                  <a:t> </a:t>
                </a:r>
                <a:r>
                  <a:rPr lang="ru-RU" sz="2400" dirty="0">
                    <a:solidFill>
                      <a:srgbClr val="28506A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i="1" dirty="0">
                        <a:solidFill>
                          <a:srgbClr val="28506A"/>
                        </a:solidFill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sz="2400" i="1">
                        <a:solidFill>
                          <a:srgbClr val="28506A"/>
                        </a:solidFill>
                        <a:latin typeface="Cambria Math" panose="02040503050406030204" pitchFamily="18" charset="0"/>
                      </a:rPr>
                      <m:t>∼</m:t>
                    </m:r>
                    <m:sSubSup>
                      <m:sSubSupPr>
                        <m:ctrlP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400" i="1">
                        <a:solidFill>
                          <a:srgbClr val="28506A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dirty="0">
                    <a:solidFill>
                      <a:srgbClr val="28506A"/>
                    </a:solidFill>
                  </a:rPr>
                  <a:t> </a:t>
                </a:r>
                <a:endParaRPr lang="ru-RU" sz="2400" dirty="0">
                  <a:solidFill>
                    <a:srgbClr val="28506A"/>
                  </a:solidFill>
                </a:endParaRPr>
              </a:p>
            </p:txBody>
          </p:sp>
        </mc:Choice>
        <mc:Fallback xmlns="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4B44A984-D92E-CC43-BF8D-76DEE08BF5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5946" y="720000"/>
                <a:ext cx="3026534" cy="476284"/>
              </a:xfrm>
              <a:prstGeom prst="rect">
                <a:avLst/>
              </a:prstGeom>
              <a:blipFill>
                <a:blip r:embed="rId8"/>
                <a:stretch>
                  <a:fillRect l="-418" b="-526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51448428-A260-7645-87F7-DB270313054E}"/>
                  </a:ext>
                </a:extLst>
              </p:cNvPr>
              <p:cNvSpPr/>
              <p:nvPr/>
            </p:nvSpPr>
            <p:spPr>
              <a:xfrm>
                <a:off x="5760000" y="1296000"/>
                <a:ext cx="2630143" cy="11696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sz="240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rad>
                        </m:den>
                      </m:f>
                      <m:r>
                        <a:rPr lang="en-US" sz="2400" i="1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  ~ </m:t>
                      </m:r>
                      <m:r>
                        <a:rPr lang="en-US" sz="2400" i="1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i="1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400" i="1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06A"/>
                  </a:solidFill>
                </a:endParaRPr>
              </a:p>
            </p:txBody>
          </p:sp>
        </mc:Choice>
        <mc:Fallback xmlns="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51448428-A260-7645-87F7-DB27031305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0000" y="1296000"/>
                <a:ext cx="2630143" cy="116961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Прямоугольник 12">
            <a:extLst>
              <a:ext uri="{FF2B5EF4-FFF2-40B4-BE49-F238E27FC236}">
                <a16:creationId xmlns:a16="http://schemas.microsoft.com/office/drawing/2014/main" id="{874B2741-9AA2-714B-93F1-9C229EF95861}"/>
              </a:ext>
            </a:extLst>
          </p:cNvPr>
          <p:cNvSpPr/>
          <p:nvPr/>
        </p:nvSpPr>
        <p:spPr>
          <a:xfrm>
            <a:off x="540008" y="4176000"/>
            <a:ext cx="215978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800"/>
              </a:spcAft>
            </a:pPr>
            <a:r>
              <a:rPr lang="ru-RU" sz="2400" b="1" dirty="0">
                <a:solidFill>
                  <a:srgbClr val="373737"/>
                </a:solidFill>
                <a:latin typeface="Myriad Pro" pitchFamily="34" charset="0"/>
              </a:rPr>
              <a:t>Плотность</a:t>
            </a:r>
            <a:r>
              <a:rPr lang="en-US" sz="2400" b="1" dirty="0">
                <a:solidFill>
                  <a:srgbClr val="373737"/>
                </a:solidFill>
                <a:latin typeface="Myriad Pro" pitchFamily="34" charset="0"/>
              </a:rPr>
              <a:t>:</a:t>
            </a:r>
          </a:p>
        </p:txBody>
      </p:sp>
      <p:sp>
        <p:nvSpPr>
          <p:cNvPr id="14" name="Прямоугольник 17">
            <a:extLst>
              <a:ext uri="{FF2B5EF4-FFF2-40B4-BE49-F238E27FC236}">
                <a16:creationId xmlns:a16="http://schemas.microsoft.com/office/drawing/2014/main" id="{F34740A5-3F70-8D41-85AF-8656A307B32B}"/>
              </a:ext>
            </a:extLst>
          </p:cNvPr>
          <p:cNvSpPr/>
          <p:nvPr/>
        </p:nvSpPr>
        <p:spPr>
          <a:xfrm>
            <a:off x="5688352" y="4176000"/>
            <a:ext cx="27720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800"/>
              </a:spcAft>
            </a:pPr>
            <a:r>
              <a:rPr lang="ru-RU" sz="2400" b="1" dirty="0">
                <a:solidFill>
                  <a:srgbClr val="373737"/>
                </a:solidFill>
                <a:latin typeface="Myriad Pro" pitchFamily="34" charset="0"/>
              </a:rPr>
              <a:t>Характеристики</a:t>
            </a:r>
            <a:r>
              <a:rPr lang="en-US" sz="2400" b="1" dirty="0">
                <a:solidFill>
                  <a:srgbClr val="373737"/>
                </a:solidFill>
                <a:latin typeface="Myriad Pro" pitchFamily="34" charset="0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205182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10" name="applause.wav"/>
          </p:stSnd>
        </p:sndAc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-1288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06A"/>
                </a:solidFill>
              </a:rPr>
              <a:t>Схема математической статистики</a:t>
            </a:r>
          </a:p>
        </p:txBody>
      </p:sp>
      <p:sp>
        <p:nvSpPr>
          <p:cNvPr id="30" name="Ответы на  вопросы…">
            <a:extLst>
              <a:ext uri="{FF2B5EF4-FFF2-40B4-BE49-F238E27FC236}">
                <a16:creationId xmlns:a16="http://schemas.microsoft.com/office/drawing/2014/main" id="{79712FCE-1F57-964A-8861-3F016E3D3F12}"/>
              </a:ext>
            </a:extLst>
          </p:cNvPr>
          <p:cNvSpPr txBox="1"/>
          <p:nvPr/>
        </p:nvSpPr>
        <p:spPr>
          <a:xfrm>
            <a:off x="6823717" y="3180833"/>
            <a:ext cx="2009907" cy="138159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90000" tIns="19050" rIns="19050" bIns="19050" anchor="ctr">
            <a:spAutoFit/>
          </a:bodyPr>
          <a:lstStyle/>
          <a:p>
            <a:pPr algn="r" defTabSz="457200">
              <a:lnSpc>
                <a:spcPct val="80000"/>
              </a:lnSpc>
              <a:spcBef>
                <a:spcPts val="1200"/>
              </a:spcBef>
              <a:defRPr sz="2200">
                <a:solidFill>
                  <a:srgbClr val="0059A9"/>
                </a:solidFill>
                <a:uFill>
                  <a:solidFill>
                    <a:srgbClr val="0059A9"/>
                  </a:solidFill>
                </a:uFill>
                <a:latin typeface="MyriadPro-Bold"/>
                <a:ea typeface="MyriadPro-Bold"/>
                <a:cs typeface="MyriadPro-Bold"/>
                <a:sym typeface="MyriadPro-Bold"/>
              </a:defRPr>
            </a:pPr>
            <a:r>
              <a:rPr sz="2400" dirty="0" err="1">
                <a:solidFill>
                  <a:schemeClr val="bg1">
                    <a:lumMod val="90000"/>
                  </a:schemeClr>
                </a:solidFill>
              </a:rPr>
              <a:t>Ответы</a:t>
            </a:r>
            <a:r>
              <a:rPr sz="2400" dirty="0">
                <a:solidFill>
                  <a:schemeClr val="bg1">
                    <a:lumMod val="90000"/>
                  </a:schemeClr>
                </a:solidFill>
              </a:rPr>
              <a:t> </a:t>
            </a:r>
            <a:r>
              <a:rPr sz="2400" dirty="0" err="1">
                <a:solidFill>
                  <a:schemeClr val="bg1">
                    <a:lumMod val="90000"/>
                  </a:schemeClr>
                </a:solidFill>
              </a:rPr>
              <a:t>на</a:t>
            </a:r>
            <a:r>
              <a:rPr sz="2400" dirty="0">
                <a:solidFill>
                  <a:schemeClr val="bg1">
                    <a:lumMod val="90000"/>
                  </a:schemeClr>
                </a:solidFill>
              </a:rPr>
              <a:t> </a:t>
            </a:r>
            <a:br>
              <a:rPr sz="2400" dirty="0">
                <a:solidFill>
                  <a:schemeClr val="bg1">
                    <a:lumMod val="90000"/>
                  </a:schemeClr>
                </a:solidFill>
              </a:rPr>
            </a:br>
            <a:r>
              <a:rPr sz="2400" dirty="0" err="1">
                <a:solidFill>
                  <a:schemeClr val="bg1">
                    <a:lumMod val="90000"/>
                  </a:schemeClr>
                </a:solidFill>
              </a:rPr>
              <a:t>вопросы</a:t>
            </a:r>
            <a:endParaRPr sz="2400" dirty="0">
              <a:solidFill>
                <a:schemeClr val="bg1">
                  <a:lumMod val="90000"/>
                </a:schemeClr>
              </a:solidFill>
            </a:endParaRPr>
          </a:p>
          <a:p>
            <a:pPr algn="r" defTabSz="457200">
              <a:lnSpc>
                <a:spcPct val="80000"/>
              </a:lnSpc>
              <a:spcBef>
                <a:spcPts val="1200"/>
              </a:spcBef>
              <a:defRPr sz="2200">
                <a:solidFill>
                  <a:srgbClr val="5E5E5E"/>
                </a:solidFill>
                <a:uFill>
                  <a:solidFill>
                    <a:srgbClr val="0059A9"/>
                  </a:solidFill>
                </a:uFill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r>
              <a:rPr sz="2400" dirty="0" err="1">
                <a:solidFill>
                  <a:schemeClr val="bg1">
                    <a:lumMod val="90000"/>
                  </a:schemeClr>
                </a:solidFill>
              </a:rPr>
              <a:t>проверка</a:t>
            </a:r>
            <a:r>
              <a:rPr sz="2400" dirty="0">
                <a:solidFill>
                  <a:schemeClr val="bg1">
                    <a:lumMod val="90000"/>
                  </a:schemeClr>
                </a:solidFill>
              </a:rPr>
              <a:t> </a:t>
            </a:r>
            <a:br>
              <a:rPr sz="2400" dirty="0">
                <a:solidFill>
                  <a:schemeClr val="bg1">
                    <a:lumMod val="90000"/>
                  </a:schemeClr>
                </a:solidFill>
              </a:rPr>
            </a:br>
            <a:r>
              <a:rPr sz="2400" dirty="0" err="1">
                <a:solidFill>
                  <a:schemeClr val="bg1">
                    <a:lumMod val="90000"/>
                  </a:schemeClr>
                </a:solidFill>
              </a:rPr>
              <a:t>гипотез</a:t>
            </a:r>
            <a:endParaRPr sz="2400" dirty="0">
              <a:solidFill>
                <a:schemeClr val="bg1">
                  <a:lumMod val="90000"/>
                </a:schemeClr>
              </a:solidFill>
            </a:endParaRPr>
          </a:p>
        </p:txBody>
      </p:sp>
      <p:sp>
        <p:nvSpPr>
          <p:cNvPr id="32" name="Как оценить:…">
            <a:extLst>
              <a:ext uri="{FF2B5EF4-FFF2-40B4-BE49-F238E27FC236}">
                <a16:creationId xmlns:a16="http://schemas.microsoft.com/office/drawing/2014/main" id="{6CD38E36-3F75-EC48-A4E9-93F2AAFC39FB}"/>
              </a:ext>
            </a:extLst>
          </p:cNvPr>
          <p:cNvSpPr txBox="1"/>
          <p:nvPr/>
        </p:nvSpPr>
        <p:spPr>
          <a:xfrm>
            <a:off x="539552" y="1847013"/>
            <a:ext cx="2626835" cy="217771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90000" tIns="18000" rIns="46800" bIns="19050">
            <a:noAutofit/>
          </a:bodyPr>
          <a:lstStyle/>
          <a:p>
            <a:pPr defTabSz="457200">
              <a:lnSpc>
                <a:spcPct val="80000"/>
              </a:lnSpc>
              <a:spcBef>
                <a:spcPts val="1200"/>
              </a:spcBef>
              <a:defRPr sz="2200">
                <a:solidFill>
                  <a:srgbClr val="0059A9"/>
                </a:solidFill>
                <a:uFill>
                  <a:solidFill>
                    <a:srgbClr val="0059A9"/>
                  </a:solidFill>
                </a:uFill>
                <a:latin typeface="MyriadPro-Bold"/>
                <a:ea typeface="MyriadPro-Bold"/>
                <a:cs typeface="MyriadPro-Bold"/>
                <a:sym typeface="MyriadPro-Bold"/>
              </a:defRPr>
            </a:pPr>
            <a:r>
              <a:rPr sz="2400" dirty="0" err="1">
                <a:solidFill>
                  <a:schemeClr val="bg1">
                    <a:lumMod val="90000"/>
                  </a:schemeClr>
                </a:solidFill>
              </a:rPr>
              <a:t>Как</a:t>
            </a:r>
            <a:r>
              <a:rPr sz="2400" dirty="0">
                <a:solidFill>
                  <a:schemeClr val="bg1">
                    <a:lumMod val="90000"/>
                  </a:schemeClr>
                </a:solidFill>
              </a:rPr>
              <a:t> </a:t>
            </a:r>
            <a:r>
              <a:rPr sz="2400" dirty="0" err="1">
                <a:solidFill>
                  <a:schemeClr val="bg1">
                    <a:lumMod val="90000"/>
                  </a:schemeClr>
                </a:solidFill>
              </a:rPr>
              <a:t>оценить</a:t>
            </a:r>
            <a:endParaRPr sz="2400" dirty="0">
              <a:solidFill>
                <a:schemeClr val="bg1">
                  <a:lumMod val="90000"/>
                </a:schemeClr>
              </a:solidFill>
            </a:endParaRPr>
          </a:p>
          <a:p>
            <a:pPr marL="342900" indent="-342900" defTabSz="584200">
              <a:lnSpc>
                <a:spcPct val="80000"/>
              </a:lnSpc>
              <a:spcBef>
                <a:spcPts val="1400"/>
              </a:spcBef>
              <a:buClr>
                <a:schemeClr val="bg1">
                  <a:lumMod val="90000"/>
                </a:schemeClr>
              </a:buClr>
              <a:buSzPct val="100000"/>
              <a:buFont typeface="Arial" panose="020B0604020202020204" pitchFamily="34" charset="0"/>
              <a:buChar char="•"/>
              <a:defRPr sz="2200" spc="22">
                <a:solidFill>
                  <a:srgbClr val="5E5E5E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r>
              <a:rPr sz="2400" dirty="0" err="1">
                <a:solidFill>
                  <a:schemeClr val="bg1">
                    <a:lumMod val="90000"/>
                  </a:schemeClr>
                </a:solidFill>
              </a:rPr>
              <a:t>Метод</a:t>
            </a:r>
            <a:r>
              <a:rPr sz="2400" dirty="0">
                <a:solidFill>
                  <a:schemeClr val="bg1">
                    <a:lumMod val="90000"/>
                  </a:schemeClr>
                </a:solidFill>
              </a:rPr>
              <a:t> </a:t>
            </a:r>
            <a:r>
              <a:rPr sz="2400" dirty="0" err="1">
                <a:solidFill>
                  <a:schemeClr val="bg1">
                    <a:lumMod val="90000"/>
                  </a:schemeClr>
                </a:solidFill>
              </a:rPr>
              <a:t>моментов</a:t>
            </a:r>
            <a:endParaRPr sz="2400" dirty="0">
              <a:solidFill>
                <a:schemeClr val="bg1">
                  <a:lumMod val="90000"/>
                </a:schemeClr>
              </a:solidFill>
            </a:endParaRPr>
          </a:p>
          <a:p>
            <a:pPr marL="342900" indent="-342900" defTabSz="584200">
              <a:lnSpc>
                <a:spcPct val="80000"/>
              </a:lnSpc>
              <a:spcBef>
                <a:spcPts val="1400"/>
              </a:spcBef>
              <a:buClr>
                <a:schemeClr val="bg1">
                  <a:lumMod val="90000"/>
                </a:schemeClr>
              </a:buClr>
              <a:buSzPct val="100000"/>
              <a:buFont typeface="Arial" panose="020B0604020202020204" pitchFamily="34" charset="0"/>
              <a:buChar char="•"/>
              <a:defRPr sz="2200" spc="22">
                <a:solidFill>
                  <a:srgbClr val="5E5E5E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r>
              <a:rPr sz="2400" dirty="0" err="1">
                <a:solidFill>
                  <a:schemeClr val="bg1">
                    <a:lumMod val="90000"/>
                  </a:schemeClr>
                </a:solidFill>
              </a:rPr>
              <a:t>Метод</a:t>
            </a:r>
            <a:r>
              <a:rPr sz="2400" dirty="0">
                <a:solidFill>
                  <a:schemeClr val="bg1">
                    <a:lumMod val="90000"/>
                  </a:schemeClr>
                </a:solidFill>
              </a:rPr>
              <a:t/>
            </a:r>
            <a:br>
              <a:rPr sz="2400" dirty="0">
                <a:solidFill>
                  <a:schemeClr val="bg1">
                    <a:lumMod val="90000"/>
                  </a:schemeClr>
                </a:solidFill>
              </a:rPr>
            </a:br>
            <a:r>
              <a:rPr sz="2400" dirty="0" err="1">
                <a:solidFill>
                  <a:schemeClr val="bg1">
                    <a:lumMod val="90000"/>
                  </a:schemeClr>
                </a:solidFill>
              </a:rPr>
              <a:t>максимального</a:t>
            </a:r>
            <a:r>
              <a:rPr sz="2400" dirty="0">
                <a:solidFill>
                  <a:schemeClr val="bg1">
                    <a:lumMod val="90000"/>
                  </a:schemeClr>
                </a:solidFill>
              </a:rPr>
              <a:t> </a:t>
            </a:r>
            <a:r>
              <a:rPr sz="2400" dirty="0" err="1">
                <a:solidFill>
                  <a:schemeClr val="bg1">
                    <a:lumMod val="90000"/>
                  </a:schemeClr>
                </a:solidFill>
              </a:rPr>
              <a:t>правдоподобия</a:t>
            </a:r>
            <a:endParaRPr sz="2400" dirty="0">
              <a:solidFill>
                <a:schemeClr val="bg1">
                  <a:lumMod val="90000"/>
                </a:schemeClr>
              </a:solidFill>
            </a:endParaRPr>
          </a:p>
        </p:txBody>
      </p:sp>
      <p:sp>
        <p:nvSpPr>
          <p:cNvPr id="33" name="Союзники :…">
            <a:extLst>
              <a:ext uri="{FF2B5EF4-FFF2-40B4-BE49-F238E27FC236}">
                <a16:creationId xmlns:a16="http://schemas.microsoft.com/office/drawing/2014/main" id="{A4138345-9260-AD45-92CB-17BC86A2F3C9}"/>
              </a:ext>
            </a:extLst>
          </p:cNvPr>
          <p:cNvSpPr txBox="1"/>
          <p:nvPr/>
        </p:nvSpPr>
        <p:spPr>
          <a:xfrm>
            <a:off x="3592972" y="1852675"/>
            <a:ext cx="3077576" cy="206178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m="http://schemas.openxmlformats.org/officeDocument/2006/math" xmlns="" xmlns:a14="http://schemas.microsoft.com/office/drawing/2010/main" xmlns:mc="http://schemas.openxmlformats.org/markup-compatibility/2006" val="1"/>
            </a:ext>
          </a:extLst>
        </p:spPr>
        <p:txBody>
          <a:bodyPr wrap="square" lIns="90000" tIns="19050" rIns="46800" bIns="19050">
            <a:spAutoFit/>
          </a:bodyPr>
          <a:lstStyle/>
          <a:p>
            <a:pPr defTabSz="457200">
              <a:lnSpc>
                <a:spcPct val="80000"/>
              </a:lnSpc>
              <a:spcBef>
                <a:spcPts val="1200"/>
              </a:spcBef>
              <a:defRPr sz="2200">
                <a:solidFill>
                  <a:srgbClr val="0059A9"/>
                </a:solidFill>
                <a:uFill>
                  <a:solidFill>
                    <a:srgbClr val="0059A9"/>
                  </a:solidFill>
                </a:uFill>
                <a:latin typeface="MyriadPro-Bold"/>
                <a:ea typeface="MyriadPro-Bold"/>
                <a:cs typeface="MyriadPro-Bold"/>
                <a:sym typeface="MyriadPro-Bold"/>
              </a:defRPr>
            </a:pPr>
            <a:r>
              <a:rPr sz="2400" dirty="0" err="1">
                <a:solidFill>
                  <a:schemeClr val="bg1">
                    <a:lumMod val="90000"/>
                  </a:schemeClr>
                </a:solidFill>
              </a:rPr>
              <a:t>Союзники</a:t>
            </a:r>
            <a:endParaRPr lang="ru-RU" sz="2400" dirty="0">
              <a:solidFill>
                <a:schemeClr val="bg1">
                  <a:lumMod val="90000"/>
                </a:schemeClr>
              </a:solidFill>
            </a:endParaRPr>
          </a:p>
          <a:p>
            <a:pPr marL="276225" defTabSz="584200">
              <a:lnSpc>
                <a:spcPct val="80000"/>
              </a:lnSpc>
              <a:spcBef>
                <a:spcPts val="1400"/>
              </a:spcBef>
              <a:buClr>
                <a:srgbClr val="2459A4"/>
              </a:buClr>
              <a:buSzPct val="100000"/>
              <a:defRPr sz="2200" spc="22">
                <a:solidFill>
                  <a:srgbClr val="2658A1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r>
              <a:rPr lang="ru-RU" sz="2400" dirty="0">
                <a:solidFill>
                  <a:schemeClr val="bg1">
                    <a:lumMod val="90000"/>
                  </a:schemeClr>
                </a:solidFill>
              </a:rPr>
              <a:t>Асимптотические</a:t>
            </a:r>
            <a:br>
              <a:rPr lang="ru-RU" sz="2400" dirty="0">
                <a:solidFill>
                  <a:schemeClr val="bg1">
                    <a:lumMod val="90000"/>
                  </a:schemeClr>
                </a:solidFill>
              </a:rPr>
            </a:br>
            <a:r>
              <a:rPr lang="ru-RU" sz="2400" dirty="0">
                <a:solidFill>
                  <a:schemeClr val="bg1">
                    <a:lumMod val="90000"/>
                  </a:schemeClr>
                </a:solidFill>
              </a:rPr>
              <a:t>(при большом </a:t>
            </a:r>
            <a:r>
              <a:rPr lang="en-US" sz="2400" dirty="0">
                <a:solidFill>
                  <a:schemeClr val="bg1">
                    <a:lumMod val="90000"/>
                  </a:schemeClr>
                </a:solidFill>
              </a:rPr>
              <a:t>n)</a:t>
            </a:r>
          </a:p>
          <a:p>
            <a:pPr marL="619125" lvl="1" indent="-342900" defTabSz="584200">
              <a:lnSpc>
                <a:spcPct val="80000"/>
              </a:lnSpc>
              <a:spcBef>
                <a:spcPts val="1400"/>
              </a:spcBef>
              <a:buClr>
                <a:schemeClr val="bg1">
                  <a:lumMod val="90000"/>
                </a:schemeClr>
              </a:buClr>
              <a:buSzPct val="100000"/>
              <a:buFont typeface="Arial" panose="020B0604020202020204" pitchFamily="34" charset="0"/>
              <a:buChar char="•"/>
              <a:defRPr sz="2200" spc="22">
                <a:solidFill>
                  <a:srgbClr val="5E5E5E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r>
              <a:rPr lang="ru-RU" sz="2400" dirty="0">
                <a:solidFill>
                  <a:schemeClr val="bg1">
                    <a:lumMod val="90000"/>
                  </a:schemeClr>
                </a:solidFill>
              </a:rPr>
              <a:t>ЦПТ</a:t>
            </a:r>
          </a:p>
          <a:p>
            <a:pPr marL="619125" lvl="1" indent="-342900" defTabSz="584200">
              <a:lnSpc>
                <a:spcPct val="80000"/>
              </a:lnSpc>
              <a:spcBef>
                <a:spcPts val="1400"/>
              </a:spcBef>
              <a:buClr>
                <a:schemeClr val="bg1">
                  <a:lumMod val="90000"/>
                </a:schemeClr>
              </a:buClr>
              <a:buSzPct val="100000"/>
              <a:buFont typeface="Arial" panose="020B0604020202020204" pitchFamily="34" charset="0"/>
              <a:buChar char="•"/>
              <a:defRPr sz="2200" spc="22">
                <a:solidFill>
                  <a:srgbClr val="5E5E5E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r>
              <a:rPr lang="ru-RU" sz="2400" dirty="0">
                <a:solidFill>
                  <a:schemeClr val="bg1">
                    <a:lumMod val="90000"/>
                  </a:schemeClr>
                </a:solidFill>
              </a:rPr>
              <a:t>Дельта-метод </a:t>
            </a:r>
          </a:p>
        </p:txBody>
      </p:sp>
      <p:sp>
        <p:nvSpPr>
          <p:cNvPr id="34" name="Хорошие свойства:…">
            <a:extLst>
              <a:ext uri="{FF2B5EF4-FFF2-40B4-BE49-F238E27FC236}">
                <a16:creationId xmlns:a16="http://schemas.microsoft.com/office/drawing/2014/main" id="{9087B206-8A05-654B-9CBA-42CD6B25B31F}"/>
              </a:ext>
            </a:extLst>
          </p:cNvPr>
          <p:cNvSpPr txBox="1"/>
          <p:nvPr/>
        </p:nvSpPr>
        <p:spPr>
          <a:xfrm>
            <a:off x="539751" y="4377052"/>
            <a:ext cx="2944270" cy="17663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90000" tIns="19050" rIns="19050" bIns="19050" anchor="ctr">
            <a:spAutoFit/>
          </a:bodyPr>
          <a:lstStyle/>
          <a:p>
            <a:pPr defTabSz="457200">
              <a:lnSpc>
                <a:spcPct val="80000"/>
              </a:lnSpc>
              <a:spcBef>
                <a:spcPts val="1200"/>
              </a:spcBef>
              <a:defRPr sz="2200">
                <a:solidFill>
                  <a:srgbClr val="0059A9"/>
                </a:solidFill>
                <a:uFill>
                  <a:solidFill>
                    <a:srgbClr val="0059A9"/>
                  </a:solidFill>
                </a:uFill>
                <a:latin typeface="MyriadPro-Bold"/>
                <a:ea typeface="MyriadPro-Bold"/>
                <a:cs typeface="MyriadPro-Bold"/>
                <a:sym typeface="MyriadPro-Bold"/>
              </a:defRPr>
            </a:pPr>
            <a:r>
              <a:rPr sz="2400" dirty="0" err="1">
                <a:solidFill>
                  <a:schemeClr val="bg1">
                    <a:lumMod val="90000"/>
                  </a:schemeClr>
                </a:solidFill>
              </a:rPr>
              <a:t>Хорошие</a:t>
            </a:r>
            <a:r>
              <a:rPr sz="2400" dirty="0">
                <a:solidFill>
                  <a:schemeClr val="bg1">
                    <a:lumMod val="90000"/>
                  </a:schemeClr>
                </a:solidFill>
              </a:rPr>
              <a:t> </a:t>
            </a:r>
            <a:r>
              <a:rPr sz="2400" dirty="0" err="1">
                <a:solidFill>
                  <a:schemeClr val="bg1">
                    <a:lumMod val="90000"/>
                  </a:schemeClr>
                </a:solidFill>
              </a:rPr>
              <a:t>свойства</a:t>
            </a:r>
            <a:endParaRPr sz="2400" dirty="0">
              <a:solidFill>
                <a:schemeClr val="bg1">
                  <a:lumMod val="90000"/>
                </a:schemeClr>
              </a:solidFill>
            </a:endParaRPr>
          </a:p>
          <a:p>
            <a:pPr marL="342900" indent="-342900" defTabSz="584200">
              <a:lnSpc>
                <a:spcPct val="80000"/>
              </a:lnSpc>
              <a:spcBef>
                <a:spcPts val="1400"/>
              </a:spcBef>
              <a:buClr>
                <a:schemeClr val="bg1">
                  <a:lumMod val="90000"/>
                </a:schemeClr>
              </a:buClr>
              <a:buSzPct val="100000"/>
              <a:buFont typeface="Arial" panose="020B0604020202020204" pitchFamily="34" charset="0"/>
              <a:buChar char="•"/>
              <a:defRPr sz="2200" spc="22">
                <a:solidFill>
                  <a:srgbClr val="5E5E5E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r>
              <a:rPr sz="2400" dirty="0" err="1">
                <a:solidFill>
                  <a:schemeClr val="bg1">
                    <a:lumMod val="90000"/>
                  </a:schemeClr>
                </a:solidFill>
              </a:rPr>
              <a:t>Несмещенная</a:t>
            </a:r>
            <a:endParaRPr sz="2400" dirty="0">
              <a:solidFill>
                <a:schemeClr val="bg1">
                  <a:lumMod val="90000"/>
                </a:schemeClr>
              </a:solidFill>
            </a:endParaRPr>
          </a:p>
          <a:p>
            <a:pPr marL="342900" indent="-342900" defTabSz="584200">
              <a:lnSpc>
                <a:spcPct val="80000"/>
              </a:lnSpc>
              <a:spcBef>
                <a:spcPts val="1400"/>
              </a:spcBef>
              <a:buClr>
                <a:schemeClr val="bg1">
                  <a:lumMod val="90000"/>
                </a:schemeClr>
              </a:buClr>
              <a:buSzPct val="100000"/>
              <a:buFont typeface="Arial" panose="020B0604020202020204" pitchFamily="34" charset="0"/>
              <a:buChar char="•"/>
              <a:defRPr sz="2200" spc="22">
                <a:solidFill>
                  <a:srgbClr val="5E5E5E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r>
              <a:rPr sz="2400" dirty="0" err="1">
                <a:solidFill>
                  <a:schemeClr val="bg1">
                    <a:lumMod val="90000"/>
                  </a:schemeClr>
                </a:solidFill>
              </a:rPr>
              <a:t>Состоятельная</a:t>
            </a:r>
            <a:endParaRPr sz="2400" dirty="0">
              <a:solidFill>
                <a:schemeClr val="bg1">
                  <a:lumMod val="90000"/>
                </a:schemeClr>
              </a:solidFill>
            </a:endParaRPr>
          </a:p>
          <a:p>
            <a:pPr marL="342900" indent="-342900" defTabSz="584200">
              <a:lnSpc>
                <a:spcPct val="80000"/>
              </a:lnSpc>
              <a:spcBef>
                <a:spcPts val="1400"/>
              </a:spcBef>
              <a:buClr>
                <a:schemeClr val="bg1">
                  <a:lumMod val="90000"/>
                </a:schemeClr>
              </a:buClr>
              <a:buSzPct val="100000"/>
              <a:buFont typeface="Arial" panose="020B0604020202020204" pitchFamily="34" charset="0"/>
              <a:buChar char="•"/>
              <a:defRPr sz="2200" spc="22">
                <a:solidFill>
                  <a:srgbClr val="5E5E5E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r>
              <a:rPr sz="2400" dirty="0" err="1">
                <a:solidFill>
                  <a:schemeClr val="bg1">
                    <a:lumMod val="90000"/>
                  </a:schemeClr>
                </a:solidFill>
              </a:rPr>
              <a:t>Эффективная</a:t>
            </a:r>
            <a:r>
              <a:rPr sz="2400" dirty="0">
                <a:solidFill>
                  <a:schemeClr val="bg1">
                    <a:lumMod val="90000"/>
                  </a:schemeClr>
                </a:solidFill>
              </a:rPr>
              <a:t> </a:t>
            </a:r>
          </a:p>
        </p:txBody>
      </p:sp>
      <p:cxnSp>
        <p:nvCxnSpPr>
          <p:cNvPr id="36" name="Прямая со стрелкой 26">
            <a:extLst>
              <a:ext uri="{FF2B5EF4-FFF2-40B4-BE49-F238E27FC236}">
                <a16:creationId xmlns:a16="http://schemas.microsoft.com/office/drawing/2014/main" id="{3359928C-8A86-6E47-B4B6-51F184DEBC75}"/>
              </a:ext>
            </a:extLst>
          </p:cNvPr>
          <p:cNvCxnSpPr>
            <a:cxnSpLocks/>
          </p:cNvCxnSpPr>
          <p:nvPr/>
        </p:nvCxnSpPr>
        <p:spPr>
          <a:xfrm>
            <a:off x="6080166" y="1769423"/>
            <a:ext cx="1223159" cy="1353787"/>
          </a:xfrm>
          <a:prstGeom prst="straightConnector1">
            <a:avLst/>
          </a:prstGeom>
          <a:ln w="34925">
            <a:solidFill>
              <a:schemeClr val="bg1">
                <a:lumMod val="9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Прямоугольник 4">
                <a:extLst>
                  <a:ext uri="{FF2B5EF4-FFF2-40B4-BE49-F238E27FC236}">
                    <a16:creationId xmlns:a16="http://schemas.microsoft.com/office/drawing/2014/main" id="{F5B1DC46-D44D-8441-BA5A-022B2671E470}"/>
                  </a:ext>
                </a:extLst>
              </p:cNvPr>
              <p:cNvSpPr/>
              <p:nvPr/>
            </p:nvSpPr>
            <p:spPr>
              <a:xfrm>
                <a:off x="3589363" y="4079530"/>
                <a:ext cx="3077576" cy="2145652"/>
              </a:xfrm>
              <a:prstGeom prst="rect">
                <a:avLst/>
              </a:prstGeom>
            </p:spPr>
            <p:txBody>
              <a:bodyPr wrap="square" lIns="90000">
                <a:spAutoFit/>
              </a:bodyPr>
              <a:lstStyle/>
              <a:p>
                <a:pPr marL="276225" defTabSz="584200">
                  <a:lnSpc>
                    <a:spcPct val="80000"/>
                  </a:lnSpc>
                  <a:spcBef>
                    <a:spcPts val="1400"/>
                  </a:spcBef>
                  <a:buClr>
                    <a:srgbClr val="2459A4"/>
                  </a:buClr>
                  <a:buSzPct val="100000"/>
                  <a:defRPr sz="2200" spc="22">
                    <a:solidFill>
                      <a:srgbClr val="2658A1"/>
                    </a:solidFill>
                    <a:latin typeface="MyriadPro-Regular"/>
                    <a:ea typeface="MyriadPro-Regular"/>
                    <a:cs typeface="MyriadPro-Regular"/>
                    <a:sym typeface="MyriadPro-Regular"/>
                  </a:defRPr>
                </a:pPr>
                <a:r>
                  <a:rPr lang="ru-RU" sz="2400" dirty="0">
                    <a:solidFill>
                      <a:schemeClr val="bg1">
                        <a:lumMod val="90000"/>
                      </a:schemeClr>
                    </a:solidFill>
                  </a:rPr>
                  <a:t>Точные </a:t>
                </a:r>
              </a:p>
              <a:p>
                <a:pPr marL="619125" lvl="1" indent="-342900" defTabSz="584200">
                  <a:lnSpc>
                    <a:spcPct val="80000"/>
                  </a:lnSpc>
                  <a:spcBef>
                    <a:spcPts val="1400"/>
                  </a:spcBef>
                  <a:buClr>
                    <a:schemeClr val="bg1">
                      <a:lumMod val="90000"/>
                    </a:schemeClr>
                  </a:buClr>
                  <a:buSzPct val="100000"/>
                  <a:buFont typeface="Arial" panose="020B0604020202020204" pitchFamily="34" charset="0"/>
                  <a:buChar char="•"/>
                  <a:defRPr sz="2200" spc="22">
                    <a:solidFill>
                      <a:srgbClr val="5E5E5E"/>
                    </a:solidFill>
                    <a:latin typeface="MyriadPro-Regular"/>
                    <a:ea typeface="MyriadPro-Regular"/>
                    <a:cs typeface="MyriadPro-Regular"/>
                    <a:sym typeface="MyriadPro-Regular"/>
                  </a:defRPr>
                </a:pPr>
                <a:r>
                  <a:rPr lang="ru-RU" sz="2400" dirty="0">
                    <a:solidFill>
                      <a:schemeClr val="bg1">
                        <a:lumMod val="90000"/>
                      </a:schemeClr>
                    </a:solidFill>
                  </a:rPr>
                  <a:t>Теорема </a:t>
                </a:r>
                <a:r>
                  <a:rPr lang="ru-RU" sz="2400" dirty="0" err="1">
                    <a:solidFill>
                      <a:schemeClr val="bg1">
                        <a:lumMod val="90000"/>
                      </a:schemeClr>
                    </a:solidFill>
                  </a:rPr>
                  <a:t>Фишера</a:t>
                </a:r>
                <a:endParaRPr lang="ru-RU" sz="2400" dirty="0">
                  <a:solidFill>
                    <a:schemeClr val="bg1">
                      <a:lumMod val="90000"/>
                    </a:schemeClr>
                  </a:solidFill>
                </a:endParaRPr>
              </a:p>
              <a:p>
                <a:pPr marL="619125" lvl="1" indent="-342900" defTabSz="584200">
                  <a:lnSpc>
                    <a:spcPct val="80000"/>
                  </a:lnSpc>
                  <a:spcBef>
                    <a:spcPts val="1400"/>
                  </a:spcBef>
                  <a:buClr>
                    <a:schemeClr val="bg1">
                      <a:lumMod val="90000"/>
                    </a:schemeClr>
                  </a:buClr>
                  <a:buSzPct val="100000"/>
                  <a:buFont typeface="Arial" panose="020B0604020202020204" pitchFamily="34" charset="0"/>
                  <a:buChar char="•"/>
                  <a:defRPr sz="2200" spc="22">
                    <a:solidFill>
                      <a:srgbClr val="5E5E5E"/>
                    </a:solidFill>
                    <a:latin typeface="MyriadPro-Regular"/>
                    <a:ea typeface="MyriadPro-Regular"/>
                    <a:cs typeface="MyriadPro-Regular"/>
                    <a:sym typeface="MyriadPro-Regular"/>
                  </a:defRPr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ar-AE" sz="2400" i="1">
                            <a:solidFill>
                              <a:schemeClr val="bg1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ar-AE" sz="2400" i="1">
                            <a:solidFill>
                              <a:schemeClr val="bg1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b>
                        <m:r>
                          <a:rPr lang="ar-AE" sz="2400" i="1">
                            <a:solidFill>
                              <a:schemeClr val="bg1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ar-AE" sz="2400" i="1">
                            <a:solidFill>
                              <a:schemeClr val="bg1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ar-AE" sz="2400" i="1">
                        <a:solidFill>
                          <a:schemeClr val="bg1">
                            <a:lumMod val="90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ar-AE" sz="2400" i="1">
                            <a:solidFill>
                              <a:schemeClr val="bg1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400" i="1">
                            <a:solidFill>
                              <a:schemeClr val="bg1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ar-AE" sz="2400" i="1">
                            <a:solidFill>
                              <a:schemeClr val="bg1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ar-AE" sz="2400" i="1">
                        <a:solidFill>
                          <a:schemeClr val="bg1">
                            <a:lumMod val="90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ar-AE" sz="2400" i="1">
                            <a:solidFill>
                              <a:schemeClr val="bg1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400" i="1">
                            <a:solidFill>
                              <a:schemeClr val="bg1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ar-AE" sz="2400" i="1">
                            <a:solidFill>
                              <a:schemeClr val="bg1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ar-AE" sz="2400" i="1">
                            <a:solidFill>
                              <a:schemeClr val="bg1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ar-AE" sz="2400" i="1">
                            <a:solidFill>
                              <a:schemeClr val="bg1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ar-AE" sz="2400" dirty="0">
                  <a:solidFill>
                    <a:schemeClr val="bg1">
                      <a:lumMod val="90000"/>
                    </a:schemeClr>
                  </a:solidFill>
                </a:endParaRPr>
              </a:p>
              <a:p>
                <a:pPr marL="619125" lvl="1" indent="-342900" defTabSz="584200">
                  <a:lnSpc>
                    <a:spcPct val="80000"/>
                  </a:lnSpc>
                  <a:spcBef>
                    <a:spcPts val="1400"/>
                  </a:spcBef>
                  <a:buClr>
                    <a:schemeClr val="bg1">
                      <a:lumMod val="90000"/>
                    </a:schemeClr>
                  </a:buClr>
                  <a:buSzPct val="100000"/>
                  <a:buFont typeface="Arial" panose="020B0604020202020204" pitchFamily="34" charset="0"/>
                  <a:buChar char="•"/>
                  <a:defRPr sz="2200" spc="22">
                    <a:solidFill>
                      <a:srgbClr val="5E5E5E"/>
                    </a:solidFill>
                    <a:latin typeface="MyriadPro-Regular"/>
                    <a:ea typeface="MyriadPro-Regular"/>
                    <a:cs typeface="MyriadPro-Regular"/>
                    <a:sym typeface="MyriadPro-Regular"/>
                  </a:defRPr>
                </a:pPr>
                <a:r>
                  <a:rPr lang="ru-RU" sz="2400" dirty="0" err="1">
                    <a:solidFill>
                      <a:schemeClr val="bg1">
                        <a:lumMod val="90000"/>
                      </a:schemeClr>
                    </a:solidFill>
                  </a:rPr>
                  <a:t>Ещё</a:t>
                </a:r>
                <a:r>
                  <a:rPr lang="ru-RU" sz="2400" dirty="0">
                    <a:solidFill>
                      <a:schemeClr val="bg1">
                        <a:lumMod val="90000"/>
                      </a:schemeClr>
                    </a:solidFill>
                  </a:rPr>
                  <a:t> </a:t>
                </a:r>
                <a:r>
                  <a:rPr lang="ru-RU" sz="2400" dirty="0" err="1">
                    <a:solidFill>
                      <a:schemeClr val="bg1">
                        <a:lumMod val="90000"/>
                      </a:schemeClr>
                    </a:solidFill>
                  </a:rPr>
                  <a:t>союзники</a:t>
                </a:r>
                <a:r>
                  <a:rPr lang="ru-RU" sz="2400" dirty="0">
                    <a:solidFill>
                      <a:schemeClr val="bg1">
                        <a:lumMod val="90000"/>
                      </a:schemeClr>
                    </a:solidFill>
                  </a:rPr>
                  <a:t>!</a:t>
                </a:r>
              </a:p>
            </p:txBody>
          </p:sp>
        </mc:Choice>
        <mc:Fallback xmlns="">
          <p:sp>
            <p:nvSpPr>
              <p:cNvPr id="37" name="Прямоугольник 4">
                <a:extLst>
                  <a:ext uri="{FF2B5EF4-FFF2-40B4-BE49-F238E27FC236}">
                    <a16:creationId xmlns:a16="http://schemas.microsoft.com/office/drawing/2014/main" id="{F5B1DC46-D44D-8441-BA5A-022B2671E4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9363" y="4079530"/>
                <a:ext cx="3077576" cy="2145652"/>
              </a:xfrm>
              <a:prstGeom prst="rect">
                <a:avLst/>
              </a:prstGeom>
              <a:blipFill>
                <a:blip r:embed="rId7"/>
                <a:stretch>
                  <a:fillRect t="-4706" b="-5294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Rectangle 38">
            <a:extLst>
              <a:ext uri="{FF2B5EF4-FFF2-40B4-BE49-F238E27FC236}">
                <a16:creationId xmlns:a16="http://schemas.microsoft.com/office/drawing/2014/main" id="{FEFB22EB-6ABA-FC45-8290-B1AE22D9D576}"/>
              </a:ext>
            </a:extLst>
          </p:cNvPr>
          <p:cNvSpPr/>
          <p:nvPr/>
        </p:nvSpPr>
        <p:spPr>
          <a:xfrm>
            <a:off x="6594998" y="701710"/>
            <a:ext cx="2408866" cy="1935202"/>
          </a:xfrm>
          <a:prstGeom prst="rect">
            <a:avLst/>
          </a:prstGeom>
          <a:noFill/>
          <a:ln w="41275">
            <a:solidFill>
              <a:srgbClr val="416F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Выборка:">
                <a:extLst>
                  <a:ext uri="{FF2B5EF4-FFF2-40B4-BE49-F238E27FC236}">
                    <a16:creationId xmlns:a16="http://schemas.microsoft.com/office/drawing/2014/main" id="{94DA517F-9404-E242-BCCF-3755A202F947}"/>
                  </a:ext>
                </a:extLst>
              </p:cNvPr>
              <p:cNvSpPr txBox="1"/>
              <p:nvPr/>
            </p:nvSpPr>
            <p:spPr>
              <a:xfrm>
                <a:off x="539552" y="692696"/>
                <a:ext cx="2649153" cy="407804"/>
              </a:xfrm>
              <a:prstGeom prst="rect">
                <a:avLst/>
              </a:prstGeom>
              <a:ln w="3175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square" lIns="90000" tIns="19050" rIns="46800" bIns="19050" anchor="t">
                <a:spAutoFit/>
              </a:bodyPr>
              <a:lstStyle/>
              <a:p>
                <a:pPr marL="9525" lvl="2" defTabSz="457200">
                  <a:spcBef>
                    <a:spcPts val="1200"/>
                  </a:spcBef>
                  <a:defRPr sz="2200">
                    <a:solidFill>
                      <a:srgbClr val="5E5E5E"/>
                    </a:solidFill>
                    <a:uFill>
                      <a:solidFill>
                        <a:srgbClr val="0059A9"/>
                      </a:solidFill>
                    </a:uFill>
                    <a:latin typeface="MyriadPro-Bold"/>
                    <a:ea typeface="MyriadPro-Bold"/>
                    <a:cs typeface="MyriadPro-Bold"/>
                    <a:sym typeface="MyriadPro-Bold"/>
                  </a:defRPr>
                </a:pPr>
                <a:r>
                  <a:rPr sz="2400" dirty="0" err="1">
                    <a:solidFill>
                      <a:srgbClr val="373737"/>
                    </a:solidFill>
                    <a:latin typeface="MyriadPro-Regular"/>
                    <a:ea typeface="MyriadPro-Regular"/>
                    <a:cs typeface="MyriadPro-Regular"/>
                    <a:sym typeface="MyriadPro-Regular"/>
                  </a:rPr>
                  <a:t>Выборка</a:t>
                </a:r>
                <a:r>
                  <a:rPr sz="2400" dirty="0">
                    <a:solidFill>
                      <a:srgbClr val="373737"/>
                    </a:solidFill>
                    <a:latin typeface="MyriadPro-Regular"/>
                    <a:ea typeface="MyriadPro-Regular"/>
                    <a:cs typeface="MyriadPro-Regular"/>
                    <a:sym typeface="MyriadPro-Regular"/>
                  </a:rPr>
                  <a:t>:</a:t>
                </a:r>
                <a:r>
                  <a:rPr sz="2400" dirty="0">
                    <a:solidFill>
                      <a:srgbClr val="373737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ar-AE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ar-AE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,...,</m:t>
                    </m:r>
                    <m:sSub>
                      <m:sSubPr>
                        <m:ctrlPr>
                          <a:rPr lang="ar-AE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ar-AE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sz="2400" dirty="0">
                  <a:solidFill>
                    <a:srgbClr val="2658A1"/>
                  </a:solidFill>
                </a:endParaRPr>
              </a:p>
            </p:txBody>
          </p:sp>
        </mc:Choice>
        <mc:Fallback xmlns="">
          <p:sp>
            <p:nvSpPr>
              <p:cNvPr id="17" name="Выборка:">
                <a:extLst>
                  <a:ext uri="{FF2B5EF4-FFF2-40B4-BE49-F238E27FC236}">
                    <a16:creationId xmlns:a16="http://schemas.microsoft.com/office/drawing/2014/main" id="{94DA517F-9404-E242-BCCF-3755A202F9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692696"/>
                <a:ext cx="2649153" cy="407804"/>
              </a:xfrm>
              <a:prstGeom prst="rect">
                <a:avLst/>
              </a:prstGeom>
              <a:blipFill>
                <a:blip r:embed="rId8"/>
                <a:stretch>
                  <a:fillRect l="-3349" t="-18750" b="-40625"/>
                </a:stretch>
              </a:blipFill>
              <a:ln w="3175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3">
                <a:extLst>
                  <a:ext uri="{FF2B5EF4-FFF2-40B4-BE49-F238E27FC236}">
                    <a16:creationId xmlns:a16="http://schemas.microsoft.com/office/drawing/2014/main" id="{C391965D-5BB3-4F40-B058-D51C10D2CD05}"/>
                  </a:ext>
                </a:extLst>
              </p:cNvPr>
              <p:cNvSpPr/>
              <p:nvPr/>
            </p:nvSpPr>
            <p:spPr>
              <a:xfrm>
                <a:off x="1483594" y="1180337"/>
                <a:ext cx="610295" cy="60555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32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acc>
                      <m:r>
                        <a:rPr lang="ru-RU" sz="32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RU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9" name="Rectangle 3">
                <a:extLst>
                  <a:ext uri="{FF2B5EF4-FFF2-40B4-BE49-F238E27FC236}">
                    <a16:creationId xmlns:a16="http://schemas.microsoft.com/office/drawing/2014/main" id="{C391965D-5BB3-4F40-B058-D51C10D2CD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3594" y="1180337"/>
                <a:ext cx="610295" cy="605550"/>
              </a:xfrm>
              <a:prstGeom prst="rect">
                <a:avLst/>
              </a:prstGeom>
              <a:blipFill>
                <a:blip r:embed="rId9"/>
                <a:stretch>
                  <a:fillRect t="-14894" r="-10417" b="-21277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4">
                <a:extLst>
                  <a:ext uri="{FF2B5EF4-FFF2-40B4-BE49-F238E27FC236}">
                    <a16:creationId xmlns:a16="http://schemas.microsoft.com/office/drawing/2014/main" id="{E6D27FC8-42B5-2B4D-A382-F67F39BE7DF7}"/>
                  </a:ext>
                </a:extLst>
              </p:cNvPr>
              <p:cNvSpPr/>
              <p:nvPr/>
            </p:nvSpPr>
            <p:spPr>
              <a:xfrm>
                <a:off x="4909834" y="1180978"/>
                <a:ext cx="1223989" cy="6042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sz="32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sub>
                      </m:sSub>
                      <m:r>
                        <a:rPr lang="en-US" sz="32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32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RU" sz="32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0" name="Rectangle 4">
                <a:extLst>
                  <a:ext uri="{FF2B5EF4-FFF2-40B4-BE49-F238E27FC236}">
                    <a16:creationId xmlns:a16="http://schemas.microsoft.com/office/drawing/2014/main" id="{E6D27FC8-42B5-2B4D-A382-F67F39BE7D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9834" y="1180978"/>
                <a:ext cx="1223989" cy="604268"/>
              </a:xfrm>
              <a:prstGeom prst="rect">
                <a:avLst/>
              </a:prstGeom>
              <a:blipFill>
                <a:blip r:embed="rId10"/>
                <a:stretch>
                  <a:fillRect l="-3125" r="-5208" b="-17021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Arrow">
            <a:extLst>
              <a:ext uri="{FF2B5EF4-FFF2-40B4-BE49-F238E27FC236}">
                <a16:creationId xmlns:a16="http://schemas.microsoft.com/office/drawing/2014/main" id="{06DAB5AE-C1B6-454D-93ED-93E7050D193E}"/>
              </a:ext>
            </a:extLst>
          </p:cNvPr>
          <p:cNvSpPr/>
          <p:nvPr/>
        </p:nvSpPr>
        <p:spPr>
          <a:xfrm>
            <a:off x="2153323" y="1368168"/>
            <a:ext cx="2756511" cy="229888"/>
          </a:xfrm>
          <a:prstGeom prst="rightArrow">
            <a:avLst>
              <a:gd name="adj1" fmla="val 36848"/>
              <a:gd name="adj2" fmla="val 66277"/>
            </a:avLst>
          </a:prstGeom>
          <a:gradFill>
            <a:gsLst>
              <a:gs pos="0">
                <a:srgbClr val="28516A">
                  <a:alpha val="0"/>
                </a:srgbClr>
              </a:gs>
              <a:gs pos="100000">
                <a:srgbClr val="54748B"/>
              </a:gs>
            </a:gsLst>
          </a:gradFill>
          <a:ln w="3175">
            <a:miter lim="400000"/>
          </a:ln>
        </p:spPr>
        <p:txBody>
          <a:bodyPr lIns="19050" tIns="19050" rIns="19050" bIns="1905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16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/>
          </a:p>
        </p:txBody>
      </p:sp>
      <p:sp>
        <p:nvSpPr>
          <p:cNvPr id="22" name="Точность  оценки, прогнозов…">
            <a:extLst>
              <a:ext uri="{FF2B5EF4-FFF2-40B4-BE49-F238E27FC236}">
                <a16:creationId xmlns:a16="http://schemas.microsoft.com/office/drawing/2014/main" id="{FAFE74F1-12E0-A640-B98E-EF5AC80C8A0B}"/>
              </a:ext>
            </a:extLst>
          </p:cNvPr>
          <p:cNvSpPr txBox="1"/>
          <p:nvPr/>
        </p:nvSpPr>
        <p:spPr>
          <a:xfrm>
            <a:off x="6594998" y="813103"/>
            <a:ext cx="2238626" cy="167706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90000" tIns="19050" rIns="19050" bIns="19050" anchor="ctr">
            <a:spAutoFit/>
          </a:bodyPr>
          <a:lstStyle/>
          <a:p>
            <a:pPr algn="r" defTabSz="457200">
              <a:lnSpc>
                <a:spcPct val="80000"/>
              </a:lnSpc>
              <a:spcBef>
                <a:spcPts val="1200"/>
              </a:spcBef>
              <a:defRPr sz="2200">
                <a:solidFill>
                  <a:srgbClr val="0059A9"/>
                </a:solidFill>
                <a:uFill>
                  <a:solidFill>
                    <a:srgbClr val="0059A9"/>
                  </a:solidFill>
                </a:uFill>
                <a:latin typeface="MyriadPro-Bold"/>
                <a:ea typeface="MyriadPro-Bold"/>
                <a:cs typeface="MyriadPro-Bold"/>
                <a:sym typeface="MyriadPro-Bold"/>
              </a:defRPr>
            </a:pPr>
            <a:r>
              <a:rPr sz="2400" dirty="0" err="1">
                <a:solidFill>
                  <a:srgbClr val="28516A"/>
                </a:solidFill>
              </a:rPr>
              <a:t>Точность</a:t>
            </a:r>
            <a:r>
              <a:rPr sz="2400" dirty="0">
                <a:solidFill>
                  <a:srgbClr val="28516A"/>
                </a:solidFill>
              </a:rPr>
              <a:t> </a:t>
            </a:r>
            <a:br>
              <a:rPr sz="2400" dirty="0">
                <a:solidFill>
                  <a:srgbClr val="28516A"/>
                </a:solidFill>
              </a:rPr>
            </a:br>
            <a:r>
              <a:rPr sz="2400" dirty="0" err="1">
                <a:solidFill>
                  <a:srgbClr val="28516A"/>
                </a:solidFill>
              </a:rPr>
              <a:t>оценки</a:t>
            </a:r>
            <a:r>
              <a:rPr sz="2400" dirty="0">
                <a:solidFill>
                  <a:srgbClr val="28516A"/>
                </a:solidFill>
              </a:rPr>
              <a:t>, </a:t>
            </a:r>
            <a:r>
              <a:rPr sz="2400" dirty="0" err="1">
                <a:solidFill>
                  <a:srgbClr val="28516A"/>
                </a:solidFill>
              </a:rPr>
              <a:t>прогнозов</a:t>
            </a:r>
            <a:endParaRPr sz="2400" dirty="0">
              <a:solidFill>
                <a:srgbClr val="28516A"/>
              </a:solidFill>
            </a:endParaRPr>
          </a:p>
          <a:p>
            <a:pPr algn="r" defTabSz="457200">
              <a:lnSpc>
                <a:spcPct val="80000"/>
              </a:lnSpc>
              <a:spcBef>
                <a:spcPts val="1200"/>
              </a:spcBef>
              <a:defRPr sz="2200">
                <a:solidFill>
                  <a:srgbClr val="5E5E5E"/>
                </a:solidFill>
                <a:uFill>
                  <a:solidFill>
                    <a:srgbClr val="0059A9"/>
                  </a:solidFill>
                </a:uFill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r>
              <a:rPr sz="2400" dirty="0" err="1">
                <a:solidFill>
                  <a:srgbClr val="373737"/>
                </a:solidFill>
              </a:rPr>
              <a:t>доверительные</a:t>
            </a:r>
            <a:r>
              <a:rPr sz="2400" dirty="0">
                <a:solidFill>
                  <a:srgbClr val="373737"/>
                </a:solidFill>
              </a:rPr>
              <a:t> </a:t>
            </a:r>
            <a:r>
              <a:rPr sz="2400" dirty="0" err="1">
                <a:solidFill>
                  <a:srgbClr val="373737"/>
                </a:solidFill>
              </a:rPr>
              <a:t>интервалы</a:t>
            </a:r>
            <a:endParaRPr sz="2400" dirty="0">
              <a:solidFill>
                <a:srgbClr val="373737"/>
              </a:solidFill>
            </a:endParaRPr>
          </a:p>
        </p:txBody>
      </p:sp>
      <p:cxnSp>
        <p:nvCxnSpPr>
          <p:cNvPr id="23" name="Прямая со стрелкой 3">
            <a:extLst>
              <a:ext uri="{FF2B5EF4-FFF2-40B4-BE49-F238E27FC236}">
                <a16:creationId xmlns:a16="http://schemas.microsoft.com/office/drawing/2014/main" id="{2980EB88-FA7B-4749-8B42-5E8BFC5A4FE7}"/>
              </a:ext>
            </a:extLst>
          </p:cNvPr>
          <p:cNvCxnSpPr>
            <a:cxnSpLocks/>
            <a:stCxn id="20" idx="3"/>
          </p:cNvCxnSpPr>
          <p:nvPr/>
        </p:nvCxnSpPr>
        <p:spPr>
          <a:xfrm flipV="1">
            <a:off x="6133823" y="1067172"/>
            <a:ext cx="1133876" cy="415940"/>
          </a:xfrm>
          <a:prstGeom prst="straightConnector1">
            <a:avLst/>
          </a:prstGeom>
          <a:ln w="34925">
            <a:solidFill>
              <a:srgbClr val="28516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Параметры:">
                <a:extLst>
                  <a:ext uri="{FF2B5EF4-FFF2-40B4-BE49-F238E27FC236}">
                    <a16:creationId xmlns:a16="http://schemas.microsoft.com/office/drawing/2014/main" id="{A97B05F0-E050-2743-A4CE-E798903665E4}"/>
                  </a:ext>
                </a:extLst>
              </p:cNvPr>
              <p:cNvSpPr txBox="1"/>
              <p:nvPr/>
            </p:nvSpPr>
            <p:spPr>
              <a:xfrm>
                <a:off x="3216539" y="701710"/>
                <a:ext cx="2952328" cy="407804"/>
              </a:xfrm>
              <a:prstGeom prst="rect">
                <a:avLst/>
              </a:prstGeom>
              <a:ln w="3175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square" lIns="90000" tIns="19050" rIns="46800" bIns="19050" anchor="t">
                <a:spAutoFit/>
              </a:bodyPr>
              <a:lstStyle>
                <a:defPPr>
                  <a:defRPr lang="ru-RU"/>
                </a:defPPr>
                <a:lvl3pPr marL="9525" lvl="2" defTabSz="457200">
                  <a:spcBef>
                    <a:spcPts val="1200"/>
                  </a:spcBef>
                  <a:defRPr sz="2400">
                    <a:solidFill>
                      <a:srgbClr val="5E5E5E"/>
                    </a:solidFill>
                    <a:uFill>
                      <a:solidFill>
                        <a:srgbClr val="0059A9"/>
                      </a:solidFill>
                    </a:uFill>
                    <a:latin typeface="MyriadPro-Regular"/>
                    <a:ea typeface="MyriadPro-Regular"/>
                    <a:cs typeface="MyriadPro-Regular"/>
                  </a:defRPr>
                </a:lvl3pPr>
              </a:lstStyle>
              <a:p>
                <a:pPr lvl="2"/>
                <a:r>
                  <a:rPr lang="ru-RU" dirty="0">
                    <a:solidFill>
                      <a:srgbClr val="373737"/>
                    </a:solidFill>
                    <a:sym typeface="MyriadPro-Regular"/>
                  </a:rPr>
                  <a:t>Параметр:</a:t>
                </a:r>
                <a:r>
                  <a:rPr lang="ru-RU" dirty="0">
                    <a:solidFill>
                      <a:srgbClr val="373737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ru-RU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endParaRPr lang="ru-RU" dirty="0">
                  <a:solidFill>
                    <a:srgbClr val="373737"/>
                  </a:solidFill>
                </a:endParaRPr>
              </a:p>
            </p:txBody>
          </p:sp>
        </mc:Choice>
        <mc:Fallback xmlns="">
          <p:sp>
            <p:nvSpPr>
              <p:cNvPr id="24" name="Параметры:">
                <a:extLst>
                  <a:ext uri="{FF2B5EF4-FFF2-40B4-BE49-F238E27FC236}">
                    <a16:creationId xmlns:a16="http://schemas.microsoft.com/office/drawing/2014/main" id="{A97B05F0-E050-2743-A4CE-E798903665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6539" y="701710"/>
                <a:ext cx="2952328" cy="407804"/>
              </a:xfrm>
              <a:prstGeom prst="rect">
                <a:avLst/>
              </a:prstGeom>
              <a:blipFill>
                <a:blip r:embed="rId11"/>
                <a:stretch>
                  <a:fillRect l="-3017" t="-18750" b="-40625"/>
                </a:stretch>
              </a:blipFill>
              <a:ln w="3175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64905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12" name="applause.wav"/>
          </p:stSnd>
        </p:sndAc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06A"/>
                </a:solidFill>
              </a:rPr>
              <a:t>Союзники</a:t>
            </a:r>
            <a:r>
              <a:rPr lang="en-US" sz="3200" b="1" dirty="0">
                <a:solidFill>
                  <a:srgbClr val="28506A"/>
                </a:solidFill>
              </a:rPr>
              <a:t>: </a:t>
            </a:r>
            <a:r>
              <a:rPr lang="ru-RU" sz="3200" b="1" dirty="0">
                <a:solidFill>
                  <a:srgbClr val="28506A"/>
                </a:solidFill>
              </a:rPr>
              <a:t>теорема Фишера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Содержимое 2">
                <a:extLst>
                  <a:ext uri="{FF2B5EF4-FFF2-40B4-BE49-F238E27FC236}">
                    <a16:creationId xmlns:a16="http://schemas.microsoft.com/office/drawing/2014/main" id="{055369AA-2294-994B-9C16-4666280A129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9552" y="692696"/>
                <a:ext cx="8352488" cy="2988322"/>
              </a:xfrm>
              <a:prstGeom prst="rect">
                <a:avLst/>
              </a:prstGeom>
            </p:spPr>
            <p:txBody>
              <a:bodyPr lIns="0" tIns="0" rIns="0" bIns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r>
                  <a:rPr lang="ru-RU" sz="2400" b="1" dirty="0">
                    <a:solidFill>
                      <a:srgbClr val="373737"/>
                    </a:solidFill>
                    <a:latin typeface="Myriad Pro" pitchFamily="34" charset="0"/>
                  </a:rPr>
                  <a:t>Теорема</a:t>
                </a:r>
                <a:r>
                  <a:rPr lang="en-US" sz="2400" b="1" dirty="0">
                    <a:solidFill>
                      <a:srgbClr val="373737"/>
                    </a:solidFill>
                    <a:latin typeface="Myriad Pro" pitchFamily="34" charset="0"/>
                  </a:rPr>
                  <a:t>:</a:t>
                </a: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Пусть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400" i="1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∼</m:t>
                    </m:r>
                    <m:r>
                      <a:rPr lang="en-US" sz="2400" i="1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𝑖𝑖𝑑</m:t>
                    </m:r>
                    <m:r>
                      <a:rPr lang="en-US" sz="2400" i="1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i="1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sz="2400" b="0" i="0" smtClean="0">
                        <a:solidFill>
                          <a:srgbClr val="37373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sz="2400" dirty="0">
                    <a:solidFill>
                      <a:srgbClr val="373737"/>
                    </a:solidFill>
                    <a:latin typeface="Myriad Pro" pitchFamily="34" charset="0"/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тогда</a:t>
                </a:r>
              </a:p>
              <a:p>
                <a:pPr marL="457200" indent="-457200">
                  <a:spcBef>
                    <a:spcPts val="0"/>
                  </a:spcBef>
                  <a:spcAft>
                    <a:spcPts val="1800"/>
                  </a:spcAft>
                  <a:buClr>
                    <a:srgbClr val="28506A"/>
                  </a:buClr>
                  <a:buAutoNum type="arabicPeriod"/>
                </a:pP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Выборочное среднее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400" i="1" dirty="0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dirty="0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sz="2400" dirty="0">
                    <a:solidFill>
                      <a:srgbClr val="28506A"/>
                    </a:solidFill>
                    <a:latin typeface="Myriad Pro" pitchFamily="34" charset="0"/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и дисперсия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dirty="0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dirty="0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sz="2400" b="0" i="1" dirty="0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rgbClr val="0059A9"/>
                    </a:solidFill>
                    <a:latin typeface="Myriad Pro" pitchFamily="34" charset="0"/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независимы </a:t>
                </a:r>
              </a:p>
              <a:p>
                <a:pPr marL="457200" indent="-457200">
                  <a:spcBef>
                    <a:spcPts val="0"/>
                  </a:spcBef>
                  <a:spcAft>
                    <a:spcPts val="1800"/>
                  </a:spcAft>
                  <a:buClr>
                    <a:srgbClr val="28506A"/>
                  </a:buClr>
                  <a:buAutoNum type="arabicPeriod"/>
                </a:pPr>
                <a:r>
                  <a:rPr lang="ru-RU" sz="2400" dirty="0">
                    <a:solidFill>
                      <a:srgbClr val="28506A"/>
                    </a:solidFill>
                    <a:latin typeface="Myriad Pro" pitchFamily="34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ru-RU" sz="2400" b="0" i="1" dirty="0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sz="2400" b="0" i="1" dirty="0" smtClean="0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dirty="0" smtClean="0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2400" b="0" i="1" dirty="0" smtClean="0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400" b="0" i="1" dirty="0" smtClean="0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r>
                          <a:rPr lang="en-US" sz="2400" b="0" i="1" dirty="0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</m:t>
                        </m:r>
                        <m:sSup>
                          <m:sSupPr>
                            <m:ctrlPr>
                              <a:rPr lang="en-US" sz="2400" b="0" i="1" dirty="0" smtClean="0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dirty="0" smtClean="0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sz="2400" b="0" i="1" dirty="0" smtClean="0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sz="2400" b="0" i="1" dirty="0" smtClean="0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dirty="0" smtClean="0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sz="2400" b="0" i="1" dirty="0" smtClean="0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400" dirty="0">
                    <a:solidFill>
                      <a:srgbClr val="28506A"/>
                    </a:solidFill>
                    <a:latin typeface="Myriad Pro" pitchFamily="34" charset="0"/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имеет</a:t>
                </a:r>
                <a:r>
                  <a:rPr lang="en-US" sz="2400" dirty="0">
                    <a:solidFill>
                      <a:srgbClr val="5C5B5C"/>
                    </a:solidFill>
                    <a:latin typeface="Myriad Pro" pitchFamily="34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dirty="0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dirty="0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en-US" sz="2400" i="1" dirty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ru-RU" sz="2400" dirty="0">
                    <a:solidFill>
                      <a:srgbClr val="28506A"/>
                    </a:solidFill>
                    <a:latin typeface="Myriad Pro" pitchFamily="34" charset="0"/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–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itchFamily="34" charset="0"/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распределение с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sz="2400" b="0" i="1" dirty="0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2400" b="0" i="1" dirty="0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2400" dirty="0">
                    <a:solidFill>
                      <a:srgbClr val="54748B"/>
                    </a:solidFill>
                    <a:latin typeface="Myriad Pro" pitchFamily="34" charset="0"/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степенью свободы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itchFamily="34" charset="0"/>
                  </a:rPr>
                  <a:t> </a:t>
                </a:r>
                <a:endParaRPr lang="ru-RU" sz="2400" dirty="0">
                  <a:solidFill>
                    <a:srgbClr val="373737"/>
                  </a:solidFill>
                  <a:latin typeface="Myriad Pro" pitchFamily="34" charset="0"/>
                </a:endParaRPr>
              </a:p>
            </p:txBody>
          </p:sp>
        </mc:Choice>
        <mc:Fallback xmlns="">
          <p:sp>
            <p:nvSpPr>
              <p:cNvPr id="3" name="Содержимое 2">
                <a:extLst>
                  <a:ext uri="{FF2B5EF4-FFF2-40B4-BE49-F238E27FC236}">
                    <a16:creationId xmlns:a16="http://schemas.microsoft.com/office/drawing/2014/main" id="{055369AA-2294-994B-9C16-4666280A12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692696"/>
                <a:ext cx="8352488" cy="2988322"/>
              </a:xfrm>
              <a:prstGeom prst="rect">
                <a:avLst/>
              </a:prstGeom>
              <a:blipFill>
                <a:blip r:embed="rId4"/>
                <a:stretch>
                  <a:fillRect l="-2280" t="-297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5730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wrap="square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06A"/>
                </a:solidFill>
                <a:latin typeface="+mn-lt"/>
                <a:ea typeface="+mn-ea"/>
                <a:cs typeface="+mn-cs"/>
              </a:rPr>
              <a:t>Дисперсия неизвестна</a:t>
            </a:r>
            <a:r>
              <a:rPr lang="en-US" sz="3200" b="1" dirty="0">
                <a:solidFill>
                  <a:srgbClr val="28506A"/>
                </a:solidFill>
                <a:latin typeface="+mn-lt"/>
                <a:ea typeface="+mn-ea"/>
                <a:cs typeface="+mn-cs"/>
              </a:rPr>
              <a:t> </a:t>
            </a:r>
            <a:endParaRPr lang="ru-RU" sz="3200" b="1" dirty="0">
              <a:solidFill>
                <a:srgbClr val="28506A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3" name="Прямая со стрелкой 12">
            <a:extLst>
              <a:ext uri="{FF2B5EF4-FFF2-40B4-BE49-F238E27FC236}">
                <a16:creationId xmlns:a16="http://schemas.microsoft.com/office/drawing/2014/main" id="{E4D60118-93F2-8246-A4C9-4B2E17E593DB}"/>
              </a:ext>
            </a:extLst>
          </p:cNvPr>
          <p:cNvCxnSpPr>
            <a:cxnSpLocks/>
          </p:cNvCxnSpPr>
          <p:nvPr/>
        </p:nvCxnSpPr>
        <p:spPr>
          <a:xfrm flipH="1" flipV="1">
            <a:off x="2051720" y="3032956"/>
            <a:ext cx="936104" cy="792088"/>
          </a:xfrm>
          <a:prstGeom prst="straightConnector1">
            <a:avLst/>
          </a:prstGeom>
          <a:ln w="38100">
            <a:solidFill>
              <a:srgbClr val="C0504D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05BD8F9-3BEB-8940-9F87-A177E4175545}"/>
                  </a:ext>
                </a:extLst>
              </p:cNvPr>
              <p:cNvSpPr txBox="1"/>
              <p:nvPr/>
            </p:nvSpPr>
            <p:spPr>
              <a:xfrm>
                <a:off x="832258" y="3832136"/>
                <a:ext cx="702019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ru-RU" sz="2400" dirty="0">
                    <a:solidFill>
                      <a:srgbClr val="C0504D"/>
                    </a:solidFill>
                  </a:rPr>
                  <a:t>Надо заменить на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rgbClr val="C0504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rgbClr val="C0504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2400" i="1">
                            <a:solidFill>
                              <a:srgbClr val="C0504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0" smtClean="0">
                        <a:solidFill>
                          <a:srgbClr val="C0504D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ru-RU" sz="2400" dirty="0">
                    <a:solidFill>
                      <a:srgbClr val="C0504D"/>
                    </a:solidFill>
                  </a:rPr>
                  <a:t> чтобы получить нормальное 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05BD8F9-3BEB-8940-9F87-A177E41755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258" y="3832136"/>
                <a:ext cx="7020192" cy="461665"/>
              </a:xfrm>
              <a:prstGeom prst="rect">
                <a:avLst/>
              </a:prstGeom>
              <a:blipFill>
                <a:blip r:embed="rId4"/>
                <a:stretch>
                  <a:fillRect l="-1266" t="-8333" r="-362" b="-30556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25DCB5CD-3BF5-45AF-9A38-87A58B48E411}"/>
                  </a:ext>
                </a:extLst>
              </p:cNvPr>
              <p:cNvSpPr/>
              <p:nvPr/>
            </p:nvSpPr>
            <p:spPr>
              <a:xfrm>
                <a:off x="1296000" y="2366634"/>
                <a:ext cx="6588368" cy="1141466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̅"/>
                              <m:ctrlP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en-US" sz="2400" b="0" i="1" smtClean="0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2400" b="0" i="1" smtClean="0">
                                          <a:solidFill>
                                            <a:srgbClr val="C050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C050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sz="2400" b="0" i="1" smtClean="0">
                                          <a:solidFill>
                                            <a:srgbClr val="C050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sz="2400" b="0" i="1" smtClean="0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</m:e>
                          </m:rad>
                        </m:den>
                      </m:f>
                    </m:oMath>
                  </m:oMathPara>
                </a14:m>
                <a:endParaRPr lang="en-US" sz="2400" dirty="0">
                  <a:solidFill>
                    <a:srgbClr val="28506A"/>
                  </a:solidFill>
                </a:endParaRPr>
              </a:p>
            </p:txBody>
          </p:sp>
        </mc:Choice>
        <mc:Fallback xmlns="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25DCB5CD-3BF5-45AF-9A38-87A58B48E4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6000" y="2366634"/>
                <a:ext cx="6588368" cy="1141466"/>
              </a:xfrm>
              <a:prstGeom prst="rect">
                <a:avLst/>
              </a:prstGeom>
              <a:blipFill>
                <a:blip r:embed="rId5"/>
                <a:stretch>
                  <a:fillRect l="-1158" t="-6667" b="-1111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Прямоугольник 4">
                <a:extLst>
                  <a:ext uri="{FF2B5EF4-FFF2-40B4-BE49-F238E27FC236}">
                    <a16:creationId xmlns:a16="http://schemas.microsoft.com/office/drawing/2014/main" id="{702F2CB0-54A3-8B45-B91D-B85419C77E36}"/>
                  </a:ext>
                </a:extLst>
              </p:cNvPr>
              <p:cNvSpPr/>
              <p:nvPr/>
            </p:nvSpPr>
            <p:spPr>
              <a:xfrm>
                <a:off x="1296000" y="720000"/>
                <a:ext cx="595278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400" i="1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∼</m:t>
                    </m:r>
                    <m:r>
                      <a:rPr lang="en-US" sz="2400" i="1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𝑖𝑖𝑑</m:t>
                    </m:r>
                    <m:r>
                      <a:rPr lang="en-US" sz="2400" i="1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i="1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sz="2400" i="1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sz="2400" i="1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sz="2400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ru-RU" sz="2400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     </m:t>
                    </m:r>
                    <m:sSup>
                      <m:sSupPr>
                        <m:ctrlP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rgbClr val="28506A"/>
                    </a:solidFill>
                  </a:rPr>
                  <a:t> </a:t>
                </a:r>
                <a:r>
                  <a:rPr lang="ru-RU" sz="2400" b="1" dirty="0">
                    <a:solidFill>
                      <a:srgbClr val="C0504D"/>
                    </a:solidFill>
                  </a:rPr>
                  <a:t>не</a:t>
                </a:r>
                <a:r>
                  <a:rPr lang="ru-RU" sz="2400" dirty="0">
                    <a:solidFill>
                      <a:srgbClr val="373737"/>
                    </a:solidFill>
                  </a:rPr>
                  <a:t>известна</a:t>
                </a:r>
              </a:p>
            </p:txBody>
          </p:sp>
        </mc:Choice>
        <mc:Fallback xmlns="">
          <p:sp>
            <p:nvSpPr>
              <p:cNvPr id="7" name="Прямоугольник 4">
                <a:extLst>
                  <a:ext uri="{FF2B5EF4-FFF2-40B4-BE49-F238E27FC236}">
                    <a16:creationId xmlns:a16="http://schemas.microsoft.com/office/drawing/2014/main" id="{702F2CB0-54A3-8B45-B91D-B85419C77E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6000" y="720000"/>
                <a:ext cx="5952783" cy="461665"/>
              </a:xfrm>
              <a:prstGeom prst="rect">
                <a:avLst/>
              </a:prstGeom>
              <a:blipFill>
                <a:blip r:embed="rId6"/>
                <a:stretch>
                  <a:fillRect l="-427" t="-10811" b="-2973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00186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7" name="applause.wav"/>
          </p:stSnd>
        </p:sndAc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wrap="square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06A"/>
                </a:solidFill>
                <a:latin typeface="+mn-lt"/>
                <a:ea typeface="+mn-ea"/>
                <a:cs typeface="+mn-cs"/>
              </a:rPr>
              <a:t>Дисперсия неизвестна</a:t>
            </a:r>
            <a:r>
              <a:rPr lang="en-US" sz="3200" b="1" dirty="0">
                <a:solidFill>
                  <a:srgbClr val="28506A"/>
                </a:solidFill>
                <a:latin typeface="+mn-lt"/>
                <a:ea typeface="+mn-ea"/>
                <a:cs typeface="+mn-cs"/>
              </a:rPr>
              <a:t> </a:t>
            </a:r>
            <a:endParaRPr lang="ru-RU" sz="3200" b="1" dirty="0">
              <a:solidFill>
                <a:srgbClr val="28506A"/>
              </a:solidFill>
              <a:latin typeface="+mn-lt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5BE68724-38E7-4DEA-89AC-13A1E71DFFDE}"/>
                  </a:ext>
                </a:extLst>
              </p:cNvPr>
              <p:cNvSpPr/>
              <p:nvPr/>
            </p:nvSpPr>
            <p:spPr>
              <a:xfrm>
                <a:off x="1296000" y="1620000"/>
                <a:ext cx="6588368" cy="2235420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̅"/>
                              <m:ctrlP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en-US" sz="2400" b="0" i="1" smtClean="0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2400" b="0" i="1" smtClean="0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sz="2400" b="0" i="1" smtClean="0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sz="2400" b="0" i="1" smtClean="0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</m:e>
                          </m:rad>
                        </m:den>
                      </m:f>
                      <m:r>
                        <a:rPr lang="en-US" sz="240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̅"/>
                              <m:ctrlP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40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2400" i="1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sz="2400" i="1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</m:e>
                          </m:rad>
                        </m:den>
                      </m:f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en-US" sz="2400" b="0" i="1" smtClean="0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2400" b="0" i="1" smtClean="0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en-US" sz="2400" b="0" i="1" smtClean="0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d>
                                    <m:dPr>
                                      <m:ctrlPr>
                                        <a:rPr lang="en-US" sz="2400" b="0" i="1" smtClean="0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sz="2400" b="0" i="1" smtClean="0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d>
                                </m:den>
                              </m:f>
                            </m:e>
                          </m:ra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2400" i="1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en-US" sz="2400" i="1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d>
                                    <m:dPr>
                                      <m:ctrlPr>
                                        <a:rPr lang="en-US" sz="2400" i="1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sz="2400" i="1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d>
                                </m:den>
                              </m:f>
                            </m:e>
                          </m:rad>
                        </m:den>
                      </m:f>
                    </m:oMath>
                  </m:oMathPara>
                </a14:m>
                <a:endParaRPr lang="en-US" sz="2400" dirty="0">
                  <a:solidFill>
                    <a:srgbClr val="28506A"/>
                  </a:solidFill>
                </a:endParaRPr>
              </a:p>
            </p:txBody>
          </p:sp>
        </mc:Choice>
        <mc:Fallback xmlns="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5BE68724-38E7-4DEA-89AC-13A1E71DFF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6000" y="1620000"/>
                <a:ext cx="6588368" cy="2235420"/>
              </a:xfrm>
              <a:prstGeom prst="rect">
                <a:avLst/>
              </a:prstGeom>
              <a:blipFill>
                <a:blip r:embed="rId4"/>
                <a:stretch>
                  <a:fillRect l="-1158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4">
                <a:extLst>
                  <a:ext uri="{FF2B5EF4-FFF2-40B4-BE49-F238E27FC236}">
                    <a16:creationId xmlns:a16="http://schemas.microsoft.com/office/drawing/2014/main" id="{F3D23771-A45C-C740-83EC-7D7BF8EB9377}"/>
                  </a:ext>
                </a:extLst>
              </p:cNvPr>
              <p:cNvSpPr/>
              <p:nvPr/>
            </p:nvSpPr>
            <p:spPr>
              <a:xfrm>
                <a:off x="1296000" y="720000"/>
                <a:ext cx="595278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400" i="1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∼</m:t>
                    </m:r>
                    <m:r>
                      <a:rPr lang="en-US" sz="2400" i="1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𝑖𝑖𝑑</m:t>
                    </m:r>
                    <m:r>
                      <a:rPr lang="en-US" sz="2400" i="1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i="1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sz="2400" i="1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sz="2400" i="1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sz="2400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ru-RU" sz="2400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     </m:t>
                    </m:r>
                    <m:sSup>
                      <m:sSupPr>
                        <m:ctrlP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rgbClr val="28506A"/>
                    </a:solidFill>
                  </a:rPr>
                  <a:t> </a:t>
                </a:r>
                <a:r>
                  <a:rPr lang="ru-RU" sz="2400" b="1" dirty="0">
                    <a:solidFill>
                      <a:srgbClr val="C0504D"/>
                    </a:solidFill>
                  </a:rPr>
                  <a:t>не</a:t>
                </a:r>
                <a:r>
                  <a:rPr lang="ru-RU" sz="2400" dirty="0">
                    <a:solidFill>
                      <a:srgbClr val="373737"/>
                    </a:solidFill>
                  </a:rPr>
                  <a:t>известна</a:t>
                </a:r>
              </a:p>
            </p:txBody>
          </p:sp>
        </mc:Choice>
        <mc:Fallback xmlns="">
          <p:sp>
            <p:nvSpPr>
              <p:cNvPr id="6" name="Прямоугольник 4">
                <a:extLst>
                  <a:ext uri="{FF2B5EF4-FFF2-40B4-BE49-F238E27FC236}">
                    <a16:creationId xmlns:a16="http://schemas.microsoft.com/office/drawing/2014/main" id="{F3D23771-A45C-C740-83EC-7D7BF8EB93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6000" y="720000"/>
                <a:ext cx="5952783" cy="461665"/>
              </a:xfrm>
              <a:prstGeom prst="rect">
                <a:avLst/>
              </a:prstGeom>
              <a:blipFill>
                <a:blip r:embed="rId5"/>
                <a:stretch>
                  <a:fillRect l="-427" t="-10811" b="-2973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54960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6" name="applause.wav"/>
          </p:stSnd>
        </p:sndAc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wrap="square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06A"/>
                </a:solidFill>
                <a:latin typeface="+mn-lt"/>
                <a:ea typeface="+mn-ea"/>
                <a:cs typeface="+mn-cs"/>
              </a:rPr>
              <a:t>Дисперсия неизвестна</a:t>
            </a:r>
            <a:r>
              <a:rPr lang="en-US" sz="3200" b="1" dirty="0">
                <a:solidFill>
                  <a:srgbClr val="28506A"/>
                </a:solidFill>
                <a:latin typeface="+mn-lt"/>
                <a:ea typeface="+mn-ea"/>
                <a:cs typeface="+mn-cs"/>
              </a:rPr>
              <a:t> </a:t>
            </a:r>
            <a:endParaRPr lang="ru-RU" sz="3200" b="1" dirty="0">
              <a:solidFill>
                <a:srgbClr val="28506A"/>
              </a:solidFill>
              <a:latin typeface="+mn-lt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8">
                <a:extLst>
                  <a:ext uri="{FF2B5EF4-FFF2-40B4-BE49-F238E27FC236}">
                    <a16:creationId xmlns:a16="http://schemas.microsoft.com/office/drawing/2014/main" id="{4FEA867B-2DBE-D847-BAB6-375D2E0FBBED}"/>
                  </a:ext>
                </a:extLst>
              </p:cNvPr>
              <p:cNvSpPr/>
              <p:nvPr/>
            </p:nvSpPr>
            <p:spPr>
              <a:xfrm>
                <a:off x="1296000" y="1620000"/>
                <a:ext cx="6588368" cy="2235420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̅"/>
                              <m:ctrlP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en-US" sz="2400" b="0" i="1" smtClean="0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2400" b="0" i="1" smtClean="0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sz="2400" b="0" i="1" smtClean="0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sz="2400" b="0" i="1" smtClean="0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</m:e>
                          </m:rad>
                        </m:den>
                      </m:f>
                      <m:r>
                        <a:rPr lang="en-US" sz="240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̅"/>
                              <m:ctrlP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40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2400" i="1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sz="2400" i="1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</m:e>
                          </m:rad>
                        </m:den>
                      </m:f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en-US" sz="2400" b="0" i="1" smtClean="0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2400" b="0" i="1" smtClean="0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en-US" sz="2400" b="0" i="1" smtClean="0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d>
                                    <m:dPr>
                                      <m:ctrlPr>
                                        <a:rPr lang="en-US" sz="2400" b="0" i="1" smtClean="0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sz="2400" b="0" i="1" smtClean="0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400" b="0" i="1" smtClean="0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den>
                              </m:f>
                            </m:e>
                          </m:ra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2400" i="1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en-US" sz="2400" i="1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d>
                                    <m:dPr>
                                      <m:ctrlPr>
                                        <a:rPr lang="en-US" sz="2400" i="1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sz="2400" i="1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400" i="1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den>
                              </m:f>
                            </m:e>
                          </m:rad>
                        </m:den>
                      </m:f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̅"/>
                              <m:ctrlP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2400" i="1" smtClean="0">
                                          <a:solidFill>
                                            <a:srgbClr val="C050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C050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en-US" sz="2400" i="1">
                                          <a:solidFill>
                                            <a:srgbClr val="C050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</m:e>
                          </m:rad>
                        </m:den>
                      </m:f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US" sz="2400" i="1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2400" i="1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en-US" sz="2400" i="1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d>
                                    <m:dPr>
                                      <m:ctrlPr>
                                        <a:rPr lang="en-US" sz="2400" i="1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sz="2400" i="1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400" i="1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den>
                              </m:f>
                            </m:e>
                          </m:ra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2400" i="1" smtClean="0">
                                          <a:solidFill>
                                            <a:srgbClr val="C050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C050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sz="2400" i="1">
                                          <a:solidFill>
                                            <a:srgbClr val="C050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d>
                                    <m:dPr>
                                      <m:ctrlPr>
                                        <a:rPr lang="en-US" sz="2400" i="1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sz="2400" i="1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400" i="1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den>
                              </m:f>
                            </m:e>
                          </m:rad>
                        </m:den>
                      </m:f>
                    </m:oMath>
                  </m:oMathPara>
                </a14:m>
                <a:endParaRPr lang="en-US" sz="2400" dirty="0">
                  <a:solidFill>
                    <a:srgbClr val="28506A"/>
                  </a:solidFill>
                </a:endParaRPr>
              </a:p>
            </p:txBody>
          </p:sp>
        </mc:Choice>
        <mc:Fallback xmlns="">
          <p:sp>
            <p:nvSpPr>
              <p:cNvPr id="6" name="Прямоугольник 8">
                <a:extLst>
                  <a:ext uri="{FF2B5EF4-FFF2-40B4-BE49-F238E27FC236}">
                    <a16:creationId xmlns:a16="http://schemas.microsoft.com/office/drawing/2014/main" id="{4FEA867B-2DBE-D847-BAB6-375D2E0FBB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6000" y="1620000"/>
                <a:ext cx="6588368" cy="2235420"/>
              </a:xfrm>
              <a:prstGeom prst="rect">
                <a:avLst/>
              </a:prstGeom>
              <a:blipFill>
                <a:blip r:embed="rId4"/>
                <a:stretch>
                  <a:fillRect l="-1158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Прямоугольник 4">
                <a:extLst>
                  <a:ext uri="{FF2B5EF4-FFF2-40B4-BE49-F238E27FC236}">
                    <a16:creationId xmlns:a16="http://schemas.microsoft.com/office/drawing/2014/main" id="{4A8949E8-2CC4-6844-BF1C-69D38EBB808A}"/>
                  </a:ext>
                </a:extLst>
              </p:cNvPr>
              <p:cNvSpPr/>
              <p:nvPr/>
            </p:nvSpPr>
            <p:spPr>
              <a:xfrm>
                <a:off x="1296000" y="720000"/>
                <a:ext cx="595278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400" i="1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∼</m:t>
                    </m:r>
                    <m:r>
                      <a:rPr lang="en-US" sz="2400" i="1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𝑖𝑖𝑑</m:t>
                    </m:r>
                    <m:r>
                      <a:rPr lang="en-US" sz="2400" i="1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i="1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sz="2400" i="1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sz="2400" i="1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sz="2400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ru-RU" sz="2400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     </m:t>
                    </m:r>
                    <m:sSup>
                      <m:sSupPr>
                        <m:ctrlP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rgbClr val="28506A"/>
                    </a:solidFill>
                  </a:rPr>
                  <a:t> </a:t>
                </a:r>
                <a:r>
                  <a:rPr lang="ru-RU" sz="2400" b="1" dirty="0">
                    <a:solidFill>
                      <a:srgbClr val="C0504D"/>
                    </a:solidFill>
                  </a:rPr>
                  <a:t>не</a:t>
                </a:r>
                <a:r>
                  <a:rPr lang="ru-RU" sz="2400" dirty="0">
                    <a:solidFill>
                      <a:srgbClr val="373737"/>
                    </a:solidFill>
                  </a:rPr>
                  <a:t>известна</a:t>
                </a:r>
              </a:p>
            </p:txBody>
          </p:sp>
        </mc:Choice>
        <mc:Fallback xmlns="">
          <p:sp>
            <p:nvSpPr>
              <p:cNvPr id="7" name="Прямоугольник 4">
                <a:extLst>
                  <a:ext uri="{FF2B5EF4-FFF2-40B4-BE49-F238E27FC236}">
                    <a16:creationId xmlns:a16="http://schemas.microsoft.com/office/drawing/2014/main" id="{4A8949E8-2CC4-6844-BF1C-69D38EBB80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6000" y="720000"/>
                <a:ext cx="5952783" cy="461665"/>
              </a:xfrm>
              <a:prstGeom prst="rect">
                <a:avLst/>
              </a:prstGeom>
              <a:blipFill>
                <a:blip r:embed="rId5"/>
                <a:stretch>
                  <a:fillRect l="-427" t="-10811" b="-2973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83733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6" name="applause.wav"/>
          </p:stSnd>
        </p:sndAc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8">
                <a:extLst>
                  <a:ext uri="{FF2B5EF4-FFF2-40B4-BE49-F238E27FC236}">
                    <a16:creationId xmlns:a16="http://schemas.microsoft.com/office/drawing/2014/main" id="{03B011BA-4337-9442-A1B3-05B765011E4F}"/>
                  </a:ext>
                </a:extLst>
              </p:cNvPr>
              <p:cNvSpPr/>
              <p:nvPr/>
            </p:nvSpPr>
            <p:spPr>
              <a:xfrm>
                <a:off x="1296000" y="1620000"/>
                <a:ext cx="6588368" cy="2235420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̅"/>
                              <m:ctrlP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en-US" sz="2400" b="0" i="1" smtClean="0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2400" b="0" i="1" smtClean="0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sz="2400" b="0" i="1" smtClean="0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sz="2400" b="0" i="1" smtClean="0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</m:e>
                          </m:rad>
                        </m:den>
                      </m:f>
                      <m:r>
                        <a:rPr lang="en-US" sz="240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̅"/>
                              <m:ctrlP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40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2400" i="1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sz="2400" i="1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</m:e>
                          </m:rad>
                        </m:den>
                      </m:f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en-US" sz="2400" b="0" i="1" smtClean="0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2400" b="0" i="1" smtClean="0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en-US" sz="2400" b="0" i="1" smtClean="0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d>
                                    <m:dPr>
                                      <m:ctrlPr>
                                        <a:rPr lang="en-US" sz="2400" b="0" i="1" smtClean="0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sz="2400" b="0" i="1" smtClean="0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400" b="0" i="1" smtClean="0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den>
                              </m:f>
                            </m:e>
                          </m:ra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2400" i="1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en-US" sz="2400" i="1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d>
                                    <m:dPr>
                                      <m:ctrlPr>
                                        <a:rPr lang="en-US" sz="2400" i="1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sz="2400" i="1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400" i="1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den>
                              </m:f>
                            </m:e>
                          </m:rad>
                        </m:den>
                      </m:f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̅"/>
                              <m:ctrlP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2400" i="1" smtClean="0">
                                          <a:solidFill>
                                            <a:srgbClr val="C050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C050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en-US" sz="2400" i="1">
                                          <a:solidFill>
                                            <a:srgbClr val="C050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</m:e>
                          </m:rad>
                        </m:den>
                      </m:f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US" sz="2400" i="1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2400" i="1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en-US" sz="2400" i="1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d>
                                    <m:dPr>
                                      <m:ctrlPr>
                                        <a:rPr lang="en-US" sz="2400" i="1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sz="2400" i="1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400" i="1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den>
                              </m:f>
                            </m:e>
                          </m:ra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2400" i="1" smtClean="0">
                                          <a:solidFill>
                                            <a:srgbClr val="C050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C050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sz="2400" i="1">
                                          <a:solidFill>
                                            <a:srgbClr val="C050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d>
                                    <m:dPr>
                                      <m:ctrlPr>
                                        <a:rPr lang="en-US" sz="2400" i="1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sz="2400" i="1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400" i="1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den>
                              </m:f>
                            </m:e>
                          </m:rad>
                        </m:den>
                      </m:f>
                    </m:oMath>
                  </m:oMathPara>
                </a14:m>
                <a:endParaRPr lang="en-US" sz="2400" dirty="0">
                  <a:solidFill>
                    <a:srgbClr val="28506A"/>
                  </a:solidFill>
                </a:endParaRPr>
              </a:p>
            </p:txBody>
          </p:sp>
        </mc:Choice>
        <mc:Fallback xmlns="">
          <p:sp>
            <p:nvSpPr>
              <p:cNvPr id="13" name="Прямоугольник 8">
                <a:extLst>
                  <a:ext uri="{FF2B5EF4-FFF2-40B4-BE49-F238E27FC236}">
                    <a16:creationId xmlns:a16="http://schemas.microsoft.com/office/drawing/2014/main" id="{03B011BA-4337-9442-A1B3-05B765011E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6000" y="1620000"/>
                <a:ext cx="6588368" cy="2235420"/>
              </a:xfrm>
              <a:prstGeom prst="rect">
                <a:avLst/>
              </a:prstGeom>
              <a:blipFill>
                <a:blip r:embed="rId4"/>
                <a:stretch>
                  <a:fillRect l="-1158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wrap="square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06A"/>
                </a:solidFill>
                <a:latin typeface="+mn-lt"/>
                <a:ea typeface="+mn-ea"/>
                <a:cs typeface="+mn-cs"/>
              </a:rPr>
              <a:t>Дисперсия неизвестна</a:t>
            </a:r>
            <a:r>
              <a:rPr lang="en-US" sz="3200" b="1" dirty="0">
                <a:solidFill>
                  <a:srgbClr val="28506A"/>
                </a:solidFill>
                <a:latin typeface="+mn-lt"/>
                <a:ea typeface="+mn-ea"/>
                <a:cs typeface="+mn-cs"/>
              </a:rPr>
              <a:t> </a:t>
            </a:r>
            <a:endParaRPr lang="ru-RU" sz="3200" b="1" dirty="0">
              <a:solidFill>
                <a:srgbClr val="28506A"/>
              </a:solidFill>
              <a:latin typeface="+mn-lt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5CBCA5CA-F7AF-2D43-82E4-31521C3631D0}"/>
                  </a:ext>
                </a:extLst>
              </p:cNvPr>
              <p:cNvSpPr/>
              <p:nvPr/>
            </p:nvSpPr>
            <p:spPr>
              <a:xfrm>
                <a:off x="5023154" y="4154526"/>
                <a:ext cx="121225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5CBCA5CA-F7AF-2D43-82E4-31521C3631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3154" y="4154526"/>
                <a:ext cx="1212255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006433EF-1765-F049-9782-8EA5431C66A0}"/>
              </a:ext>
            </a:extLst>
          </p:cNvPr>
          <p:cNvSpPr/>
          <p:nvPr/>
        </p:nvSpPr>
        <p:spPr>
          <a:xfrm>
            <a:off x="5030030" y="2214389"/>
            <a:ext cx="1042158" cy="1371774"/>
          </a:xfrm>
          <a:prstGeom prst="rect">
            <a:avLst/>
          </a:prstGeom>
          <a:noFill/>
          <a:ln w="28575">
            <a:solidFill>
              <a:srgbClr val="C0504D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B30159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97D3B3F6-1C3D-7D4A-B4C3-6322B3F8D95A}"/>
                  </a:ext>
                </a:extLst>
              </p:cNvPr>
              <p:cNvSpPr/>
              <p:nvPr/>
            </p:nvSpPr>
            <p:spPr>
              <a:xfrm>
                <a:off x="6948813" y="4154526"/>
                <a:ext cx="399468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?</m:t>
                      </m:r>
                    </m:oMath>
                  </m:oMathPara>
                </a14:m>
                <a:endParaRPr lang="ru-RU" sz="24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97D3B3F6-1C3D-7D4A-B4C3-6322B3F8D9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8813" y="4154526"/>
                <a:ext cx="399468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B10B2555-B3A6-E14B-90BB-4FABD22BEC18}"/>
              </a:ext>
            </a:extLst>
          </p:cNvPr>
          <p:cNvSpPr/>
          <p:nvPr/>
        </p:nvSpPr>
        <p:spPr>
          <a:xfrm>
            <a:off x="6349141" y="1581900"/>
            <a:ext cx="1598812" cy="2439902"/>
          </a:xfrm>
          <a:prstGeom prst="rect">
            <a:avLst/>
          </a:prstGeom>
          <a:noFill/>
          <a:ln w="28575">
            <a:solidFill>
              <a:srgbClr val="C0504D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B30159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ямоугольник 4">
                <a:extLst>
                  <a:ext uri="{FF2B5EF4-FFF2-40B4-BE49-F238E27FC236}">
                    <a16:creationId xmlns:a16="http://schemas.microsoft.com/office/drawing/2014/main" id="{29AA7D47-D816-F34E-818F-C7555E160E84}"/>
                  </a:ext>
                </a:extLst>
              </p:cNvPr>
              <p:cNvSpPr/>
              <p:nvPr/>
            </p:nvSpPr>
            <p:spPr>
              <a:xfrm>
                <a:off x="1296000" y="720000"/>
                <a:ext cx="595278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400" i="1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∼</m:t>
                    </m:r>
                    <m:r>
                      <a:rPr lang="en-US" sz="2400" i="1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𝑖𝑖𝑑</m:t>
                    </m:r>
                    <m:r>
                      <a:rPr lang="en-US" sz="2400" i="1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i="1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sz="2400" i="1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sz="2400" i="1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sz="2400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ru-RU" sz="2400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     </m:t>
                    </m:r>
                    <m:sSup>
                      <m:sSupPr>
                        <m:ctrlP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rgbClr val="28506A"/>
                    </a:solidFill>
                  </a:rPr>
                  <a:t> </a:t>
                </a:r>
                <a:r>
                  <a:rPr lang="ru-RU" sz="2400" b="1" dirty="0">
                    <a:solidFill>
                      <a:srgbClr val="C0504D"/>
                    </a:solidFill>
                  </a:rPr>
                  <a:t>не</a:t>
                </a:r>
                <a:r>
                  <a:rPr lang="ru-RU" sz="2400" dirty="0">
                    <a:solidFill>
                      <a:srgbClr val="373737"/>
                    </a:solidFill>
                  </a:rPr>
                  <a:t>известна</a:t>
                </a:r>
              </a:p>
            </p:txBody>
          </p:sp>
        </mc:Choice>
        <mc:Fallback xmlns="">
          <p:sp>
            <p:nvSpPr>
              <p:cNvPr id="14" name="Прямоугольник 4">
                <a:extLst>
                  <a:ext uri="{FF2B5EF4-FFF2-40B4-BE49-F238E27FC236}">
                    <a16:creationId xmlns:a16="http://schemas.microsoft.com/office/drawing/2014/main" id="{29AA7D47-D816-F34E-818F-C7555E160E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6000" y="720000"/>
                <a:ext cx="5952783" cy="461665"/>
              </a:xfrm>
              <a:prstGeom prst="rect">
                <a:avLst/>
              </a:prstGeom>
              <a:blipFill>
                <a:blip r:embed="rId7"/>
                <a:stretch>
                  <a:fillRect l="-427" t="-10811" b="-2973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80142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8" name="applause.wav"/>
          </p:stSnd>
        </p:sndAc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wrap="square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06A"/>
                </a:solidFill>
                <a:latin typeface="+mn-lt"/>
                <a:ea typeface="+mn-ea"/>
                <a:cs typeface="+mn-cs"/>
              </a:rPr>
              <a:t>Дисперсия неизвестна</a:t>
            </a:r>
            <a:r>
              <a:rPr lang="en-US" sz="3200" b="1" dirty="0">
                <a:solidFill>
                  <a:srgbClr val="28506A"/>
                </a:solidFill>
                <a:latin typeface="+mn-lt"/>
                <a:ea typeface="+mn-ea"/>
                <a:cs typeface="+mn-cs"/>
              </a:rPr>
              <a:t> </a:t>
            </a:r>
            <a:endParaRPr lang="ru-RU" sz="3200" b="1" dirty="0">
              <a:solidFill>
                <a:srgbClr val="28506A"/>
              </a:solidFill>
              <a:latin typeface="+mn-lt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5C0E956B-D2CC-47D3-9EC8-04C44D918F70}"/>
                  </a:ext>
                </a:extLst>
              </p:cNvPr>
              <p:cNvSpPr/>
              <p:nvPr/>
            </p:nvSpPr>
            <p:spPr>
              <a:xfrm>
                <a:off x="1296000" y="1620000"/>
                <a:ext cx="3465372" cy="2235420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2400" i="1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en-US" sz="2400" i="1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d>
                                    <m:dPr>
                                      <m:ctrlPr>
                                        <a:rPr lang="en-US" sz="2400" i="1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sz="2400" i="1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d>
                                </m:den>
                              </m:f>
                            </m:e>
                          </m:ra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2400" i="1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sz="2400" i="1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d>
                                    <m:dPr>
                                      <m:ctrlPr>
                                        <a:rPr lang="en-US" sz="2400" i="1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sz="2400" i="1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d>
                                </m:den>
                              </m:f>
                            </m:e>
                          </m:rad>
                        </m:den>
                      </m:f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ctrlPr>
                                        <a:rPr lang="en-US" sz="2400" b="0" i="1" smtClean="0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sz="2400" b="0" i="1" smtClean="0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d>
                                  <m:r>
                                    <a:rPr lang="en-US" sz="2400" b="0" i="1" smtClean="0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sSup>
                                    <m:sSupPr>
                                      <m:ctrlPr>
                                        <a:rPr lang="en-US" sz="2400" i="1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sz="2400" i="1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d>
                                    <m:dPr>
                                      <m:ctrlPr>
                                        <a:rPr lang="en-US" sz="2400" i="1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sz="2400" i="1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d>
                                  <m:r>
                                    <a:rPr lang="en-US" sz="2400" b="0" i="1" smtClean="0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sSup>
                                    <m:sSupPr>
                                      <m:ctrlPr>
                                        <a:rPr lang="en-US" sz="2400" b="0" i="1" smtClean="0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en-US" sz="2400" b="0" i="1" smtClean="0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rad>
                        </m:den>
                      </m:f>
                    </m:oMath>
                  </m:oMathPara>
                </a14:m>
                <a:endParaRPr lang="ru-RU" sz="2400" dirty="0">
                  <a:solidFill>
                    <a:srgbClr val="28506A"/>
                  </a:solidFill>
                </a:endParaRPr>
              </a:p>
            </p:txBody>
          </p:sp>
        </mc:Choice>
        <mc:Fallback xmlns="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5C0E956B-D2CC-47D3-9EC8-04C44D918F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6000" y="1620000"/>
                <a:ext cx="3465372" cy="2235420"/>
              </a:xfrm>
              <a:prstGeom prst="rect">
                <a:avLst/>
              </a:prstGeom>
              <a:blipFill>
                <a:blip r:embed="rId4"/>
                <a:stretch>
                  <a:fillRect l="-368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4">
                <a:extLst>
                  <a:ext uri="{FF2B5EF4-FFF2-40B4-BE49-F238E27FC236}">
                    <a16:creationId xmlns:a16="http://schemas.microsoft.com/office/drawing/2014/main" id="{5083916D-34C5-6D48-B365-3B12B093104D}"/>
                  </a:ext>
                </a:extLst>
              </p:cNvPr>
              <p:cNvSpPr/>
              <p:nvPr/>
            </p:nvSpPr>
            <p:spPr>
              <a:xfrm>
                <a:off x="1296000" y="720000"/>
                <a:ext cx="595278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400" i="1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∼</m:t>
                    </m:r>
                    <m:r>
                      <a:rPr lang="en-US" sz="2400" i="1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𝑖𝑖𝑑</m:t>
                    </m:r>
                    <m:r>
                      <a:rPr lang="en-US" sz="2400" i="1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i="1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sz="2400" i="1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sz="2400" i="1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sz="2400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ru-RU" sz="2400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     </m:t>
                    </m:r>
                    <m:sSup>
                      <m:sSupPr>
                        <m:ctrlP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rgbClr val="28506A"/>
                    </a:solidFill>
                  </a:rPr>
                  <a:t> </a:t>
                </a:r>
                <a:r>
                  <a:rPr lang="ru-RU" sz="2400" b="1" dirty="0">
                    <a:solidFill>
                      <a:srgbClr val="C0504D"/>
                    </a:solidFill>
                  </a:rPr>
                  <a:t>не</a:t>
                </a:r>
                <a:r>
                  <a:rPr lang="ru-RU" sz="2400" dirty="0">
                    <a:solidFill>
                      <a:srgbClr val="373737"/>
                    </a:solidFill>
                  </a:rPr>
                  <a:t>известна</a:t>
                </a:r>
              </a:p>
            </p:txBody>
          </p:sp>
        </mc:Choice>
        <mc:Fallback xmlns="">
          <p:sp>
            <p:nvSpPr>
              <p:cNvPr id="6" name="Прямоугольник 4">
                <a:extLst>
                  <a:ext uri="{FF2B5EF4-FFF2-40B4-BE49-F238E27FC236}">
                    <a16:creationId xmlns:a16="http://schemas.microsoft.com/office/drawing/2014/main" id="{5083916D-34C5-6D48-B365-3B12B09310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6000" y="720000"/>
                <a:ext cx="5952783" cy="461665"/>
              </a:xfrm>
              <a:prstGeom prst="rect">
                <a:avLst/>
              </a:prstGeom>
              <a:blipFill>
                <a:blip r:embed="rId5"/>
                <a:stretch>
                  <a:fillRect l="-427" t="-10811" b="-2973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49330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6" name="applause.wav"/>
          </p:stSnd>
        </p:sndAc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wrap="square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06A"/>
                </a:solidFill>
                <a:latin typeface="+mn-lt"/>
                <a:ea typeface="+mn-ea"/>
                <a:cs typeface="+mn-cs"/>
              </a:rPr>
              <a:t>Дисперсия неизвестна</a:t>
            </a:r>
            <a:r>
              <a:rPr lang="en-US" sz="3200" b="1" dirty="0">
                <a:solidFill>
                  <a:srgbClr val="28506A"/>
                </a:solidFill>
                <a:latin typeface="+mn-lt"/>
                <a:ea typeface="+mn-ea"/>
                <a:cs typeface="+mn-cs"/>
              </a:rPr>
              <a:t> </a:t>
            </a:r>
            <a:endParaRPr lang="ru-RU" sz="3200" b="1" dirty="0">
              <a:solidFill>
                <a:srgbClr val="28506A"/>
              </a:solidFill>
              <a:latin typeface="+mn-lt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16">
                <a:extLst>
                  <a:ext uri="{FF2B5EF4-FFF2-40B4-BE49-F238E27FC236}">
                    <a16:creationId xmlns:a16="http://schemas.microsoft.com/office/drawing/2014/main" id="{DB6BF056-FA08-DF4A-88E0-07F2C3BEAF64}"/>
                  </a:ext>
                </a:extLst>
              </p:cNvPr>
              <p:cNvSpPr/>
              <p:nvPr/>
            </p:nvSpPr>
            <p:spPr>
              <a:xfrm>
                <a:off x="1296000" y="1620000"/>
                <a:ext cx="6767750" cy="2235420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2400" i="1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en-US" sz="2400" i="1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d>
                                    <m:dPr>
                                      <m:ctrlPr>
                                        <a:rPr lang="en-US" sz="2400" i="1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sz="2400" i="1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400" i="1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den>
                              </m:f>
                            </m:e>
                          </m:ra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2400" i="1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sz="2400" i="1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d>
                                    <m:dPr>
                                      <m:ctrlPr>
                                        <a:rPr lang="en-US" sz="2400" i="1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sz="2400" i="1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400" i="1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den>
                              </m:f>
                            </m:e>
                          </m:rad>
                        </m:den>
                      </m:f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ctrlPr>
                                        <a:rPr lang="en-US" sz="2400" b="0" i="1" smtClean="0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sz="2400" b="0" i="1" smtClean="0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400" b="0" i="1" smtClean="0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  <m:r>
                                    <a:rPr lang="en-US" sz="2400" b="0" i="1" smtClean="0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sSup>
                                    <m:sSupPr>
                                      <m:ctrlPr>
                                        <a:rPr lang="en-US" sz="2400" i="1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sz="2400" i="1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d>
                                    <m:dPr>
                                      <m:ctrlPr>
                                        <a:rPr lang="en-US" sz="2400" i="1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sz="2400" i="1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400" i="1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  <m:r>
                                    <a:rPr lang="en-US" sz="2400" b="0" i="1" smtClean="0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sSup>
                                    <m:sSupPr>
                                      <m:ctrlPr>
                                        <a:rPr lang="en-US" sz="2400" b="0" i="1" smtClean="0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en-US" sz="2400" b="0" i="1" smtClean="0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rad>
                        </m:den>
                      </m:f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ctrlPr>
                                        <a:rPr lang="en-US" sz="2400" i="1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sz="2400" i="1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400" i="1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  <m: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sSup>
                                    <m:sSupPr>
                                      <m:ctrlPr>
                                        <a:rPr lang="en-US" sz="2400" i="1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sz="2400" i="1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sz="2400" i="1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en-US" sz="2400" i="1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e>
                          </m:rad>
                        </m:den>
                      </m:f>
                    </m:oMath>
                  </m:oMathPara>
                </a14:m>
                <a:endParaRPr lang="ru-RU" sz="2400" dirty="0">
                  <a:solidFill>
                    <a:srgbClr val="28506A"/>
                  </a:solidFill>
                </a:endParaRPr>
              </a:p>
            </p:txBody>
          </p:sp>
        </mc:Choice>
        <mc:Fallback xmlns="">
          <p:sp>
            <p:nvSpPr>
              <p:cNvPr id="6" name="Прямоугольник 16">
                <a:extLst>
                  <a:ext uri="{FF2B5EF4-FFF2-40B4-BE49-F238E27FC236}">
                    <a16:creationId xmlns:a16="http://schemas.microsoft.com/office/drawing/2014/main" id="{DB6BF056-FA08-DF4A-88E0-07F2C3BEAF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6000" y="1620000"/>
                <a:ext cx="6767750" cy="2235420"/>
              </a:xfrm>
              <a:prstGeom prst="rect">
                <a:avLst/>
              </a:prstGeom>
              <a:blipFill>
                <a:blip r:embed="rId4"/>
                <a:stretch>
                  <a:fillRect l="-188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Прямоугольник 4">
                <a:extLst>
                  <a:ext uri="{FF2B5EF4-FFF2-40B4-BE49-F238E27FC236}">
                    <a16:creationId xmlns:a16="http://schemas.microsoft.com/office/drawing/2014/main" id="{6F87406C-AF0E-C34C-87BC-247F59D184FC}"/>
                  </a:ext>
                </a:extLst>
              </p:cNvPr>
              <p:cNvSpPr/>
              <p:nvPr/>
            </p:nvSpPr>
            <p:spPr>
              <a:xfrm>
                <a:off x="1296000" y="720000"/>
                <a:ext cx="595278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400" i="1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∼</m:t>
                    </m:r>
                    <m:r>
                      <a:rPr lang="en-US" sz="2400" i="1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𝑖𝑖𝑑</m:t>
                    </m:r>
                    <m:r>
                      <a:rPr lang="en-US" sz="2400" i="1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i="1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sz="2400" i="1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sz="2400" i="1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sz="2400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ru-RU" sz="2400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     </m:t>
                    </m:r>
                    <m:sSup>
                      <m:sSupPr>
                        <m:ctrlP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rgbClr val="28506A"/>
                    </a:solidFill>
                  </a:rPr>
                  <a:t> </a:t>
                </a:r>
                <a:r>
                  <a:rPr lang="ru-RU" sz="2400" b="1" dirty="0">
                    <a:solidFill>
                      <a:srgbClr val="C0504D"/>
                    </a:solidFill>
                  </a:rPr>
                  <a:t>не</a:t>
                </a:r>
                <a:r>
                  <a:rPr lang="ru-RU" sz="2400" dirty="0">
                    <a:solidFill>
                      <a:srgbClr val="373737"/>
                    </a:solidFill>
                  </a:rPr>
                  <a:t>известна</a:t>
                </a:r>
              </a:p>
            </p:txBody>
          </p:sp>
        </mc:Choice>
        <mc:Fallback xmlns="">
          <p:sp>
            <p:nvSpPr>
              <p:cNvPr id="7" name="Прямоугольник 4">
                <a:extLst>
                  <a:ext uri="{FF2B5EF4-FFF2-40B4-BE49-F238E27FC236}">
                    <a16:creationId xmlns:a16="http://schemas.microsoft.com/office/drawing/2014/main" id="{6F87406C-AF0E-C34C-87BC-247F59D184F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6000" y="720000"/>
                <a:ext cx="5952783" cy="461665"/>
              </a:xfrm>
              <a:prstGeom prst="rect">
                <a:avLst/>
              </a:prstGeom>
              <a:blipFill>
                <a:blip r:embed="rId5"/>
                <a:stretch>
                  <a:fillRect l="-427" t="-10811" b="-2973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70307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6" name="applause.wav"/>
          </p:stSnd>
        </p:sndAc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C25E96A1-D053-46C9-BB6F-522B797CCC4D}"/>
                  </a:ext>
                </a:extLst>
              </p:cNvPr>
              <p:cNvSpPr/>
              <p:nvPr/>
            </p:nvSpPr>
            <p:spPr>
              <a:xfrm>
                <a:off x="1296000" y="1620000"/>
                <a:ext cx="6767750" cy="2235420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2400" i="1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en-US" sz="2400" i="1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d>
                                    <m:dPr>
                                      <m:ctrlPr>
                                        <a:rPr lang="en-US" sz="2400" i="1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sz="2400" i="1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400" i="1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den>
                              </m:f>
                            </m:e>
                          </m:ra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2400" i="1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sz="2400" i="1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d>
                                    <m:dPr>
                                      <m:ctrlPr>
                                        <a:rPr lang="en-US" sz="2400" i="1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sz="2400" i="1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400" i="1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den>
                              </m:f>
                            </m:e>
                          </m:rad>
                        </m:den>
                      </m:f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ctrlPr>
                                        <a:rPr lang="en-US" sz="2400" b="0" i="1" smtClean="0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sz="2400" b="0" i="1" smtClean="0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400" b="0" i="1" smtClean="0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  <m:r>
                                    <a:rPr lang="en-US" sz="2400" b="0" i="1" smtClean="0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sSup>
                                    <m:sSupPr>
                                      <m:ctrlPr>
                                        <a:rPr lang="en-US" sz="2400" i="1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sz="2400" i="1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d>
                                    <m:dPr>
                                      <m:ctrlPr>
                                        <a:rPr lang="en-US" sz="2400" i="1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sz="2400" i="1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400" i="1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  <m:r>
                                    <a:rPr lang="en-US" sz="2400" b="0" i="1" smtClean="0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sSup>
                                    <m:sSupPr>
                                      <m:ctrlPr>
                                        <a:rPr lang="en-US" sz="2400" b="0" i="1" smtClean="0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en-US" sz="2400" b="0" i="1" smtClean="0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rad>
                        </m:den>
                      </m:f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ctrlPr>
                                        <a:rPr lang="en-US" sz="2400" i="1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sz="2400" i="1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400" i="1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  <m: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sSup>
                                    <m:sSupPr>
                                      <m:ctrlPr>
                                        <a:rPr lang="en-US" sz="2400" i="1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sz="2400" i="1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sz="2400" i="1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en-US" sz="2400" i="1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e>
                          </m:rad>
                        </m:den>
                      </m:f>
                    </m:oMath>
                  </m:oMathPara>
                </a14:m>
                <a:endParaRPr lang="ru-RU" sz="2400" dirty="0">
                  <a:solidFill>
                    <a:srgbClr val="28506A"/>
                  </a:solidFill>
                </a:endParaRPr>
              </a:p>
            </p:txBody>
          </p:sp>
        </mc:Choice>
        <mc:Fallback xmlns="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C25E96A1-D053-46C9-BB6F-522B797CCC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6000" y="1620000"/>
                <a:ext cx="6767750" cy="2235420"/>
              </a:xfrm>
              <a:prstGeom prst="rect">
                <a:avLst/>
              </a:prstGeom>
              <a:blipFill>
                <a:blip r:embed="rId4"/>
                <a:stretch>
                  <a:fillRect l="-188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wrap="square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06A"/>
                </a:solidFill>
                <a:latin typeface="+mn-lt"/>
                <a:ea typeface="+mn-ea"/>
                <a:cs typeface="+mn-cs"/>
              </a:rPr>
              <a:t>Дисперсия неизвестна</a:t>
            </a:r>
            <a:r>
              <a:rPr lang="en-US" sz="3200" b="1" dirty="0">
                <a:solidFill>
                  <a:srgbClr val="28506A"/>
                </a:solidFill>
                <a:latin typeface="+mn-lt"/>
                <a:ea typeface="+mn-ea"/>
                <a:cs typeface="+mn-cs"/>
              </a:rPr>
              <a:t> </a:t>
            </a:r>
            <a:endParaRPr lang="ru-RU" sz="3200" b="1" dirty="0">
              <a:solidFill>
                <a:srgbClr val="28506A"/>
              </a:solidFill>
              <a:latin typeface="+mn-lt"/>
              <a:ea typeface="+mn-ea"/>
              <a:cs typeface="+mn-cs"/>
            </a:endParaRPr>
          </a:p>
        </p:txBody>
      </p: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BA67517D-B49B-4923-8315-60C27AF955D2}"/>
              </a:ext>
            </a:extLst>
          </p:cNvPr>
          <p:cNvGrpSpPr/>
          <p:nvPr/>
        </p:nvGrpSpPr>
        <p:grpSpPr>
          <a:xfrm>
            <a:off x="4416809" y="2838005"/>
            <a:ext cx="3267241" cy="2593475"/>
            <a:chOff x="3819909" y="2907855"/>
            <a:chExt cx="3267241" cy="2593475"/>
          </a:xfrm>
        </p:grpSpPr>
        <p:sp>
          <p:nvSpPr>
            <p:cNvPr id="13" name="Прямоугольник 12">
              <a:extLst>
                <a:ext uri="{FF2B5EF4-FFF2-40B4-BE49-F238E27FC236}">
                  <a16:creationId xmlns:a16="http://schemas.microsoft.com/office/drawing/2014/main" id="{CF837882-1B7D-E648-93C2-11D01F704C4A}"/>
                </a:ext>
              </a:extLst>
            </p:cNvPr>
            <p:cNvSpPr/>
            <p:nvPr/>
          </p:nvSpPr>
          <p:spPr>
            <a:xfrm>
              <a:off x="4656219" y="2907855"/>
              <a:ext cx="1500741" cy="787845"/>
            </a:xfrm>
            <a:prstGeom prst="rect">
              <a:avLst/>
            </a:prstGeom>
            <a:noFill/>
            <a:ln w="28575">
              <a:solidFill>
                <a:srgbClr val="C0504D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rgbClr val="FF513D"/>
                </a:solidFill>
              </a:endParaRPr>
            </a:p>
          </p:txBody>
        </p:sp>
        <p:grpSp>
          <p:nvGrpSpPr>
            <p:cNvPr id="3" name="Группа 2">
              <a:extLst>
                <a:ext uri="{FF2B5EF4-FFF2-40B4-BE49-F238E27FC236}">
                  <a16:creationId xmlns:a16="http://schemas.microsoft.com/office/drawing/2014/main" id="{A1BFBCA8-3202-45D2-9397-E6D6599B0513}"/>
                </a:ext>
              </a:extLst>
            </p:cNvPr>
            <p:cNvGrpSpPr/>
            <p:nvPr/>
          </p:nvGrpSpPr>
          <p:grpSpPr>
            <a:xfrm>
              <a:off x="3819909" y="3789040"/>
              <a:ext cx="3267241" cy="1712290"/>
              <a:chOff x="3819909" y="3789040"/>
              <a:chExt cx="3267241" cy="171229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Прямоугольник 13">
                    <a:extLst>
                      <a:ext uri="{FF2B5EF4-FFF2-40B4-BE49-F238E27FC236}">
                        <a16:creationId xmlns:a16="http://schemas.microsoft.com/office/drawing/2014/main" id="{00494CBB-06A0-4943-86B7-E85FC6D1D2E8}"/>
                      </a:ext>
                    </a:extLst>
                  </p:cNvPr>
                  <p:cNvSpPr/>
                  <p:nvPr/>
                </p:nvSpPr>
                <p:spPr>
                  <a:xfrm>
                    <a:off x="5004048" y="3789040"/>
                    <a:ext cx="898964" cy="46788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𝜒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oMath>
                      </m:oMathPara>
                    </a14:m>
                    <a:endParaRPr lang="ru-RU" sz="2400" dirty="0">
                      <a:solidFill>
                        <a:srgbClr val="C0504D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4" name="Прямоугольник 13">
                    <a:extLst>
                      <a:ext uri="{FF2B5EF4-FFF2-40B4-BE49-F238E27FC236}">
                        <a16:creationId xmlns:a16="http://schemas.microsoft.com/office/drawing/2014/main" id="{00494CBB-06A0-4943-86B7-E85FC6D1D2E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004048" y="3789040"/>
                    <a:ext cx="898964" cy="467885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b="-5405"/>
                    </a:stretch>
                  </a:blipFill>
                </p:spPr>
                <p:txBody>
                  <a:bodyPr/>
                  <a:lstStyle/>
                  <a:p>
                    <a:r>
                      <a:rPr lang="en-RU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0D275CE-0C31-2D4D-82B0-AF16F32E746B}"/>
                  </a:ext>
                </a:extLst>
              </p:cNvPr>
              <p:cNvSpPr txBox="1"/>
              <p:nvPr/>
            </p:nvSpPr>
            <p:spPr>
              <a:xfrm>
                <a:off x="3819909" y="4301001"/>
                <a:ext cx="3267241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ru-RU" sz="2400" dirty="0">
                    <a:solidFill>
                      <a:srgbClr val="C0504D"/>
                    </a:solidFill>
                  </a:rPr>
                  <a:t>По теореме Фишера</a:t>
                </a:r>
              </a:p>
              <a:p>
                <a:pPr algn="ctr"/>
                <a:r>
                  <a:rPr lang="ru-RU" sz="2400" dirty="0">
                    <a:solidFill>
                      <a:srgbClr val="C0504D"/>
                    </a:solidFill>
                  </a:rPr>
                  <a:t>(работает только для </a:t>
                </a:r>
              </a:p>
              <a:p>
                <a:pPr algn="ctr"/>
                <a:r>
                  <a:rPr lang="ru-RU" sz="2400" dirty="0">
                    <a:solidFill>
                      <a:srgbClr val="C0504D"/>
                    </a:solidFill>
                  </a:rPr>
                  <a:t> нормальных выборок)</a:t>
                </a:r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4">
                <a:extLst>
                  <a:ext uri="{FF2B5EF4-FFF2-40B4-BE49-F238E27FC236}">
                    <a16:creationId xmlns:a16="http://schemas.microsoft.com/office/drawing/2014/main" id="{119F85C2-B235-5044-B4B6-FACCAD23C92C}"/>
                  </a:ext>
                </a:extLst>
              </p:cNvPr>
              <p:cNvSpPr/>
              <p:nvPr/>
            </p:nvSpPr>
            <p:spPr>
              <a:xfrm>
                <a:off x="1296000" y="720000"/>
                <a:ext cx="595278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400" i="1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∼</m:t>
                    </m:r>
                    <m:r>
                      <a:rPr lang="en-US" sz="2400" i="1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𝑖𝑖𝑑</m:t>
                    </m:r>
                    <m:r>
                      <a:rPr lang="en-US" sz="2400" i="1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i="1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sz="2400" i="1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sz="2400" i="1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sz="2400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ru-RU" sz="2400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     </m:t>
                    </m:r>
                    <m:sSup>
                      <m:sSupPr>
                        <m:ctrlP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rgbClr val="28506A"/>
                    </a:solidFill>
                  </a:rPr>
                  <a:t> </a:t>
                </a:r>
                <a:r>
                  <a:rPr lang="ru-RU" sz="2400" b="1" dirty="0">
                    <a:solidFill>
                      <a:srgbClr val="C0504D"/>
                    </a:solidFill>
                  </a:rPr>
                  <a:t>не</a:t>
                </a:r>
                <a:r>
                  <a:rPr lang="ru-RU" sz="2400" dirty="0">
                    <a:solidFill>
                      <a:srgbClr val="373737"/>
                    </a:solidFill>
                  </a:rPr>
                  <a:t>известна</a:t>
                </a:r>
              </a:p>
            </p:txBody>
          </p:sp>
        </mc:Choice>
        <mc:Fallback xmlns="">
          <p:sp>
            <p:nvSpPr>
              <p:cNvPr id="11" name="Прямоугольник 4">
                <a:extLst>
                  <a:ext uri="{FF2B5EF4-FFF2-40B4-BE49-F238E27FC236}">
                    <a16:creationId xmlns:a16="http://schemas.microsoft.com/office/drawing/2014/main" id="{119F85C2-B235-5044-B4B6-FACCAD23C9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6000" y="720000"/>
                <a:ext cx="5952783" cy="461665"/>
              </a:xfrm>
              <a:prstGeom prst="rect">
                <a:avLst/>
              </a:prstGeom>
              <a:blipFill>
                <a:blip r:embed="rId6"/>
                <a:stretch>
                  <a:fillRect l="-427" t="-10811" b="-2973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86864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7" name="applause.wav"/>
          </p:stSnd>
        </p:sndAc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8E9539FC-D170-4506-94B6-4129E30EA7C5}"/>
                  </a:ext>
                </a:extLst>
              </p:cNvPr>
              <p:cNvSpPr/>
              <p:nvPr/>
            </p:nvSpPr>
            <p:spPr>
              <a:xfrm>
                <a:off x="1296000" y="1620000"/>
                <a:ext cx="6767750" cy="2235420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2400" i="1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en-US" sz="2400" i="1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d>
                                    <m:dPr>
                                      <m:ctrlPr>
                                        <a:rPr lang="en-US" sz="2400" i="1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sz="2400" i="1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400" i="1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den>
                              </m:f>
                            </m:e>
                          </m:ra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2400" i="1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sz="2400" i="1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d>
                                    <m:dPr>
                                      <m:ctrlPr>
                                        <a:rPr lang="en-US" sz="2400" i="1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sz="2400" i="1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400" i="1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den>
                              </m:f>
                            </m:e>
                          </m:rad>
                        </m:den>
                      </m:f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ctrlPr>
                                        <a:rPr lang="en-US" sz="2400" b="0" i="1" smtClean="0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sz="2400" b="0" i="1" smtClean="0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400" b="0" i="1" smtClean="0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  <m:r>
                                    <a:rPr lang="en-US" sz="2400" b="0" i="1" smtClean="0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sSup>
                                    <m:sSupPr>
                                      <m:ctrlPr>
                                        <a:rPr lang="en-US" sz="2400" i="1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sz="2400" i="1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d>
                                    <m:dPr>
                                      <m:ctrlPr>
                                        <a:rPr lang="en-US" sz="2400" i="1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sz="2400" i="1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400" i="1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  <m:r>
                                    <a:rPr lang="en-US" sz="2400" b="0" i="1" smtClean="0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sSup>
                                    <m:sSupPr>
                                      <m:ctrlPr>
                                        <a:rPr lang="en-US" sz="2400" b="0" i="1" smtClean="0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en-US" sz="2400" b="0" i="1" smtClean="0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rad>
                        </m:den>
                      </m:f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ctrlPr>
                                        <a:rPr lang="en-US" sz="2400" i="1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sz="2400" i="1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400" i="1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  <m: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sSup>
                                    <m:sSupPr>
                                      <m:ctrlPr>
                                        <a:rPr lang="en-US" sz="2400" i="1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sz="2400" i="1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sz="2400" i="1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en-US" sz="2400" i="1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e>
                          </m:rad>
                        </m:den>
                      </m:f>
                    </m:oMath>
                  </m:oMathPara>
                </a14:m>
                <a:endParaRPr lang="ru-RU" sz="2400" dirty="0">
                  <a:solidFill>
                    <a:srgbClr val="28506A"/>
                  </a:solidFill>
                </a:endParaRPr>
              </a:p>
            </p:txBody>
          </p:sp>
        </mc:Choice>
        <mc:Fallback xmlns="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8E9539FC-D170-4506-94B6-4129E30EA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6000" y="1620000"/>
                <a:ext cx="6767750" cy="2235420"/>
              </a:xfrm>
              <a:prstGeom prst="rect">
                <a:avLst/>
              </a:prstGeom>
              <a:blipFill>
                <a:blip r:embed="rId4"/>
                <a:stretch>
                  <a:fillRect l="-188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wrap="square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06A"/>
                </a:solidFill>
                <a:latin typeface="+mn-lt"/>
                <a:ea typeface="+mn-ea"/>
                <a:cs typeface="+mn-cs"/>
              </a:rPr>
              <a:t>Дисперсия неизвестна</a:t>
            </a:r>
            <a:r>
              <a:rPr lang="en-US" sz="3200" b="1" dirty="0">
                <a:solidFill>
                  <a:srgbClr val="28506A"/>
                </a:solidFill>
                <a:latin typeface="+mn-lt"/>
                <a:ea typeface="+mn-ea"/>
                <a:cs typeface="+mn-cs"/>
              </a:rPr>
              <a:t> </a:t>
            </a:r>
            <a:endParaRPr lang="ru-RU" sz="3200" b="1" dirty="0">
              <a:solidFill>
                <a:srgbClr val="28506A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CF837882-1B7D-E648-93C2-11D01F704C4A}"/>
              </a:ext>
            </a:extLst>
          </p:cNvPr>
          <p:cNvSpPr/>
          <p:nvPr/>
        </p:nvSpPr>
        <p:spPr>
          <a:xfrm>
            <a:off x="4969618" y="2212848"/>
            <a:ext cx="3013094" cy="1550041"/>
          </a:xfrm>
          <a:prstGeom prst="rect">
            <a:avLst/>
          </a:prstGeom>
          <a:noFill/>
          <a:ln w="28575">
            <a:solidFill>
              <a:srgbClr val="C0504D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FF513D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00494CBB-06A0-4943-86B7-E85FC6D1D2E8}"/>
                  </a:ext>
                </a:extLst>
              </p:cNvPr>
              <p:cNvSpPr/>
              <p:nvPr/>
            </p:nvSpPr>
            <p:spPr>
              <a:xfrm>
                <a:off x="5868144" y="3917969"/>
                <a:ext cx="1069524" cy="1436868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f>
                                <m:fPr>
                                  <m:ctrlPr>
                                    <a:rPr lang="en-US" sz="2400" b="0" i="1" smtClean="0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Sup>
                                    <m:sSubSupPr>
                                      <m:ctrlPr>
                                        <a:rPr lang="en-US" sz="2400" i="1">
                                          <a:solidFill>
                                            <a:srgbClr val="C0504D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C0504D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𝜒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rgbClr val="C0504D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sz="2400" i="1">
                                          <a:solidFill>
                                            <a:srgbClr val="C0504D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400" i="1">
                                          <a:solidFill>
                                            <a:srgbClr val="C0504D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sz="2400" i="1">
                                          <a:solidFill>
                                            <a:srgbClr val="C0504D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num>
                                <m:den>
                                  <m:r>
                                    <a:rPr lang="en-US" sz="2400" b="0" i="1" smtClean="0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den>
                              </m:f>
                            </m:den>
                          </m:f>
                        </m:e>
                      </m:rad>
                    </m:oMath>
                  </m:oMathPara>
                </a14:m>
                <a:endParaRPr lang="ru-RU" sz="24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00494CBB-06A0-4943-86B7-E85FC6D1D2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8144" y="3917969"/>
                <a:ext cx="1069524" cy="1436868"/>
              </a:xfrm>
              <a:prstGeom prst="rect">
                <a:avLst/>
              </a:prstGeom>
              <a:blipFill>
                <a:blip r:embed="rId5"/>
                <a:stretch>
                  <a:fillRect r="-3571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Прямоугольник 4">
                <a:extLst>
                  <a:ext uri="{FF2B5EF4-FFF2-40B4-BE49-F238E27FC236}">
                    <a16:creationId xmlns:a16="http://schemas.microsoft.com/office/drawing/2014/main" id="{0E9D05BA-122A-6C40-8C84-EC7DECE2AA53}"/>
                  </a:ext>
                </a:extLst>
              </p:cNvPr>
              <p:cNvSpPr/>
              <p:nvPr/>
            </p:nvSpPr>
            <p:spPr>
              <a:xfrm>
                <a:off x="1296000" y="720000"/>
                <a:ext cx="595278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400" i="1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∼</m:t>
                    </m:r>
                    <m:r>
                      <a:rPr lang="en-US" sz="2400" i="1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𝑖𝑖𝑑</m:t>
                    </m:r>
                    <m:r>
                      <a:rPr lang="en-US" sz="2400" i="1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i="1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sz="2400" i="1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sz="2400" i="1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sz="2400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ru-RU" sz="2400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     </m:t>
                    </m:r>
                    <m:sSup>
                      <m:sSupPr>
                        <m:ctrlP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rgbClr val="28506A"/>
                    </a:solidFill>
                  </a:rPr>
                  <a:t> </a:t>
                </a:r>
                <a:r>
                  <a:rPr lang="ru-RU" sz="2400" b="1" dirty="0">
                    <a:solidFill>
                      <a:srgbClr val="C0504D"/>
                    </a:solidFill>
                  </a:rPr>
                  <a:t>не</a:t>
                </a:r>
                <a:r>
                  <a:rPr lang="ru-RU" sz="2400" dirty="0">
                    <a:solidFill>
                      <a:srgbClr val="373737"/>
                    </a:solidFill>
                  </a:rPr>
                  <a:t>известна</a:t>
                </a:r>
              </a:p>
            </p:txBody>
          </p:sp>
        </mc:Choice>
        <mc:Fallback xmlns="">
          <p:sp>
            <p:nvSpPr>
              <p:cNvPr id="8" name="Прямоугольник 4">
                <a:extLst>
                  <a:ext uri="{FF2B5EF4-FFF2-40B4-BE49-F238E27FC236}">
                    <a16:creationId xmlns:a16="http://schemas.microsoft.com/office/drawing/2014/main" id="{0E9D05BA-122A-6C40-8C84-EC7DECE2AA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6000" y="720000"/>
                <a:ext cx="5952783" cy="461665"/>
              </a:xfrm>
              <a:prstGeom prst="rect">
                <a:avLst/>
              </a:prstGeom>
              <a:blipFill>
                <a:blip r:embed="rId6"/>
                <a:stretch>
                  <a:fillRect l="-427" t="-10811" b="-2973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84285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7" name="applause.wav"/>
          </p:stSnd>
        </p:sndAc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424FFEC1-9CE2-4D00-849A-F63D522AEDD2}"/>
                  </a:ext>
                </a:extLst>
              </p:cNvPr>
              <p:cNvSpPr/>
              <p:nvPr/>
            </p:nvSpPr>
            <p:spPr>
              <a:xfrm>
                <a:off x="1296000" y="1620000"/>
                <a:ext cx="7668488" cy="2235420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̅"/>
                              <m:ctrlP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en-US" sz="2400" b="0" i="1" smtClean="0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2400" b="0" i="1" smtClean="0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sz="2400" b="0" i="1" smtClean="0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sz="2400" b="0" i="1" smtClean="0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</m:e>
                          </m:rad>
                        </m:den>
                      </m:f>
                      <m:r>
                        <a:rPr lang="en-US" sz="240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̅"/>
                              <m:ctrlP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40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2400" i="1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sz="2400" i="1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</m:e>
                          </m:rad>
                        </m:den>
                      </m:f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en-US" sz="2400" b="0" i="1" smtClean="0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2400" b="0" i="1" smtClean="0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en-US" sz="2400" b="0" i="1" smtClean="0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d>
                                    <m:dPr>
                                      <m:ctrlPr>
                                        <a:rPr lang="en-US" sz="2400" b="0" i="1" smtClean="0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sz="2400" b="0" i="1" smtClean="0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d>
                                </m:den>
                              </m:f>
                            </m:e>
                          </m:ra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2400" i="1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en-US" sz="2400" i="1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d>
                                    <m:dPr>
                                      <m:ctrlPr>
                                        <a:rPr lang="en-US" sz="2400" i="1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sz="2400" i="1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d>
                                </m:den>
                              </m:f>
                            </m:e>
                          </m:rad>
                        </m:den>
                      </m:f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̅"/>
                              <m:ctrlP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2400" i="1" smtClean="0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en-US" sz="2400" i="1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</m:e>
                          </m:rad>
                        </m:den>
                      </m:f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400" i="1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sz="240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2400" i="1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en-US" sz="2400" i="1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d>
                                    <m:dPr>
                                      <m:ctrlPr>
                                        <a:rPr lang="en-US" sz="2400" i="1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sz="2400" i="1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d>
                                </m:den>
                              </m:f>
                            </m:e>
                          </m:ra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2400" i="1" smtClean="0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sz="2400" i="1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d>
                                    <m:dPr>
                                      <m:ctrlPr>
                                        <a:rPr lang="en-US" sz="2400" i="1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sz="2400" i="1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d>
                                </m:den>
                              </m:f>
                            </m:e>
                          </m:rad>
                        </m:den>
                      </m:f>
                    </m:oMath>
                  </m:oMathPara>
                </a14:m>
                <a:endParaRPr lang="en-US" sz="2400" dirty="0">
                  <a:solidFill>
                    <a:srgbClr val="28506A"/>
                  </a:solidFill>
                </a:endParaRPr>
              </a:p>
            </p:txBody>
          </p:sp>
        </mc:Choice>
        <mc:Fallback xmlns="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424FFEC1-9CE2-4D00-849A-F63D522AED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6000" y="1620000"/>
                <a:ext cx="7668488" cy="2235420"/>
              </a:xfrm>
              <a:prstGeom prst="rect">
                <a:avLst/>
              </a:prstGeom>
              <a:blipFill>
                <a:blip r:embed="rId4"/>
                <a:stretch>
                  <a:fillRect l="-99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wrap="square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06A"/>
                </a:solidFill>
                <a:latin typeface="+mn-lt"/>
                <a:ea typeface="+mn-ea"/>
                <a:cs typeface="+mn-cs"/>
              </a:rPr>
              <a:t>Дисперсия неизвестна</a:t>
            </a:r>
            <a:r>
              <a:rPr lang="en-US" sz="3200" b="1" dirty="0">
                <a:solidFill>
                  <a:srgbClr val="28506A"/>
                </a:solidFill>
                <a:latin typeface="+mn-lt"/>
                <a:ea typeface="+mn-ea"/>
                <a:cs typeface="+mn-cs"/>
              </a:rPr>
              <a:t> </a:t>
            </a:r>
            <a:endParaRPr lang="ru-RU" sz="3200" b="1" dirty="0">
              <a:solidFill>
                <a:srgbClr val="28506A"/>
              </a:solidFill>
              <a:latin typeface="+mn-lt"/>
              <a:ea typeface="+mn-ea"/>
              <a:cs typeface="+mn-cs"/>
            </a:endParaRPr>
          </a:p>
        </p:txBody>
      </p:sp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A0728D92-3B56-4837-B3F7-5C3D7424B7DA}"/>
              </a:ext>
            </a:extLst>
          </p:cNvPr>
          <p:cNvGrpSpPr/>
          <p:nvPr/>
        </p:nvGrpSpPr>
        <p:grpSpPr>
          <a:xfrm>
            <a:off x="5042148" y="1527317"/>
            <a:ext cx="2767674" cy="2439902"/>
            <a:chOff x="5032623" y="1508267"/>
            <a:chExt cx="2767674" cy="2439902"/>
          </a:xfrm>
        </p:grpSpPr>
        <p:sp>
          <p:nvSpPr>
            <p:cNvPr id="10" name="Прямоугольник 9">
              <a:extLst>
                <a:ext uri="{FF2B5EF4-FFF2-40B4-BE49-F238E27FC236}">
                  <a16:creationId xmlns:a16="http://schemas.microsoft.com/office/drawing/2014/main" id="{006433EF-1765-F049-9782-8EA5431C66A0}"/>
                </a:ext>
              </a:extLst>
            </p:cNvPr>
            <p:cNvSpPr/>
            <p:nvPr/>
          </p:nvSpPr>
          <p:spPr>
            <a:xfrm>
              <a:off x="5032623" y="1796100"/>
              <a:ext cx="1008112" cy="1864236"/>
            </a:xfrm>
            <a:prstGeom prst="rect">
              <a:avLst/>
            </a:prstGeom>
            <a:noFill/>
            <a:ln w="28575">
              <a:solidFill>
                <a:srgbClr val="C0504D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rgbClr val="FF513D"/>
                </a:solidFill>
              </a:endParaRPr>
            </a:p>
          </p:txBody>
        </p:sp>
        <p:sp>
          <p:nvSpPr>
            <p:cNvPr id="12" name="Прямоугольник 11">
              <a:extLst>
                <a:ext uri="{FF2B5EF4-FFF2-40B4-BE49-F238E27FC236}">
                  <a16:creationId xmlns:a16="http://schemas.microsoft.com/office/drawing/2014/main" id="{B10B2555-B3A6-E14B-90BB-4FABD22BEC18}"/>
                </a:ext>
              </a:extLst>
            </p:cNvPr>
            <p:cNvSpPr/>
            <p:nvPr/>
          </p:nvSpPr>
          <p:spPr>
            <a:xfrm>
              <a:off x="6201485" y="1508267"/>
              <a:ext cx="1598812" cy="2439902"/>
            </a:xfrm>
            <a:prstGeom prst="rect">
              <a:avLst/>
            </a:prstGeom>
            <a:noFill/>
            <a:ln w="28575">
              <a:solidFill>
                <a:srgbClr val="C0504D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rgbClr val="FF513D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F84E2E7D-2C7C-734A-B4CB-83C178040925}"/>
                  </a:ext>
                </a:extLst>
              </p:cNvPr>
              <p:cNvSpPr/>
              <p:nvPr/>
            </p:nvSpPr>
            <p:spPr>
              <a:xfrm>
                <a:off x="6372200" y="4162369"/>
                <a:ext cx="1254189" cy="152920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f>
                                <m:fPr>
                                  <m:ctrlPr>
                                    <a:rPr lang="en-US" sz="2400" b="0" i="1" smtClean="0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Sup>
                                    <m:sSubSupPr>
                                      <m:ctrlPr>
                                        <a:rPr lang="en-US" sz="2400" i="1">
                                          <a:solidFill>
                                            <a:srgbClr val="C0504D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C0504D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𝜒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rgbClr val="C0504D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sz="2400" i="1">
                                          <a:solidFill>
                                            <a:srgbClr val="C0504D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  <m:sup>
                                      <m:r>
                                        <a:rPr lang="en-US" sz="2400" i="1">
                                          <a:solidFill>
                                            <a:srgbClr val="C0504D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num>
                                <m:den>
                                  <m:r>
                                    <a:rPr lang="en-US" sz="2400" b="0" i="1" smtClean="0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den>
                              </m:f>
                            </m:den>
                          </m:f>
                        </m:e>
                      </m:rad>
                    </m:oMath>
                  </m:oMathPara>
                </a14:m>
                <a:endParaRPr lang="ru-RU" sz="24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F84E2E7D-2C7C-734A-B4CB-83C1780409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2200" y="4162369"/>
                <a:ext cx="1254189" cy="152920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4670D794-C92F-4A35-8BEC-26D3EC252DB2}"/>
                  </a:ext>
                </a:extLst>
              </p:cNvPr>
              <p:cNvSpPr/>
              <p:nvPr/>
            </p:nvSpPr>
            <p:spPr>
              <a:xfrm>
                <a:off x="5002814" y="4158000"/>
                <a:ext cx="121225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4670D794-C92F-4A35-8BEC-26D3EC252D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2814" y="4158000"/>
                <a:ext cx="1212255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4">
                <a:extLst>
                  <a:ext uri="{FF2B5EF4-FFF2-40B4-BE49-F238E27FC236}">
                    <a16:creationId xmlns:a16="http://schemas.microsoft.com/office/drawing/2014/main" id="{B0048415-34F8-3C40-9CCE-FF1B197DC400}"/>
                  </a:ext>
                </a:extLst>
              </p:cNvPr>
              <p:cNvSpPr/>
              <p:nvPr/>
            </p:nvSpPr>
            <p:spPr>
              <a:xfrm>
                <a:off x="1296000" y="720000"/>
                <a:ext cx="595278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400" i="1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∼</m:t>
                    </m:r>
                    <m:r>
                      <a:rPr lang="en-US" sz="2400" i="1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𝑖𝑖𝑑</m:t>
                    </m:r>
                    <m:r>
                      <a:rPr lang="en-US" sz="2400" i="1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i="1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sz="2400" i="1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sz="2400" i="1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sz="2400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ru-RU" sz="2400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     </m:t>
                    </m:r>
                    <m:sSup>
                      <m:sSupPr>
                        <m:ctrlP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rgbClr val="28506A"/>
                    </a:solidFill>
                  </a:rPr>
                  <a:t> </a:t>
                </a:r>
                <a:r>
                  <a:rPr lang="ru-RU" sz="2400" b="1" dirty="0">
                    <a:solidFill>
                      <a:srgbClr val="C0504D"/>
                    </a:solidFill>
                  </a:rPr>
                  <a:t>не</a:t>
                </a:r>
                <a:r>
                  <a:rPr lang="ru-RU" sz="2400" dirty="0">
                    <a:solidFill>
                      <a:srgbClr val="373737"/>
                    </a:solidFill>
                  </a:rPr>
                  <a:t>известна</a:t>
                </a:r>
              </a:p>
            </p:txBody>
          </p:sp>
        </mc:Choice>
        <mc:Fallback xmlns="">
          <p:sp>
            <p:nvSpPr>
              <p:cNvPr id="11" name="Прямоугольник 4">
                <a:extLst>
                  <a:ext uri="{FF2B5EF4-FFF2-40B4-BE49-F238E27FC236}">
                    <a16:creationId xmlns:a16="http://schemas.microsoft.com/office/drawing/2014/main" id="{B0048415-34F8-3C40-9CCE-FF1B197DC40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6000" y="720000"/>
                <a:ext cx="5952783" cy="461665"/>
              </a:xfrm>
              <a:prstGeom prst="rect">
                <a:avLst/>
              </a:prstGeom>
              <a:blipFill>
                <a:blip r:embed="rId7"/>
                <a:stretch>
                  <a:fillRect l="-427" t="-10811" b="-2973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72775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8" name="applause.wav"/>
          </p:stSnd>
        </p:sndAc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wrap="square" rIns="0" bIns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06A"/>
                </a:solidFill>
                <a:latin typeface="+mn-lt"/>
                <a:ea typeface="+mn-ea"/>
                <a:cs typeface="+mn-cs"/>
              </a:rPr>
              <a:t>Зачем нужны доверительные интервалы</a:t>
            </a:r>
          </a:p>
        </p:txBody>
      </p:sp>
      <p:pic>
        <p:nvPicPr>
          <p:cNvPr id="6" name="Рисунок 3">
            <a:extLst>
              <a:ext uri="{FF2B5EF4-FFF2-40B4-BE49-F238E27FC236}">
                <a16:creationId xmlns:a16="http://schemas.microsoft.com/office/drawing/2014/main" id="{5A54A45B-6397-3F4A-8661-49DB0EB6FD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727022">
            <a:off x="660165" y="1461382"/>
            <a:ext cx="1625600" cy="1625600"/>
          </a:xfrm>
          <a:prstGeom prst="rect">
            <a:avLst/>
          </a:prstGeom>
        </p:spPr>
      </p:pic>
      <p:sp>
        <p:nvSpPr>
          <p:cNvPr id="8" name="Объект 5">
            <a:extLst>
              <a:ext uri="{FF2B5EF4-FFF2-40B4-BE49-F238E27FC236}">
                <a16:creationId xmlns:a16="http://schemas.microsoft.com/office/drawing/2014/main" id="{F4460972-FFAD-594A-8306-B4F4665C3208}"/>
              </a:ext>
            </a:extLst>
          </p:cNvPr>
          <p:cNvSpPr txBox="1">
            <a:spLocks/>
          </p:cNvSpPr>
          <p:nvPr/>
        </p:nvSpPr>
        <p:spPr>
          <a:xfrm>
            <a:off x="539552" y="692696"/>
            <a:ext cx="8136904" cy="133670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dirty="0">
                <a:solidFill>
                  <a:srgbClr val="373737"/>
                </a:solidFill>
              </a:rPr>
              <a:t>Надо измерить длину скрепки</a:t>
            </a:r>
            <a:r>
              <a:rPr lang="en-US" sz="2400" dirty="0">
                <a:solidFill>
                  <a:srgbClr val="373737"/>
                </a:solidFill>
                <a:latin typeface="Myriad Pro" panose="020B0503030403020204"/>
              </a:rPr>
              <a:t>. </a:t>
            </a:r>
            <a:endParaRPr lang="ru-RU" sz="2400" dirty="0">
              <a:solidFill>
                <a:srgbClr val="37373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4460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wrap="square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06A"/>
                </a:solidFill>
                <a:latin typeface="+mn-lt"/>
                <a:ea typeface="+mn-ea"/>
                <a:cs typeface="+mn-cs"/>
              </a:rPr>
              <a:t>Дисперсия неизвестна</a:t>
            </a:r>
            <a:r>
              <a:rPr lang="en-US" sz="3200" b="1" dirty="0">
                <a:solidFill>
                  <a:srgbClr val="28506A"/>
                </a:solidFill>
                <a:latin typeface="+mn-lt"/>
                <a:ea typeface="+mn-ea"/>
                <a:cs typeface="+mn-cs"/>
              </a:rPr>
              <a:t> </a:t>
            </a:r>
            <a:endParaRPr lang="ru-RU" sz="3200" b="1" dirty="0">
              <a:solidFill>
                <a:srgbClr val="28506A"/>
              </a:solidFill>
              <a:latin typeface="+mn-lt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20F8D8FF-707F-D54D-B8EB-2A3398410CD8}"/>
                  </a:ext>
                </a:extLst>
              </p:cNvPr>
              <p:cNvSpPr/>
              <p:nvPr/>
            </p:nvSpPr>
            <p:spPr>
              <a:xfrm>
                <a:off x="1296000" y="1620000"/>
                <a:ext cx="7668488" cy="2235420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̅"/>
                              <m:ctrlP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en-US" sz="2400" b="0" i="1" smtClean="0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2400" b="0" i="1" smtClean="0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sz="2400" b="0" i="1" smtClean="0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sz="2400" b="0" i="1" smtClean="0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</m:e>
                          </m:rad>
                        </m:den>
                      </m:f>
                      <m:r>
                        <a:rPr lang="en-US" sz="240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̅"/>
                              <m:ctrlP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40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2400" i="1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sz="2400" i="1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</m:e>
                          </m:rad>
                        </m:den>
                      </m:f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en-US" sz="2400" b="0" i="1" smtClean="0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2400" b="0" i="1" smtClean="0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en-US" sz="2400" b="0" i="1" smtClean="0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d>
                                    <m:dPr>
                                      <m:ctrlPr>
                                        <a:rPr lang="en-US" sz="2400" b="0" i="1" smtClean="0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sz="2400" b="0" i="1" smtClean="0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d>
                                </m:den>
                              </m:f>
                            </m:e>
                          </m:ra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2400" i="1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en-US" sz="2400" i="1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d>
                                    <m:dPr>
                                      <m:ctrlPr>
                                        <a:rPr lang="en-US" sz="2400" i="1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sz="2400" i="1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d>
                                </m:den>
                              </m:f>
                            </m:e>
                          </m:rad>
                        </m:den>
                      </m:f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̅"/>
                              <m:ctrlP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2400" i="1" smtClean="0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en-US" sz="2400" i="1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</m:e>
                          </m:rad>
                        </m:den>
                      </m:f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400" i="1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sz="240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2400" i="1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en-US" sz="2400" i="1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d>
                                    <m:dPr>
                                      <m:ctrlPr>
                                        <a:rPr lang="en-US" sz="2400" i="1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sz="2400" i="1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d>
                                </m:den>
                              </m:f>
                            </m:e>
                          </m:ra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2400" i="1" smtClean="0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sz="2400" i="1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d>
                                    <m:dPr>
                                      <m:ctrlPr>
                                        <a:rPr lang="en-US" sz="2400" i="1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sz="2400" i="1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d>
                                </m:den>
                              </m:f>
                            </m:e>
                          </m:rad>
                        </m:den>
                      </m:f>
                    </m:oMath>
                  </m:oMathPara>
                </a14:m>
                <a:endParaRPr lang="en-US" sz="2400" dirty="0">
                  <a:solidFill>
                    <a:srgbClr val="28506A"/>
                  </a:solidFill>
                </a:endParaRPr>
              </a:p>
            </p:txBody>
          </p:sp>
        </mc:Choice>
        <mc:Fallback xmlns="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20F8D8FF-707F-D54D-B8EB-2A3398410C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6000" y="1620000"/>
                <a:ext cx="7668488" cy="2235420"/>
              </a:xfrm>
              <a:prstGeom prst="rect">
                <a:avLst/>
              </a:prstGeom>
              <a:blipFill>
                <a:blip r:embed="rId4"/>
                <a:stretch>
                  <a:fillRect l="-99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6FC9DCCB-9A19-4D7F-A499-8D943324ECED}"/>
              </a:ext>
            </a:extLst>
          </p:cNvPr>
          <p:cNvGrpSpPr/>
          <p:nvPr/>
        </p:nvGrpSpPr>
        <p:grpSpPr>
          <a:xfrm>
            <a:off x="4994523" y="1529763"/>
            <a:ext cx="2800767" cy="3918065"/>
            <a:chOff x="5013573" y="1510713"/>
            <a:chExt cx="2800767" cy="3918065"/>
          </a:xfrm>
        </p:grpSpPr>
        <p:sp>
          <p:nvSpPr>
            <p:cNvPr id="12" name="Прямоугольник 11">
              <a:extLst>
                <a:ext uri="{FF2B5EF4-FFF2-40B4-BE49-F238E27FC236}">
                  <a16:creationId xmlns:a16="http://schemas.microsoft.com/office/drawing/2014/main" id="{B10B2555-B3A6-E14B-90BB-4FABD22BEC18}"/>
                </a:ext>
              </a:extLst>
            </p:cNvPr>
            <p:cNvSpPr/>
            <p:nvPr/>
          </p:nvSpPr>
          <p:spPr>
            <a:xfrm>
              <a:off x="5020594" y="1510713"/>
              <a:ext cx="2786724" cy="2439902"/>
            </a:xfrm>
            <a:prstGeom prst="rect">
              <a:avLst/>
            </a:prstGeom>
            <a:noFill/>
            <a:ln w="28575">
              <a:solidFill>
                <a:srgbClr val="C0504D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rgbClr val="FF513D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Прямоугольник 12">
                  <a:extLst>
                    <a:ext uri="{FF2B5EF4-FFF2-40B4-BE49-F238E27FC236}">
                      <a16:creationId xmlns:a16="http://schemas.microsoft.com/office/drawing/2014/main" id="{F84E2E7D-2C7C-734A-B4CB-83C178040925}"/>
                    </a:ext>
                  </a:extLst>
                </p:cNvPr>
                <p:cNvSpPr/>
                <p:nvPr/>
              </p:nvSpPr>
              <p:spPr>
                <a:xfrm>
                  <a:off x="5013573" y="4160354"/>
                  <a:ext cx="2800767" cy="126842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2400" b="0" i="1" smtClean="0">
                                <a:solidFill>
                                  <a:srgbClr val="C0504D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solidFill>
                                  <a:srgbClr val="C0504D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  <m:d>
                              <m:dPr>
                                <m:ctrlPr>
                                  <a:rPr lang="en-US" sz="2400" i="1">
                                    <a:solidFill>
                                      <a:srgbClr val="C0504D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solidFill>
                                      <a:srgbClr val="C0504D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0, 1</m:t>
                                </m:r>
                              </m:e>
                            </m:d>
                            <m:r>
                              <m:rPr>
                                <m:nor/>
                              </m:rPr>
                              <a:rPr lang="ru-RU" sz="2400" dirty="0">
                                <a:solidFill>
                                  <a:srgbClr val="C0504D"/>
                                </a:solidFill>
                              </a:rPr>
                              <m:t> 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2400" i="1">
                                    <a:solidFill>
                                      <a:srgbClr val="C0504D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f>
                                  <m:fPr>
                                    <m:ctrlPr>
                                      <a:rPr lang="en-US" sz="2400" i="1">
                                        <a:solidFill>
                                          <a:srgbClr val="C0504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Sup>
                                      <m:sSubSupPr>
                                        <m:ctrlPr>
                                          <a:rPr lang="en-US" sz="2400" i="1">
                                            <a:solidFill>
                                              <a:srgbClr val="C0504D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rgbClr val="C0504D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𝜒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solidFill>
                                              <a:srgbClr val="C0504D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en-US" sz="2400" i="1">
                                            <a:solidFill>
                                              <a:srgbClr val="C0504D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sub>
                                      <m:sup>
                                        <m:r>
                                          <a:rPr lang="en-US" sz="2400" i="1">
                                            <a:solidFill>
                                              <a:srgbClr val="C0504D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num>
                                  <m:den>
                                    <m:r>
                                      <a:rPr lang="en-US" sz="2400" i="1">
                                        <a:solidFill>
                                          <a:srgbClr val="C0504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sz="2400" i="1">
                                        <a:solidFill>
                                          <a:srgbClr val="C0504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−1</m:t>
                                    </m:r>
                                  </m:den>
                                </m:f>
                              </m:e>
                            </m:rad>
                          </m:den>
                        </m:f>
                        <m:r>
                          <a:rPr lang="en-US" sz="2400" b="0" i="1" smtClean="0">
                            <a:solidFill>
                              <a:srgbClr val="C0504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sz="2400" b="0" i="1" smtClean="0">
                            <a:solidFill>
                              <a:srgbClr val="C0504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b="0" i="1" smtClean="0">
                            <a:solidFill>
                              <a:srgbClr val="C0504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solidFill>
                              <a:srgbClr val="C0504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sz="2400" b="0" i="1" smtClean="0">
                            <a:solidFill>
                              <a:srgbClr val="C0504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−1)</m:t>
                        </m:r>
                      </m:oMath>
                    </m:oMathPara>
                  </a14:m>
                  <a:endParaRPr lang="ru-RU" sz="2400" dirty="0">
                    <a:solidFill>
                      <a:srgbClr val="C0504D"/>
                    </a:solidFill>
                  </a:endParaRPr>
                </a:p>
              </p:txBody>
            </p:sp>
          </mc:Choice>
          <mc:Fallback xmlns="">
            <p:sp>
              <p:nvSpPr>
                <p:cNvPr id="13" name="Прямоугольник 12">
                  <a:extLst>
                    <a:ext uri="{FF2B5EF4-FFF2-40B4-BE49-F238E27FC236}">
                      <a16:creationId xmlns:a16="http://schemas.microsoft.com/office/drawing/2014/main" id="{F84E2E7D-2C7C-734A-B4CB-83C17804092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13573" y="4160354"/>
                  <a:ext cx="2800767" cy="1268424"/>
                </a:xfrm>
                <a:prstGeom prst="rect">
                  <a:avLst/>
                </a:prstGeom>
                <a:blipFill>
                  <a:blip r:embed="rId5"/>
                  <a:stretch>
                    <a:fillRect b="-2000"/>
                  </a:stretch>
                </a:blipFill>
              </p:spPr>
              <p:txBody>
                <a:bodyPr/>
                <a:lstStyle/>
                <a:p>
                  <a:r>
                    <a:rPr lang="en-RU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4">
                <a:extLst>
                  <a:ext uri="{FF2B5EF4-FFF2-40B4-BE49-F238E27FC236}">
                    <a16:creationId xmlns:a16="http://schemas.microsoft.com/office/drawing/2014/main" id="{DEFD0EAA-2279-794D-A1A1-B4B42292E23A}"/>
                  </a:ext>
                </a:extLst>
              </p:cNvPr>
              <p:cNvSpPr/>
              <p:nvPr/>
            </p:nvSpPr>
            <p:spPr>
              <a:xfrm>
                <a:off x="1296000" y="720000"/>
                <a:ext cx="595278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400" i="1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∼</m:t>
                    </m:r>
                    <m:r>
                      <a:rPr lang="en-US" sz="2400" i="1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𝑖𝑖𝑑</m:t>
                    </m:r>
                    <m:r>
                      <a:rPr lang="en-US" sz="2400" i="1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i="1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sz="2400" i="1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sz="2400" i="1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sz="2400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ru-RU" sz="2400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     </m:t>
                    </m:r>
                    <m:sSup>
                      <m:sSupPr>
                        <m:ctrlP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rgbClr val="28506A"/>
                    </a:solidFill>
                  </a:rPr>
                  <a:t> </a:t>
                </a:r>
                <a:r>
                  <a:rPr lang="ru-RU" sz="2400" b="1" dirty="0">
                    <a:solidFill>
                      <a:srgbClr val="C0504D"/>
                    </a:solidFill>
                  </a:rPr>
                  <a:t>не</a:t>
                </a:r>
                <a:r>
                  <a:rPr lang="ru-RU" sz="2400" dirty="0">
                    <a:solidFill>
                      <a:srgbClr val="373737"/>
                    </a:solidFill>
                  </a:rPr>
                  <a:t>известна</a:t>
                </a:r>
              </a:p>
            </p:txBody>
          </p:sp>
        </mc:Choice>
        <mc:Fallback xmlns="">
          <p:sp>
            <p:nvSpPr>
              <p:cNvPr id="9" name="Прямоугольник 4">
                <a:extLst>
                  <a:ext uri="{FF2B5EF4-FFF2-40B4-BE49-F238E27FC236}">
                    <a16:creationId xmlns:a16="http://schemas.microsoft.com/office/drawing/2014/main" id="{DEFD0EAA-2279-794D-A1A1-B4B42292E2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6000" y="720000"/>
                <a:ext cx="5952783" cy="461665"/>
              </a:xfrm>
              <a:prstGeom prst="rect">
                <a:avLst/>
              </a:prstGeom>
              <a:blipFill>
                <a:blip r:embed="rId6"/>
                <a:stretch>
                  <a:fillRect l="-427" t="-10811" b="-2973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88559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7" name="applause.wav"/>
          </p:stSnd>
        </p:sndAc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D335C46-D380-E54F-B150-A1BA7F2A7D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711" y="2744924"/>
            <a:ext cx="6913360" cy="3656104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wrap="square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06A"/>
                </a:solidFill>
                <a:latin typeface="+mn-lt"/>
                <a:ea typeface="+mn-ea"/>
                <a:cs typeface="+mn-cs"/>
              </a:rPr>
              <a:t>Дисперсия неизвестна</a:t>
            </a:r>
            <a:r>
              <a:rPr lang="en-US" sz="3200" b="1" dirty="0">
                <a:solidFill>
                  <a:srgbClr val="28506A"/>
                </a:solidFill>
                <a:latin typeface="+mn-lt"/>
                <a:ea typeface="+mn-ea"/>
                <a:cs typeface="+mn-cs"/>
              </a:rPr>
              <a:t> </a:t>
            </a:r>
            <a:endParaRPr lang="ru-RU" sz="3200" b="1" dirty="0">
              <a:solidFill>
                <a:srgbClr val="28506A"/>
              </a:solidFill>
              <a:latin typeface="+mn-lt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20F8D8FF-707F-D54D-B8EB-2A3398410CD8}"/>
                  </a:ext>
                </a:extLst>
              </p:cNvPr>
              <p:cNvSpPr/>
              <p:nvPr/>
            </p:nvSpPr>
            <p:spPr>
              <a:xfrm>
                <a:off x="3419872" y="1380747"/>
                <a:ext cx="2597634" cy="12337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̅"/>
                              <m:ctrlP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en-US" sz="2400" b="0" i="1" smtClean="0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2400" b="0" i="1" smtClean="0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sz="2400" b="0" i="1" smtClean="0">
                                          <a:solidFill>
                                            <a:srgbClr val="2850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sz="2400" b="0" i="1" smtClean="0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</m:e>
                          </m:rad>
                        </m:den>
                      </m:f>
                      <m:r>
                        <a:rPr lang="en-US" sz="2400" i="1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sz="240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en-US" sz="2400" dirty="0">
                  <a:solidFill>
                    <a:srgbClr val="28506A"/>
                  </a:solidFill>
                </a:endParaRPr>
              </a:p>
            </p:txBody>
          </p:sp>
        </mc:Choice>
        <mc:Fallback xmlns="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20F8D8FF-707F-D54D-B8EB-2A3398410C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9872" y="1380747"/>
                <a:ext cx="2597634" cy="1233799"/>
              </a:xfrm>
              <a:prstGeom prst="rect">
                <a:avLst/>
              </a:prstGeom>
              <a:blipFill>
                <a:blip r:embed="rId4"/>
                <a:stretch>
                  <a:fillRect t="-2062" r="-98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Прямоугольник 4">
                <a:extLst>
                  <a:ext uri="{FF2B5EF4-FFF2-40B4-BE49-F238E27FC236}">
                    <a16:creationId xmlns:a16="http://schemas.microsoft.com/office/drawing/2014/main" id="{D7075F81-8809-9441-B04C-930E45297820}"/>
                  </a:ext>
                </a:extLst>
              </p:cNvPr>
              <p:cNvSpPr/>
              <p:nvPr/>
            </p:nvSpPr>
            <p:spPr>
              <a:xfrm>
                <a:off x="1296000" y="720000"/>
                <a:ext cx="595278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400" i="1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∼</m:t>
                    </m:r>
                    <m:r>
                      <a:rPr lang="en-US" sz="2400" i="1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𝑖𝑖𝑑</m:t>
                    </m:r>
                    <m:r>
                      <a:rPr lang="en-US" sz="2400" i="1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i="1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sz="2400" i="1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sz="2400" i="1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sz="2400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ru-RU" sz="2400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     </m:t>
                    </m:r>
                    <m:sSup>
                      <m:sSupPr>
                        <m:ctrlP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rgbClr val="28506A"/>
                    </a:solidFill>
                  </a:rPr>
                  <a:t> </a:t>
                </a:r>
                <a:r>
                  <a:rPr lang="ru-RU" sz="2400" b="1" dirty="0">
                    <a:solidFill>
                      <a:srgbClr val="C0504D"/>
                    </a:solidFill>
                  </a:rPr>
                  <a:t>не</a:t>
                </a:r>
                <a:r>
                  <a:rPr lang="ru-RU" sz="2400" dirty="0">
                    <a:solidFill>
                      <a:srgbClr val="373737"/>
                    </a:solidFill>
                  </a:rPr>
                  <a:t>известна</a:t>
                </a:r>
              </a:p>
            </p:txBody>
          </p:sp>
        </mc:Choice>
        <mc:Fallback xmlns="">
          <p:sp>
            <p:nvSpPr>
              <p:cNvPr id="7" name="Прямоугольник 4">
                <a:extLst>
                  <a:ext uri="{FF2B5EF4-FFF2-40B4-BE49-F238E27FC236}">
                    <a16:creationId xmlns:a16="http://schemas.microsoft.com/office/drawing/2014/main" id="{D7075F81-8809-9441-B04C-930E452978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6000" y="720000"/>
                <a:ext cx="5952783" cy="461665"/>
              </a:xfrm>
              <a:prstGeom prst="rect">
                <a:avLst/>
              </a:prstGeom>
              <a:blipFill>
                <a:blip r:embed="rId5"/>
                <a:stretch>
                  <a:fillRect l="-427" t="-10811" b="-2973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7644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6" name="applause.wav"/>
          </p:stSnd>
        </p:sndAc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wrap="square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06A"/>
                </a:solidFill>
                <a:latin typeface="+mn-lt"/>
                <a:ea typeface="+mn-ea"/>
                <a:cs typeface="+mn-cs"/>
              </a:rPr>
              <a:t>Дисперсия неизвестна</a:t>
            </a:r>
            <a:r>
              <a:rPr lang="en-US" sz="3200" b="1" dirty="0">
                <a:solidFill>
                  <a:srgbClr val="28506A"/>
                </a:solidFill>
                <a:latin typeface="+mn-lt"/>
                <a:ea typeface="+mn-ea"/>
                <a:cs typeface="+mn-cs"/>
              </a:rPr>
              <a:t> </a:t>
            </a:r>
            <a:endParaRPr lang="ru-RU" sz="3200" b="1" dirty="0">
              <a:solidFill>
                <a:srgbClr val="28506A"/>
              </a:solidFill>
              <a:latin typeface="+mn-lt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14CF27EE-D981-BD4A-9E4C-BD361262DCDB}"/>
                  </a:ext>
                </a:extLst>
              </p:cNvPr>
              <p:cNvSpPr/>
              <p:nvPr/>
            </p:nvSpPr>
            <p:spPr>
              <a:xfrm>
                <a:off x="1014168" y="1575996"/>
                <a:ext cx="6516445" cy="714363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400" b="0" i="1" smtClean="0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f>
                            <m:fPr>
                              <m:ctrlP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rad>
                            </m:den>
                          </m:f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sz="2400" i="1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≤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400" i="1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num>
                                <m:den>
                                  <m: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f>
                            <m:fPr>
                              <m:ctrlP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solidFill>
                                    <a:srgbClr val="28506A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400" i="1">
                                      <a:solidFill>
                                        <a:srgbClr val="2850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rad>
                            </m:den>
                          </m:f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400" dirty="0">
                  <a:solidFill>
                    <a:srgbClr val="28506A"/>
                  </a:solidFill>
                </a:endParaRPr>
              </a:p>
            </p:txBody>
          </p:sp>
        </mc:Choice>
        <mc:Fallback xmlns="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14CF27EE-D981-BD4A-9E4C-BD361262DC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4168" y="1575996"/>
                <a:ext cx="6516445" cy="714363"/>
              </a:xfrm>
              <a:prstGeom prst="rect">
                <a:avLst/>
              </a:prstGeom>
              <a:blipFill>
                <a:blip r:embed="rId3"/>
                <a:stretch>
                  <a:fillRect b="-3571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18EF6B9F-8CF6-744A-93E3-3DB8660E63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711" y="2744924"/>
            <a:ext cx="6913360" cy="365610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4">
                <a:extLst>
                  <a:ext uri="{FF2B5EF4-FFF2-40B4-BE49-F238E27FC236}">
                    <a16:creationId xmlns:a16="http://schemas.microsoft.com/office/drawing/2014/main" id="{B2DEFF1E-7A2D-9344-AD76-4E38A99B9F31}"/>
                  </a:ext>
                </a:extLst>
              </p:cNvPr>
              <p:cNvSpPr/>
              <p:nvPr/>
            </p:nvSpPr>
            <p:spPr>
              <a:xfrm>
                <a:off x="1296000" y="720000"/>
                <a:ext cx="595278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400" i="1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∼</m:t>
                    </m:r>
                    <m:r>
                      <a:rPr lang="en-US" sz="2400" i="1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𝑖𝑖𝑑</m:t>
                    </m:r>
                    <m:r>
                      <a:rPr lang="en-US" sz="2400" i="1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i="1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sz="2400" i="1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sz="2400" i="1">
                                <a:solidFill>
                                  <a:srgbClr val="2850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sz="2400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ru-RU" sz="2400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     </m:t>
                    </m:r>
                    <m:sSup>
                      <m:sSupPr>
                        <m:ctrlP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2400" i="1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rgbClr val="28506A"/>
                    </a:solidFill>
                  </a:rPr>
                  <a:t> </a:t>
                </a:r>
                <a:r>
                  <a:rPr lang="ru-RU" sz="2400" b="1" dirty="0">
                    <a:solidFill>
                      <a:srgbClr val="C0504D"/>
                    </a:solidFill>
                  </a:rPr>
                  <a:t>не</a:t>
                </a:r>
                <a:r>
                  <a:rPr lang="ru-RU" sz="2400" dirty="0">
                    <a:solidFill>
                      <a:srgbClr val="373737"/>
                    </a:solidFill>
                  </a:rPr>
                  <a:t>известна</a:t>
                </a:r>
              </a:p>
            </p:txBody>
          </p:sp>
        </mc:Choice>
        <mc:Fallback xmlns="">
          <p:sp>
            <p:nvSpPr>
              <p:cNvPr id="6" name="Прямоугольник 4">
                <a:extLst>
                  <a:ext uri="{FF2B5EF4-FFF2-40B4-BE49-F238E27FC236}">
                    <a16:creationId xmlns:a16="http://schemas.microsoft.com/office/drawing/2014/main" id="{B2DEFF1E-7A2D-9344-AD76-4E38A99B9F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6000" y="720000"/>
                <a:ext cx="5952783" cy="461665"/>
              </a:xfrm>
              <a:prstGeom prst="rect">
                <a:avLst/>
              </a:prstGeom>
              <a:blipFill>
                <a:blip r:embed="rId5"/>
                <a:stretch>
                  <a:fillRect l="-427" t="-10811" b="-2973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43312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6" name="applause.wav"/>
          </p:stSnd>
        </p:sndAc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FC090ECC-7A2B-4765-957D-B60AE254422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20688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>
            <a:lvl1pPr>
              <a:spcBef>
                <a:spcPct val="0"/>
              </a:spcBef>
              <a:buNone/>
              <a:defRPr sz="3200" b="1">
                <a:solidFill>
                  <a:srgbClr val="28506A"/>
                </a:solidFill>
              </a:defRPr>
            </a:lvl1pPr>
          </a:lstStyle>
          <a:p>
            <a:r>
              <a:rPr lang="ru-RU" dirty="0"/>
              <a:t>Точный </a:t>
            </a:r>
            <a:r>
              <a:rPr lang="en-US" dirty="0"/>
              <a:t>vs </a:t>
            </a:r>
            <a:r>
              <a:rPr lang="ru-RU" dirty="0"/>
              <a:t>Асимптотический</a:t>
            </a:r>
          </a:p>
        </p:txBody>
      </p:sp>
      <p:cxnSp>
        <p:nvCxnSpPr>
          <p:cNvPr id="15" name="Прямая соединительная линия 3">
            <a:extLst>
              <a:ext uri="{FF2B5EF4-FFF2-40B4-BE49-F238E27FC236}">
                <a16:creationId xmlns:a16="http://schemas.microsoft.com/office/drawing/2014/main" id="{206D2269-C413-1C4C-8BE0-88C9191E31DB}"/>
              </a:ext>
            </a:extLst>
          </p:cNvPr>
          <p:cNvCxnSpPr>
            <a:cxnSpLocks/>
          </p:cNvCxnSpPr>
          <p:nvPr/>
        </p:nvCxnSpPr>
        <p:spPr>
          <a:xfrm>
            <a:off x="4452362" y="1648393"/>
            <a:ext cx="0" cy="2644703"/>
          </a:xfrm>
          <a:prstGeom prst="line">
            <a:avLst/>
          </a:prstGeom>
          <a:ln w="22225">
            <a:solidFill>
              <a:srgbClr val="B0B0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Объект 5">
            <a:extLst>
              <a:ext uri="{FF2B5EF4-FFF2-40B4-BE49-F238E27FC236}">
                <a16:creationId xmlns:a16="http://schemas.microsoft.com/office/drawing/2014/main" id="{38FFB377-7E4C-FC42-BD98-E60A3D3A9EBA}"/>
              </a:ext>
            </a:extLst>
          </p:cNvPr>
          <p:cNvSpPr txBox="1">
            <a:spLocks/>
          </p:cNvSpPr>
          <p:nvPr/>
        </p:nvSpPr>
        <p:spPr>
          <a:xfrm>
            <a:off x="4788024" y="1628800"/>
            <a:ext cx="4176464" cy="258892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06A"/>
              </a:buClr>
            </a:pPr>
            <a:r>
              <a:rPr lang="ru-RU" sz="2400" dirty="0">
                <a:solidFill>
                  <a:srgbClr val="373737"/>
                </a:solidFill>
              </a:rPr>
              <a:t>Союзники</a:t>
            </a:r>
            <a:r>
              <a:rPr lang="en-US" sz="2400" dirty="0">
                <a:solidFill>
                  <a:srgbClr val="373737"/>
                </a:solidFill>
              </a:rPr>
              <a:t>: </a:t>
            </a:r>
            <a:r>
              <a:rPr lang="ru-RU" sz="2400" dirty="0">
                <a:solidFill>
                  <a:srgbClr val="373737"/>
                </a:solidFill>
              </a:rPr>
              <a:t>теорема </a:t>
            </a:r>
            <a:br>
              <a:rPr lang="ru-RU" sz="2400" dirty="0">
                <a:solidFill>
                  <a:srgbClr val="373737"/>
                </a:solidFill>
              </a:rPr>
            </a:br>
            <a:r>
              <a:rPr lang="ru-RU" sz="2400" dirty="0">
                <a:solidFill>
                  <a:srgbClr val="373737"/>
                </a:solidFill>
              </a:rPr>
              <a:t>Фишера</a:t>
            </a:r>
            <a:r>
              <a:rPr lang="en-US" sz="2400" dirty="0">
                <a:solidFill>
                  <a:srgbClr val="373737"/>
                </a:solidFill>
              </a:rPr>
              <a:t>, t-</a:t>
            </a:r>
            <a:r>
              <a:rPr lang="ru-RU" sz="2400" dirty="0">
                <a:solidFill>
                  <a:srgbClr val="373737"/>
                </a:solidFill>
              </a:rPr>
              <a:t>распределение</a:t>
            </a:r>
            <a:endParaRPr lang="en-US" sz="2400" dirty="0">
              <a:solidFill>
                <a:srgbClr val="373737"/>
              </a:solidFill>
            </a:endParaRPr>
          </a:p>
        </p:txBody>
      </p:sp>
      <p:sp>
        <p:nvSpPr>
          <p:cNvPr id="9" name="Объект 5">
            <a:extLst>
              <a:ext uri="{FF2B5EF4-FFF2-40B4-BE49-F238E27FC236}">
                <a16:creationId xmlns:a16="http://schemas.microsoft.com/office/drawing/2014/main" id="{57100A1D-CCBC-5E43-9F4C-2DC76E900157}"/>
              </a:ext>
            </a:extLst>
          </p:cNvPr>
          <p:cNvSpPr txBox="1">
            <a:spLocks/>
          </p:cNvSpPr>
          <p:nvPr/>
        </p:nvSpPr>
        <p:spPr>
          <a:xfrm>
            <a:off x="539552" y="1628800"/>
            <a:ext cx="3888427" cy="197374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000" indent="-342000">
              <a:spcBef>
                <a:spcPts val="0"/>
              </a:spcBef>
              <a:spcAft>
                <a:spcPts val="1800"/>
              </a:spcAft>
              <a:buClr>
                <a:srgbClr val="28506A"/>
              </a:buClr>
            </a:pPr>
            <a:r>
              <a:rPr lang="ru-RU" sz="2400" dirty="0">
                <a:solidFill>
                  <a:srgbClr val="373737"/>
                </a:solidFill>
              </a:rPr>
              <a:t>Союзник</a:t>
            </a:r>
            <a:r>
              <a:rPr lang="en-US" sz="2400" dirty="0">
                <a:solidFill>
                  <a:srgbClr val="373737"/>
                </a:solidFill>
              </a:rPr>
              <a:t>:</a:t>
            </a:r>
            <a:r>
              <a:rPr lang="ru-RU" sz="2400" dirty="0">
                <a:solidFill>
                  <a:srgbClr val="373737"/>
                </a:solidFill>
              </a:rPr>
              <a:t>  ЦПТ</a:t>
            </a:r>
            <a:br>
              <a:rPr lang="ru-RU" sz="2400" dirty="0">
                <a:solidFill>
                  <a:srgbClr val="373737"/>
                </a:solidFill>
              </a:rPr>
            </a:br>
            <a:endParaRPr lang="en-US" sz="2400" dirty="0">
              <a:solidFill>
                <a:srgbClr val="373737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0524AE0-C1A1-674E-B3B6-2D699774E928}"/>
              </a:ext>
            </a:extLst>
          </p:cNvPr>
          <p:cNvSpPr txBox="1"/>
          <p:nvPr/>
        </p:nvSpPr>
        <p:spPr>
          <a:xfrm>
            <a:off x="885778" y="1043444"/>
            <a:ext cx="2390078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ru-RU" sz="2400" dirty="0">
                <a:solidFill>
                  <a:srgbClr val="28506A"/>
                </a:solidFill>
              </a:rPr>
              <a:t>Асимптотический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12553C6-1507-D946-B153-405817CC65F4}"/>
              </a:ext>
            </a:extLst>
          </p:cNvPr>
          <p:cNvSpPr txBox="1"/>
          <p:nvPr/>
        </p:nvSpPr>
        <p:spPr>
          <a:xfrm>
            <a:off x="5148064" y="1043444"/>
            <a:ext cx="1059649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ru-RU" sz="2400" dirty="0">
                <a:solidFill>
                  <a:srgbClr val="28506A"/>
                </a:solidFill>
              </a:rPr>
              <a:t>Точный</a:t>
            </a:r>
          </a:p>
        </p:txBody>
      </p:sp>
    </p:spTree>
    <p:extLst>
      <p:ext uri="{BB962C8B-B14F-4D97-AF65-F5344CB8AC3E}">
        <p14:creationId xmlns:p14="http://schemas.microsoft.com/office/powerpoint/2010/main" val="4222342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FC090ECC-7A2B-4765-957D-B60AE254422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20688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>
            <a:lvl1pPr>
              <a:spcBef>
                <a:spcPct val="0"/>
              </a:spcBef>
              <a:buNone/>
              <a:defRPr sz="3200" b="1">
                <a:solidFill>
                  <a:srgbClr val="28506A"/>
                </a:solidFill>
              </a:defRPr>
            </a:lvl1pPr>
          </a:lstStyle>
          <a:p>
            <a:r>
              <a:rPr lang="ru-RU" dirty="0"/>
              <a:t>Точный </a:t>
            </a:r>
            <a:r>
              <a:rPr lang="en-US" dirty="0"/>
              <a:t>vs </a:t>
            </a:r>
            <a:r>
              <a:rPr lang="ru-RU" dirty="0"/>
              <a:t>Асимптотический</a:t>
            </a:r>
          </a:p>
        </p:txBody>
      </p:sp>
      <p:cxnSp>
        <p:nvCxnSpPr>
          <p:cNvPr id="15" name="Прямая соединительная линия 3">
            <a:extLst>
              <a:ext uri="{FF2B5EF4-FFF2-40B4-BE49-F238E27FC236}">
                <a16:creationId xmlns:a16="http://schemas.microsoft.com/office/drawing/2014/main" id="{431A3E6B-2F10-B348-99DD-1222140CF3EE}"/>
              </a:ext>
            </a:extLst>
          </p:cNvPr>
          <p:cNvCxnSpPr>
            <a:cxnSpLocks/>
          </p:cNvCxnSpPr>
          <p:nvPr/>
        </p:nvCxnSpPr>
        <p:spPr>
          <a:xfrm>
            <a:off x="4452362" y="1648393"/>
            <a:ext cx="0" cy="2644703"/>
          </a:xfrm>
          <a:prstGeom prst="line">
            <a:avLst/>
          </a:prstGeom>
          <a:ln w="22225">
            <a:solidFill>
              <a:srgbClr val="B0B0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Объект 5">
            <a:extLst>
              <a:ext uri="{FF2B5EF4-FFF2-40B4-BE49-F238E27FC236}">
                <a16:creationId xmlns:a16="http://schemas.microsoft.com/office/drawing/2014/main" id="{F1DC741E-B82B-104C-8097-8B2F46AB34FB}"/>
              </a:ext>
            </a:extLst>
          </p:cNvPr>
          <p:cNvSpPr txBox="1">
            <a:spLocks/>
          </p:cNvSpPr>
          <p:nvPr/>
        </p:nvSpPr>
        <p:spPr>
          <a:xfrm>
            <a:off x="4788024" y="1628800"/>
            <a:ext cx="4176464" cy="258892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06A"/>
              </a:buClr>
            </a:pPr>
            <a:r>
              <a:rPr lang="ru-RU" sz="2400" dirty="0">
                <a:solidFill>
                  <a:srgbClr val="373737"/>
                </a:solidFill>
              </a:rPr>
              <a:t>Союзники</a:t>
            </a:r>
            <a:r>
              <a:rPr lang="en-US" sz="2400" dirty="0">
                <a:solidFill>
                  <a:srgbClr val="373737"/>
                </a:solidFill>
              </a:rPr>
              <a:t>: </a:t>
            </a:r>
            <a:r>
              <a:rPr lang="ru-RU" sz="2400" dirty="0">
                <a:solidFill>
                  <a:srgbClr val="373737"/>
                </a:solidFill>
              </a:rPr>
              <a:t>теорема </a:t>
            </a:r>
            <a:br>
              <a:rPr lang="ru-RU" sz="2400" dirty="0">
                <a:solidFill>
                  <a:srgbClr val="373737"/>
                </a:solidFill>
              </a:rPr>
            </a:br>
            <a:r>
              <a:rPr lang="ru-RU" sz="2400" dirty="0">
                <a:solidFill>
                  <a:srgbClr val="373737"/>
                </a:solidFill>
              </a:rPr>
              <a:t>Фишера</a:t>
            </a:r>
            <a:r>
              <a:rPr lang="en-US" sz="2400" dirty="0">
                <a:solidFill>
                  <a:srgbClr val="373737"/>
                </a:solidFill>
              </a:rPr>
              <a:t>, t-</a:t>
            </a:r>
            <a:r>
              <a:rPr lang="ru-RU" sz="2400" dirty="0">
                <a:solidFill>
                  <a:srgbClr val="373737"/>
                </a:solidFill>
              </a:rPr>
              <a:t>распределение</a:t>
            </a:r>
            <a:endParaRPr lang="en-US" sz="2400" dirty="0">
              <a:solidFill>
                <a:srgbClr val="373737"/>
              </a:solidFill>
            </a:endParaRP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06A"/>
              </a:buClr>
            </a:pPr>
            <a:r>
              <a:rPr lang="ru-RU" sz="2400" dirty="0">
                <a:solidFill>
                  <a:srgbClr val="373737"/>
                </a:solidFill>
              </a:rPr>
              <a:t>Работает при любом </a:t>
            </a:r>
            <a:r>
              <a:rPr lang="en-US" sz="2400" dirty="0">
                <a:solidFill>
                  <a:srgbClr val="373737"/>
                </a:solidFill>
              </a:rPr>
              <a:t>n</a:t>
            </a:r>
            <a:endParaRPr lang="ru-RU" sz="2400" dirty="0">
              <a:solidFill>
                <a:srgbClr val="373737"/>
              </a:solidFill>
            </a:endParaRPr>
          </a:p>
        </p:txBody>
      </p:sp>
      <p:sp>
        <p:nvSpPr>
          <p:cNvPr id="9" name="Объект 5">
            <a:extLst>
              <a:ext uri="{FF2B5EF4-FFF2-40B4-BE49-F238E27FC236}">
                <a16:creationId xmlns:a16="http://schemas.microsoft.com/office/drawing/2014/main" id="{7E3DCCE9-91D0-CF42-BF16-F78760E57E7B}"/>
              </a:ext>
            </a:extLst>
          </p:cNvPr>
          <p:cNvSpPr txBox="1">
            <a:spLocks/>
          </p:cNvSpPr>
          <p:nvPr/>
        </p:nvSpPr>
        <p:spPr>
          <a:xfrm>
            <a:off x="539552" y="1628800"/>
            <a:ext cx="3888427" cy="197374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000" indent="-342000">
              <a:spcBef>
                <a:spcPts val="0"/>
              </a:spcBef>
              <a:spcAft>
                <a:spcPts val="1800"/>
              </a:spcAft>
              <a:buClr>
                <a:srgbClr val="28506A"/>
              </a:buClr>
            </a:pPr>
            <a:r>
              <a:rPr lang="ru-RU" sz="2400" dirty="0">
                <a:solidFill>
                  <a:srgbClr val="373737"/>
                </a:solidFill>
              </a:rPr>
              <a:t>Союзник</a:t>
            </a:r>
            <a:r>
              <a:rPr lang="en-US" sz="2400" dirty="0">
                <a:solidFill>
                  <a:srgbClr val="373737"/>
                </a:solidFill>
              </a:rPr>
              <a:t>:</a:t>
            </a:r>
            <a:r>
              <a:rPr lang="ru-RU" sz="2400" dirty="0">
                <a:solidFill>
                  <a:srgbClr val="373737"/>
                </a:solidFill>
              </a:rPr>
              <a:t>  ЦПТ</a:t>
            </a:r>
            <a:br>
              <a:rPr lang="ru-RU" sz="2400" dirty="0">
                <a:solidFill>
                  <a:srgbClr val="373737"/>
                </a:solidFill>
              </a:rPr>
            </a:br>
            <a:endParaRPr lang="en-US" sz="2400" dirty="0">
              <a:solidFill>
                <a:srgbClr val="373737"/>
              </a:solidFill>
            </a:endParaRPr>
          </a:p>
          <a:p>
            <a:pPr marL="342000" indent="-342000">
              <a:spcBef>
                <a:spcPts val="0"/>
              </a:spcBef>
              <a:spcAft>
                <a:spcPts val="1800"/>
              </a:spcAft>
              <a:buClr>
                <a:srgbClr val="28506A"/>
              </a:buClr>
            </a:pPr>
            <a:r>
              <a:rPr lang="ru-RU" sz="2400" dirty="0">
                <a:solidFill>
                  <a:srgbClr val="373737"/>
                </a:solidFill>
              </a:rPr>
              <a:t>Работает при большом </a:t>
            </a:r>
            <a:r>
              <a:rPr lang="en-US" sz="2400" dirty="0">
                <a:solidFill>
                  <a:srgbClr val="373737"/>
                </a:solidFill>
              </a:rPr>
              <a:t>n</a:t>
            </a:r>
            <a:endParaRPr lang="ru-RU" sz="2400" dirty="0">
              <a:solidFill>
                <a:srgbClr val="373737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1B0D4F4-22A5-664F-8DEB-4A054A18AE09}"/>
              </a:ext>
            </a:extLst>
          </p:cNvPr>
          <p:cNvSpPr txBox="1"/>
          <p:nvPr/>
        </p:nvSpPr>
        <p:spPr>
          <a:xfrm>
            <a:off x="885778" y="1043444"/>
            <a:ext cx="2390078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ru-RU" sz="2400" dirty="0">
                <a:solidFill>
                  <a:srgbClr val="28506A"/>
                </a:solidFill>
              </a:rPr>
              <a:t>Асимптотический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33C77DB-3661-D649-903B-5F86F09D3EA2}"/>
              </a:ext>
            </a:extLst>
          </p:cNvPr>
          <p:cNvSpPr txBox="1"/>
          <p:nvPr/>
        </p:nvSpPr>
        <p:spPr>
          <a:xfrm>
            <a:off x="5148064" y="1043444"/>
            <a:ext cx="1059649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ru-RU" sz="2400" dirty="0">
                <a:solidFill>
                  <a:srgbClr val="28506A"/>
                </a:solidFill>
              </a:rPr>
              <a:t>Точный</a:t>
            </a:r>
          </a:p>
        </p:txBody>
      </p:sp>
    </p:spTree>
    <p:extLst>
      <p:ext uri="{BB962C8B-B14F-4D97-AF65-F5344CB8AC3E}">
        <p14:creationId xmlns:p14="http://schemas.microsoft.com/office/powerpoint/2010/main" val="169546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Объект 5">
            <a:extLst>
              <a:ext uri="{FF2B5EF4-FFF2-40B4-BE49-F238E27FC236}">
                <a16:creationId xmlns:a16="http://schemas.microsoft.com/office/drawing/2014/main" id="{E9C1E44F-A351-3E4B-9ED6-754795D872C1}"/>
              </a:ext>
            </a:extLst>
          </p:cNvPr>
          <p:cNvSpPr txBox="1">
            <a:spLocks/>
          </p:cNvSpPr>
          <p:nvPr/>
        </p:nvSpPr>
        <p:spPr>
          <a:xfrm>
            <a:off x="4788024" y="1628800"/>
            <a:ext cx="4176464" cy="258892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06A"/>
              </a:buClr>
            </a:pPr>
            <a:r>
              <a:rPr lang="ru-RU" sz="2400" dirty="0">
                <a:solidFill>
                  <a:srgbClr val="373737"/>
                </a:solidFill>
              </a:rPr>
              <a:t>Союзники</a:t>
            </a:r>
            <a:r>
              <a:rPr lang="en-US" sz="2400" dirty="0">
                <a:solidFill>
                  <a:srgbClr val="373737"/>
                </a:solidFill>
              </a:rPr>
              <a:t>: </a:t>
            </a:r>
            <a:r>
              <a:rPr lang="ru-RU" sz="2400" dirty="0">
                <a:solidFill>
                  <a:srgbClr val="373737"/>
                </a:solidFill>
              </a:rPr>
              <a:t>теорема </a:t>
            </a:r>
            <a:br>
              <a:rPr lang="ru-RU" sz="2400" dirty="0">
                <a:solidFill>
                  <a:srgbClr val="373737"/>
                </a:solidFill>
              </a:rPr>
            </a:br>
            <a:r>
              <a:rPr lang="ru-RU" sz="2400" dirty="0">
                <a:solidFill>
                  <a:srgbClr val="373737"/>
                </a:solidFill>
              </a:rPr>
              <a:t>Фишера</a:t>
            </a:r>
            <a:r>
              <a:rPr lang="en-US" sz="2400" dirty="0">
                <a:solidFill>
                  <a:srgbClr val="373737"/>
                </a:solidFill>
              </a:rPr>
              <a:t>, t-</a:t>
            </a:r>
            <a:r>
              <a:rPr lang="ru-RU" sz="2400" dirty="0">
                <a:solidFill>
                  <a:srgbClr val="373737"/>
                </a:solidFill>
              </a:rPr>
              <a:t>распределение</a:t>
            </a:r>
            <a:endParaRPr lang="en-US" sz="2400" dirty="0">
              <a:solidFill>
                <a:srgbClr val="373737"/>
              </a:solidFill>
            </a:endParaRP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06A"/>
              </a:buClr>
            </a:pPr>
            <a:r>
              <a:rPr lang="ru-RU" sz="2400" dirty="0">
                <a:solidFill>
                  <a:srgbClr val="373737"/>
                </a:solidFill>
              </a:rPr>
              <a:t>Работает при любом </a:t>
            </a:r>
            <a:r>
              <a:rPr lang="en-US" sz="2400" dirty="0">
                <a:solidFill>
                  <a:srgbClr val="373737"/>
                </a:solidFill>
              </a:rPr>
              <a:t>n</a:t>
            </a:r>
            <a:endParaRPr lang="ru-RU" sz="2400" dirty="0">
              <a:solidFill>
                <a:srgbClr val="373737"/>
              </a:solidFill>
            </a:endParaRP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06A"/>
              </a:buClr>
            </a:pPr>
            <a:r>
              <a:rPr lang="ru-RU" sz="2400" dirty="0">
                <a:solidFill>
                  <a:srgbClr val="373737"/>
                </a:solidFill>
              </a:rPr>
              <a:t>Выборка независимая </a:t>
            </a:r>
            <a:br>
              <a:rPr lang="ru-RU" sz="2400" dirty="0">
                <a:solidFill>
                  <a:srgbClr val="373737"/>
                </a:solidFill>
              </a:rPr>
            </a:br>
            <a:r>
              <a:rPr lang="ru-RU" sz="2400" dirty="0">
                <a:solidFill>
                  <a:srgbClr val="373737"/>
                </a:solidFill>
              </a:rPr>
              <a:t>из нормального распределения</a:t>
            </a:r>
          </a:p>
        </p:txBody>
      </p: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93173285-9496-534B-AD69-86DD88FD8D21}"/>
              </a:ext>
            </a:extLst>
          </p:cNvPr>
          <p:cNvCxnSpPr>
            <a:cxnSpLocks/>
          </p:cNvCxnSpPr>
          <p:nvPr/>
        </p:nvCxnSpPr>
        <p:spPr>
          <a:xfrm>
            <a:off x="4452362" y="1648393"/>
            <a:ext cx="0" cy="2644703"/>
          </a:xfrm>
          <a:prstGeom prst="line">
            <a:avLst/>
          </a:prstGeom>
          <a:ln w="22225">
            <a:solidFill>
              <a:srgbClr val="B0B0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Объект 5">
            <a:extLst>
              <a:ext uri="{FF2B5EF4-FFF2-40B4-BE49-F238E27FC236}">
                <a16:creationId xmlns:a16="http://schemas.microsoft.com/office/drawing/2014/main" id="{DAB9C71C-568A-ED42-B4AA-F9A8376DA906}"/>
              </a:ext>
            </a:extLst>
          </p:cNvPr>
          <p:cNvSpPr txBox="1">
            <a:spLocks/>
          </p:cNvSpPr>
          <p:nvPr/>
        </p:nvSpPr>
        <p:spPr>
          <a:xfrm>
            <a:off x="539552" y="1628800"/>
            <a:ext cx="3888427" cy="197374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000" indent="-342000">
              <a:spcBef>
                <a:spcPts val="0"/>
              </a:spcBef>
              <a:spcAft>
                <a:spcPts val="1800"/>
              </a:spcAft>
              <a:buClr>
                <a:srgbClr val="28506A"/>
              </a:buClr>
            </a:pPr>
            <a:r>
              <a:rPr lang="ru-RU" sz="2400" dirty="0">
                <a:solidFill>
                  <a:srgbClr val="373737"/>
                </a:solidFill>
              </a:rPr>
              <a:t>Союзник</a:t>
            </a:r>
            <a:r>
              <a:rPr lang="en-US" sz="2400" dirty="0">
                <a:solidFill>
                  <a:srgbClr val="373737"/>
                </a:solidFill>
              </a:rPr>
              <a:t>:</a:t>
            </a:r>
            <a:r>
              <a:rPr lang="ru-RU" sz="2400" dirty="0">
                <a:solidFill>
                  <a:srgbClr val="373737"/>
                </a:solidFill>
              </a:rPr>
              <a:t>  ЦПТ</a:t>
            </a:r>
            <a:br>
              <a:rPr lang="ru-RU" sz="2400" dirty="0">
                <a:solidFill>
                  <a:srgbClr val="373737"/>
                </a:solidFill>
              </a:rPr>
            </a:br>
            <a:endParaRPr lang="en-US" sz="2400" dirty="0">
              <a:solidFill>
                <a:srgbClr val="373737"/>
              </a:solidFill>
            </a:endParaRPr>
          </a:p>
          <a:p>
            <a:pPr marL="342000" indent="-342000">
              <a:spcBef>
                <a:spcPts val="0"/>
              </a:spcBef>
              <a:spcAft>
                <a:spcPts val="1800"/>
              </a:spcAft>
              <a:buClr>
                <a:srgbClr val="28506A"/>
              </a:buClr>
            </a:pPr>
            <a:r>
              <a:rPr lang="ru-RU" sz="2400" dirty="0">
                <a:solidFill>
                  <a:srgbClr val="373737"/>
                </a:solidFill>
              </a:rPr>
              <a:t>Работает при большом </a:t>
            </a:r>
            <a:r>
              <a:rPr lang="en-US" sz="2400" dirty="0">
                <a:solidFill>
                  <a:srgbClr val="373737"/>
                </a:solidFill>
              </a:rPr>
              <a:t>n</a:t>
            </a:r>
            <a:endParaRPr lang="ru-RU" sz="2400" dirty="0">
              <a:solidFill>
                <a:srgbClr val="373737"/>
              </a:solidFill>
            </a:endParaRPr>
          </a:p>
          <a:p>
            <a:pPr marL="342000" indent="-342000">
              <a:spcBef>
                <a:spcPts val="0"/>
              </a:spcBef>
              <a:spcAft>
                <a:spcPts val="1800"/>
              </a:spcAft>
              <a:buClr>
                <a:srgbClr val="28506A"/>
              </a:buClr>
            </a:pPr>
            <a:r>
              <a:rPr lang="ru-RU" sz="2400" dirty="0">
                <a:solidFill>
                  <a:srgbClr val="373737"/>
                </a:solidFill>
              </a:rPr>
              <a:t>Выборка независимая</a:t>
            </a:r>
            <a:r>
              <a:rPr lang="en-US" sz="2400" dirty="0">
                <a:solidFill>
                  <a:srgbClr val="373737"/>
                </a:solidFill>
              </a:rPr>
              <a:t>,</a:t>
            </a:r>
            <a:r>
              <a:rPr lang="ru-RU" sz="2400" dirty="0">
                <a:solidFill>
                  <a:srgbClr val="373737"/>
                </a:solidFill>
              </a:rPr>
              <a:t> </a:t>
            </a:r>
            <a:br>
              <a:rPr lang="ru-RU" sz="2400" dirty="0">
                <a:solidFill>
                  <a:srgbClr val="373737"/>
                </a:solidFill>
              </a:rPr>
            </a:br>
            <a:r>
              <a:rPr lang="ru-RU" sz="2400" dirty="0">
                <a:solidFill>
                  <a:srgbClr val="373737"/>
                </a:solidFill>
              </a:rPr>
              <a:t>без аномалий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0476C58-3AE0-B146-BB0F-3F72656F85EB}"/>
              </a:ext>
            </a:extLst>
          </p:cNvPr>
          <p:cNvSpPr txBox="1"/>
          <p:nvPr/>
        </p:nvSpPr>
        <p:spPr>
          <a:xfrm>
            <a:off x="885778" y="1043444"/>
            <a:ext cx="2390078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ru-RU" sz="2400" dirty="0">
                <a:solidFill>
                  <a:srgbClr val="28506A"/>
                </a:solidFill>
              </a:rPr>
              <a:t>Асимптотический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29B9EF2-6F17-0D4A-B379-79011C0A351A}"/>
              </a:ext>
            </a:extLst>
          </p:cNvPr>
          <p:cNvSpPr txBox="1"/>
          <p:nvPr/>
        </p:nvSpPr>
        <p:spPr>
          <a:xfrm>
            <a:off x="5148064" y="1043444"/>
            <a:ext cx="1059649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ru-RU" sz="2400" dirty="0">
                <a:solidFill>
                  <a:srgbClr val="28506A"/>
                </a:solidFill>
              </a:rPr>
              <a:t>Точный</a:t>
            </a:r>
          </a:p>
        </p:txBody>
      </p:sp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FC090ECC-7A2B-4765-957D-B60AE254422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20688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>
            <a:lvl1pPr>
              <a:spcBef>
                <a:spcPct val="0"/>
              </a:spcBef>
              <a:buNone/>
              <a:defRPr sz="3200" b="1">
                <a:solidFill>
                  <a:srgbClr val="28506A"/>
                </a:solidFill>
              </a:defRPr>
            </a:lvl1pPr>
          </a:lstStyle>
          <a:p>
            <a:r>
              <a:rPr lang="ru-RU" dirty="0"/>
              <a:t>Точный </a:t>
            </a:r>
            <a:r>
              <a:rPr lang="en-US" dirty="0"/>
              <a:t>vs </a:t>
            </a:r>
            <a:r>
              <a:rPr lang="ru-RU" dirty="0"/>
              <a:t>Асимптотический</a:t>
            </a:r>
          </a:p>
        </p:txBody>
      </p:sp>
    </p:spTree>
    <p:extLst>
      <p:ext uri="{BB962C8B-B14F-4D97-AF65-F5344CB8AC3E}">
        <p14:creationId xmlns:p14="http://schemas.microsoft.com/office/powerpoint/2010/main" val="2380001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Заголовок 1">
            <a:extLst>
              <a:ext uri="{FF2B5EF4-FFF2-40B4-BE49-F238E27FC236}">
                <a16:creationId xmlns:a16="http://schemas.microsoft.com/office/drawing/2014/main" id="{C67AB8F9-4325-4A82-AACE-BBD4495E5715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20688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>
            <a:lvl1pPr>
              <a:spcBef>
                <a:spcPct val="0"/>
              </a:spcBef>
              <a:buNone/>
              <a:defRPr sz="3200" b="1">
                <a:solidFill>
                  <a:srgbClr val="54748B"/>
                </a:solidFill>
              </a:defRPr>
            </a:lvl1pPr>
          </a:lstStyle>
          <a:p>
            <a:r>
              <a:rPr lang="ru-RU" dirty="0">
                <a:solidFill>
                  <a:srgbClr val="28506A"/>
                </a:solidFill>
              </a:rPr>
              <a:t>Пример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Объект 5">
                <a:extLst>
                  <a:ext uri="{FF2B5EF4-FFF2-40B4-BE49-F238E27FC236}">
                    <a16:creationId xmlns:a16="http://schemas.microsoft.com/office/drawing/2014/main" id="{FE795F07-7B70-2540-BA40-433D6209BBC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9552" y="692696"/>
                <a:ext cx="8280040" cy="1229995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buNone/>
                </a:pPr>
                <a:r>
                  <a:rPr lang="ru-RU" sz="2400" dirty="0">
                    <a:solidFill>
                      <a:srgbClr val="373737"/>
                    </a:solidFill>
                  </a:rPr>
                  <a:t>Измерили зарплаты</a:t>
                </a:r>
                <a:r>
                  <a:rPr lang="en-US" sz="2400" dirty="0">
                    <a:solidFill>
                      <a:srgbClr val="373737"/>
                    </a:solidFill>
                  </a:rPr>
                  <a:t>: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solidFill>
                          <a:srgbClr val="37373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acc>
                      <m:accPr>
                        <m:chr m:val="̅"/>
                        <m:ctrlPr>
                          <a:rPr lang="en-US" sz="2400" b="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sz="2400" b="0" i="1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=43</m:t>
                    </m:r>
                    <m:r>
                      <a:rPr lang="ru-RU" sz="2400" b="0" i="1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тыс</m:t>
                    </m:r>
                    <m:r>
                      <a:rPr lang="en-US" sz="2400" b="0" i="1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ru-RU" sz="2400" dirty="0">
                    <a:solidFill>
                      <a:srgbClr val="28506A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и</a:t>
                </a:r>
                <a:r>
                  <a:rPr lang="ru-RU" sz="2400" dirty="0">
                    <a:solidFill>
                      <a:srgbClr val="5C5B5C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sz="2400" b="0" i="1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=5.1 тыс.</m:t>
                    </m:r>
                  </m:oMath>
                </a14:m>
                <a:r>
                  <a:rPr lang="ru-RU" sz="2400" dirty="0">
                    <a:solidFill>
                      <a:srgbClr val="28506A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В выборку попало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37373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10</m:t>
                    </m:r>
                  </m:oMath>
                </a14:m>
                <a:r>
                  <a:rPr lang="en-US" sz="2400" dirty="0">
                    <a:solidFill>
                      <a:srgbClr val="373737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наблюдений</a:t>
                </a:r>
                <a:r>
                  <a:rPr lang="en-US" sz="2400" dirty="0">
                    <a:solidFill>
                      <a:srgbClr val="373737"/>
                    </a:solidFill>
                  </a:rPr>
                  <a:t>.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В реальности</a:t>
                </a:r>
                <a:r>
                  <a:rPr lang="en-US" sz="2400" dirty="0">
                    <a:solidFill>
                      <a:srgbClr val="5C5B5C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sz="2400" i="1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=5.</m:t>
                    </m:r>
                    <m:r>
                      <a:rPr lang="en-US" sz="2400" b="0" i="1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en-US" sz="2400" i="1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ru-RU" sz="2400" i="1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тыс</m:t>
                    </m:r>
                    <m:r>
                      <a:rPr lang="en-US" sz="2400" i="1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ru-RU" sz="2400" dirty="0">
                    <a:solidFill>
                      <a:srgbClr val="28506A"/>
                    </a:solidFill>
                  </a:rPr>
                  <a:t> </a:t>
                </a:r>
                <a:r>
                  <a:rPr lang="en-US" sz="2400" dirty="0">
                    <a:solidFill>
                      <a:srgbClr val="28506A"/>
                    </a:solidFill>
                  </a:rPr>
                  <a:t> </a:t>
                </a:r>
                <a:r>
                  <a:rPr lang="en-US" sz="2400" dirty="0">
                    <a:solidFill>
                      <a:srgbClr val="373737"/>
                    </a:solidFill>
                  </a:rPr>
                  <a:t>(</a:t>
                </a:r>
                <a:r>
                  <a:rPr lang="ru-RU" sz="2400" dirty="0">
                    <a:solidFill>
                      <a:srgbClr val="373737"/>
                    </a:solidFill>
                  </a:rPr>
                  <a:t>знаем </a:t>
                </a: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r>
                  <a:rPr lang="ru-RU" sz="2400" dirty="0">
                    <a:solidFill>
                      <a:srgbClr val="373737"/>
                    </a:solidFill>
                  </a:rPr>
                  <a:t>из переписи населения)</a:t>
                </a: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endParaRPr lang="ru-RU" sz="2400" dirty="0"/>
              </a:p>
            </p:txBody>
          </p:sp>
        </mc:Choice>
        <mc:Fallback xmlns="">
          <p:sp>
            <p:nvSpPr>
              <p:cNvPr id="5" name="Объект 5">
                <a:extLst>
                  <a:ext uri="{FF2B5EF4-FFF2-40B4-BE49-F238E27FC236}">
                    <a16:creationId xmlns:a16="http://schemas.microsoft.com/office/drawing/2014/main" id="{FE795F07-7B70-2540-BA40-433D6209BB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692696"/>
                <a:ext cx="8280040" cy="1229995"/>
              </a:xfrm>
              <a:prstGeom prst="rect">
                <a:avLst/>
              </a:prstGeom>
              <a:blipFill>
                <a:blip r:embed="rId3"/>
                <a:stretch>
                  <a:fillRect l="-2301" t="-7216" b="-4124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76500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Заголовок 1">
            <a:extLst>
              <a:ext uri="{FF2B5EF4-FFF2-40B4-BE49-F238E27FC236}">
                <a16:creationId xmlns:a16="http://schemas.microsoft.com/office/drawing/2014/main" id="{C67AB8F9-4325-4A82-AACE-BBD4495E5715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20688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3200" b="1">
                <a:solidFill>
                  <a:srgbClr val="28506A"/>
                </a:solidFill>
              </a:defRPr>
            </a:lvl1pPr>
          </a:lstStyle>
          <a:p>
            <a:r>
              <a:rPr lang="ru-RU" dirty="0"/>
              <a:t>Пример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Объект 5">
                <a:extLst>
                  <a:ext uri="{FF2B5EF4-FFF2-40B4-BE49-F238E27FC236}">
                    <a16:creationId xmlns:a16="http://schemas.microsoft.com/office/drawing/2014/main" id="{D2AC5A1E-AE23-7D40-A39C-9AA9C4E0DF4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9552" y="692696"/>
                <a:ext cx="8280040" cy="1229995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buNone/>
                </a:pPr>
                <a:r>
                  <a:rPr lang="ru-RU" sz="2400" dirty="0">
                    <a:solidFill>
                      <a:srgbClr val="373737"/>
                    </a:solidFill>
                  </a:rPr>
                  <a:t>Измерили зарплаты</a:t>
                </a:r>
                <a:r>
                  <a:rPr lang="en-US" sz="2400" dirty="0">
                    <a:solidFill>
                      <a:srgbClr val="373737"/>
                    </a:solidFill>
                  </a:rPr>
                  <a:t>: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solidFill>
                          <a:srgbClr val="37373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acc>
                      <m:accPr>
                        <m:chr m:val="̅"/>
                        <m:ctrlPr>
                          <a:rPr lang="en-US" sz="2400" b="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sz="2400" b="0" i="1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43</m:t>
                    </m:r>
                    <m:r>
                      <a:rPr lang="ru-RU" sz="2400" b="0" i="1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тыс</m:t>
                    </m:r>
                    <m:r>
                      <a:rPr lang="en-US" sz="2400" b="0" i="1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ru-RU" sz="2400" dirty="0">
                    <a:solidFill>
                      <a:srgbClr val="28506A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и</a:t>
                </a:r>
                <a:r>
                  <a:rPr lang="ru-RU" sz="2400" dirty="0">
                    <a:solidFill>
                      <a:srgbClr val="5C5B5C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sz="2400" b="0" i="1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</m:t>
                    </m:r>
                    <m:r>
                      <a:rPr lang="en-US" sz="2400" b="0" i="1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2400" b="0" i="1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sz="2400" b="0" i="1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тыс.</m:t>
                    </m:r>
                  </m:oMath>
                </a14:m>
                <a:r>
                  <a:rPr lang="ru-RU" sz="2400" dirty="0">
                    <a:solidFill>
                      <a:srgbClr val="28506A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В выборку попало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37373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10</m:t>
                    </m:r>
                  </m:oMath>
                </a14:m>
                <a:r>
                  <a:rPr lang="en-US" sz="2400" dirty="0">
                    <a:solidFill>
                      <a:srgbClr val="373737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наблюдений</a:t>
                </a:r>
                <a:r>
                  <a:rPr lang="en-US" sz="2400" dirty="0">
                    <a:solidFill>
                      <a:srgbClr val="373737"/>
                    </a:solidFill>
                  </a:rPr>
                  <a:t>.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В реальности</a:t>
                </a:r>
                <a:r>
                  <a:rPr lang="en-US" sz="2400" dirty="0">
                    <a:solidFill>
                      <a:srgbClr val="5C5B5C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sz="2400" i="1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</m:t>
                    </m:r>
                    <m:r>
                      <a:rPr lang="en-US" sz="2400" i="1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2400" b="0" i="1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en-US" sz="2400" i="1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ru-RU" sz="2400" i="1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тыс</m:t>
                    </m:r>
                    <m:r>
                      <a:rPr lang="en-US" sz="2400" i="1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ru-RU" sz="2400" dirty="0">
                    <a:solidFill>
                      <a:srgbClr val="28506A"/>
                    </a:solidFill>
                  </a:rPr>
                  <a:t> </a:t>
                </a:r>
                <a:r>
                  <a:rPr lang="en-US" sz="2400" dirty="0">
                    <a:solidFill>
                      <a:srgbClr val="28506A"/>
                    </a:solidFill>
                  </a:rPr>
                  <a:t> </a:t>
                </a:r>
                <a:r>
                  <a:rPr lang="en-US" sz="2400" dirty="0">
                    <a:solidFill>
                      <a:srgbClr val="373737"/>
                    </a:solidFill>
                  </a:rPr>
                  <a:t>(</a:t>
                </a:r>
                <a:r>
                  <a:rPr lang="ru-RU" sz="2400" dirty="0">
                    <a:solidFill>
                      <a:srgbClr val="373737"/>
                    </a:solidFill>
                  </a:rPr>
                  <a:t>знаем </a:t>
                </a: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r>
                  <a:rPr lang="ru-RU" sz="2400" dirty="0">
                    <a:solidFill>
                      <a:srgbClr val="373737"/>
                    </a:solidFill>
                  </a:rPr>
                  <a:t>из переписи населения)</a:t>
                </a: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endParaRPr lang="ru-RU" sz="2400" dirty="0"/>
              </a:p>
            </p:txBody>
          </p:sp>
        </mc:Choice>
        <mc:Fallback xmlns="">
          <p:sp>
            <p:nvSpPr>
              <p:cNvPr id="18" name="Объект 5">
                <a:extLst>
                  <a:ext uri="{FF2B5EF4-FFF2-40B4-BE49-F238E27FC236}">
                    <a16:creationId xmlns:a16="http://schemas.microsoft.com/office/drawing/2014/main" id="{D2AC5A1E-AE23-7D40-A39C-9AA9C4E0DF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692696"/>
                <a:ext cx="8280040" cy="1229995"/>
              </a:xfrm>
              <a:prstGeom prst="rect">
                <a:avLst/>
              </a:prstGeom>
              <a:blipFill>
                <a:blip r:embed="rId3"/>
                <a:stretch>
                  <a:fillRect l="-2301" t="-7216" b="-4124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Прямоугольник 17">
                <a:extLst>
                  <a:ext uri="{FF2B5EF4-FFF2-40B4-BE49-F238E27FC236}">
                    <a16:creationId xmlns:a16="http://schemas.microsoft.com/office/drawing/2014/main" id="{7CB5A011-6557-B646-B849-1275A096C324}"/>
                  </a:ext>
                </a:extLst>
              </p:cNvPr>
              <p:cNvSpPr/>
              <p:nvPr/>
            </p:nvSpPr>
            <p:spPr>
              <a:xfrm>
                <a:off x="4283375" y="2095345"/>
                <a:ext cx="2003497" cy="7938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40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±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num>
                            <m:den>
                              <m: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b>
                      </m:sSub>
                      <m:r>
                        <a:rPr lang="en-US" sz="2400" i="1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sz="24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19" name="Прямоугольник 17">
                <a:extLst>
                  <a:ext uri="{FF2B5EF4-FFF2-40B4-BE49-F238E27FC236}">
                    <a16:creationId xmlns:a16="http://schemas.microsoft.com/office/drawing/2014/main" id="{7CB5A011-6557-B646-B849-1275A096C3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3375" y="2095345"/>
                <a:ext cx="2003497" cy="79380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Прямоугольник 18">
                <a:extLst>
                  <a:ext uri="{FF2B5EF4-FFF2-40B4-BE49-F238E27FC236}">
                    <a16:creationId xmlns:a16="http://schemas.microsoft.com/office/drawing/2014/main" id="{327A1E43-2B24-9947-9D9E-20A90F648896}"/>
                  </a:ext>
                </a:extLst>
              </p:cNvPr>
              <p:cNvSpPr/>
              <p:nvPr/>
            </p:nvSpPr>
            <p:spPr>
              <a:xfrm>
                <a:off x="4297000" y="4327593"/>
                <a:ext cx="1976247" cy="7938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400" i="1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±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i="1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400" i="1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num>
                            <m:den>
                              <m:r>
                                <a:rPr lang="en-US" sz="2400" i="1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b>
                      </m:sSub>
                      <m:r>
                        <a:rPr lang="en-US" sz="2400" i="1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sz="2400" i="1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400" i="1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i="1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sz="2400" dirty="0">
                  <a:solidFill>
                    <a:schemeClr val="accent4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0" name="Прямоугольник 18">
                <a:extLst>
                  <a:ext uri="{FF2B5EF4-FFF2-40B4-BE49-F238E27FC236}">
                    <a16:creationId xmlns:a16="http://schemas.microsoft.com/office/drawing/2014/main" id="{327A1E43-2B24-9947-9D9E-20A90F6488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7000" y="4327593"/>
                <a:ext cx="1976247" cy="79380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Прямоугольник 19">
                <a:extLst>
                  <a:ext uri="{FF2B5EF4-FFF2-40B4-BE49-F238E27FC236}">
                    <a16:creationId xmlns:a16="http://schemas.microsoft.com/office/drawing/2014/main" id="{558AC524-6225-A240-B78B-67CADAF9D965}"/>
                  </a:ext>
                </a:extLst>
              </p:cNvPr>
              <p:cNvSpPr/>
              <p:nvPr/>
            </p:nvSpPr>
            <p:spPr>
              <a:xfrm>
                <a:off x="4283968" y="3176651"/>
                <a:ext cx="2003497" cy="79143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400" i="1" smtClean="0">
                              <a:solidFill>
                                <a:srgbClr val="1F788D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rgbClr val="1F788D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rgbClr val="1F788D"/>
                          </a:solidFill>
                          <a:latin typeface="Cambria Math" panose="02040503050406030204" pitchFamily="18" charset="0"/>
                        </a:rPr>
                        <m:t>±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1F788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1F788D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1F788D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i="1">
                              <a:solidFill>
                                <a:srgbClr val="1F788D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400" i="1">
                                  <a:solidFill>
                                    <a:srgbClr val="1F788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solidFill>
                                    <a:srgbClr val="1F788D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num>
                            <m:den>
                              <m:r>
                                <a:rPr lang="en-US" sz="2400" i="1">
                                  <a:solidFill>
                                    <a:srgbClr val="1F788D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b>
                      </m:sSub>
                      <m:r>
                        <a:rPr lang="en-US" sz="2400" i="1">
                          <a:solidFill>
                            <a:srgbClr val="1F788D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1F788D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1F788D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400" i="1">
                                  <a:solidFill>
                                    <a:srgbClr val="1F788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i="1">
                                  <a:solidFill>
                                    <a:srgbClr val="1F788D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sz="2400" dirty="0">
                  <a:solidFill>
                    <a:srgbClr val="1F788D"/>
                  </a:solidFill>
                </a:endParaRPr>
              </a:p>
            </p:txBody>
          </p:sp>
        </mc:Choice>
        <mc:Fallback xmlns="">
          <p:sp>
            <p:nvSpPr>
              <p:cNvPr id="21" name="Прямоугольник 19">
                <a:extLst>
                  <a:ext uri="{FF2B5EF4-FFF2-40B4-BE49-F238E27FC236}">
                    <a16:creationId xmlns:a16="http://schemas.microsoft.com/office/drawing/2014/main" id="{558AC524-6225-A240-B78B-67CADAF9D96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3968" y="3176651"/>
                <a:ext cx="2003497" cy="79143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Прямоугольник 20">
                <a:extLst>
                  <a:ext uri="{FF2B5EF4-FFF2-40B4-BE49-F238E27FC236}">
                    <a16:creationId xmlns:a16="http://schemas.microsoft.com/office/drawing/2014/main" id="{EB4B4C29-71EA-3F4A-8800-2254ED9C06FA}"/>
                  </a:ext>
                </a:extLst>
              </p:cNvPr>
              <p:cNvSpPr/>
              <p:nvPr/>
            </p:nvSpPr>
            <p:spPr>
              <a:xfrm>
                <a:off x="6523368" y="2060848"/>
                <a:ext cx="2297104" cy="8628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43</m:t>
                      </m:r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±</m:t>
                      </m:r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96</m:t>
                      </m:r>
                      <m:r>
                        <a:rPr lang="en-US" sz="2400" i="1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sz="24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22" name="Прямоугольник 20">
                <a:extLst>
                  <a:ext uri="{FF2B5EF4-FFF2-40B4-BE49-F238E27FC236}">
                    <a16:creationId xmlns:a16="http://schemas.microsoft.com/office/drawing/2014/main" id="{EB4B4C29-71EA-3F4A-8800-2254ED9C06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3368" y="2060848"/>
                <a:ext cx="2297104" cy="862800"/>
              </a:xfrm>
              <a:prstGeom prst="rect">
                <a:avLst/>
              </a:prstGeom>
              <a:blipFill>
                <a:blip r:embed="rId7"/>
                <a:stretch>
                  <a:fillRect b="-4412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Прямоугольник 21">
                <a:extLst>
                  <a:ext uri="{FF2B5EF4-FFF2-40B4-BE49-F238E27FC236}">
                    <a16:creationId xmlns:a16="http://schemas.microsoft.com/office/drawing/2014/main" id="{E360E5EC-7B0E-8148-8ECC-CE7957D6E3F9}"/>
                  </a:ext>
                </a:extLst>
              </p:cNvPr>
              <p:cNvSpPr/>
              <p:nvPr/>
            </p:nvSpPr>
            <p:spPr>
              <a:xfrm>
                <a:off x="6523961" y="3140968"/>
                <a:ext cx="2297104" cy="8628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1F788D"/>
                          </a:solidFill>
                          <a:latin typeface="Cambria Math" panose="02040503050406030204" pitchFamily="18" charset="0"/>
                        </a:rPr>
                        <m:t>43</m:t>
                      </m:r>
                      <m:r>
                        <a:rPr lang="en-US" sz="2400" b="0" i="1" smtClean="0">
                          <a:solidFill>
                            <a:srgbClr val="1F788D"/>
                          </a:solidFill>
                          <a:latin typeface="Cambria Math" panose="02040503050406030204" pitchFamily="18" charset="0"/>
                        </a:rPr>
                        <m:t>±</m:t>
                      </m:r>
                      <m:r>
                        <a:rPr lang="en-US" sz="2400" b="0" i="1" smtClean="0">
                          <a:solidFill>
                            <a:srgbClr val="1F788D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b="0" i="1" smtClean="0">
                          <a:solidFill>
                            <a:srgbClr val="1F788D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400" b="0" i="1" smtClean="0">
                          <a:solidFill>
                            <a:srgbClr val="1F788D"/>
                          </a:solidFill>
                          <a:latin typeface="Cambria Math" panose="02040503050406030204" pitchFamily="18" charset="0"/>
                        </a:rPr>
                        <m:t>96</m:t>
                      </m:r>
                      <m:r>
                        <a:rPr lang="en-US" sz="2400" i="1">
                          <a:solidFill>
                            <a:srgbClr val="1F788D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1F788D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1F788D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US" sz="2400" b="0" i="1" smtClean="0">
                              <a:solidFill>
                                <a:srgbClr val="1F788D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2400" b="0" i="1" smtClean="0">
                              <a:solidFill>
                                <a:srgbClr val="1F788D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400" i="1">
                                  <a:solidFill>
                                    <a:srgbClr val="1F788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b="0" i="1" smtClean="0">
                                  <a:solidFill>
                                    <a:srgbClr val="1F788D"/>
                                  </a:solidFill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sz="2400" dirty="0">
                  <a:solidFill>
                    <a:srgbClr val="1F788D"/>
                  </a:solidFill>
                </a:endParaRPr>
              </a:p>
            </p:txBody>
          </p:sp>
        </mc:Choice>
        <mc:Fallback xmlns="">
          <p:sp>
            <p:nvSpPr>
              <p:cNvPr id="23" name="Прямоугольник 21">
                <a:extLst>
                  <a:ext uri="{FF2B5EF4-FFF2-40B4-BE49-F238E27FC236}">
                    <a16:creationId xmlns:a16="http://schemas.microsoft.com/office/drawing/2014/main" id="{E360E5EC-7B0E-8148-8ECC-CE7957D6E3F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3961" y="3140968"/>
                <a:ext cx="2297104" cy="862800"/>
              </a:xfrm>
              <a:prstGeom prst="rect">
                <a:avLst/>
              </a:prstGeom>
              <a:blipFill>
                <a:blip r:embed="rId8"/>
                <a:stretch>
                  <a:fillRect b="-4412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Прямоугольник 22">
                <a:extLst>
                  <a:ext uri="{FF2B5EF4-FFF2-40B4-BE49-F238E27FC236}">
                    <a16:creationId xmlns:a16="http://schemas.microsoft.com/office/drawing/2014/main" id="{9B4E28CF-DBB9-494B-B49C-7292FBE7599F}"/>
                  </a:ext>
                </a:extLst>
              </p:cNvPr>
              <p:cNvSpPr/>
              <p:nvPr/>
            </p:nvSpPr>
            <p:spPr>
              <a:xfrm>
                <a:off x="6523368" y="4293096"/>
                <a:ext cx="2297104" cy="8628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43</m:t>
                      </m:r>
                      <m:r>
                        <a:rPr lang="en-US" sz="2400" b="0" i="1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±</m:t>
                      </m:r>
                      <m:r>
                        <a:rPr lang="en-US" sz="2400" b="0" i="1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400" b="0" i="1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400" b="0" i="1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26</m:t>
                      </m:r>
                      <m:r>
                        <a:rPr lang="en-US" sz="2400" i="1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sz="2400" i="1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US" sz="2400" b="0" i="1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2400" b="0" i="1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400" i="1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b="0" i="1" smtClean="0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sz="2400" dirty="0">
                  <a:solidFill>
                    <a:schemeClr val="accent4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6" name="Прямоугольник 22">
                <a:extLst>
                  <a:ext uri="{FF2B5EF4-FFF2-40B4-BE49-F238E27FC236}">
                    <a16:creationId xmlns:a16="http://schemas.microsoft.com/office/drawing/2014/main" id="{9B4E28CF-DBB9-494B-B49C-7292FBE759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3368" y="4293096"/>
                <a:ext cx="2297104" cy="862800"/>
              </a:xfrm>
              <a:prstGeom prst="rect">
                <a:avLst/>
              </a:prstGeom>
              <a:blipFill>
                <a:blip r:embed="rId9"/>
                <a:stretch>
                  <a:fillRect b="-289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7" name="Рисунок 24">
            <a:extLst>
              <a:ext uri="{FF2B5EF4-FFF2-40B4-BE49-F238E27FC236}">
                <a16:creationId xmlns:a16="http://schemas.microsoft.com/office/drawing/2014/main" id="{93E82E73-C844-F24A-BA7A-34BE202EE13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9552" y="2027685"/>
            <a:ext cx="3656132" cy="3282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084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11" name="applause.wav"/>
          </p:stSnd>
        </p:sndAc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Объект 5">
                <a:extLst>
                  <a:ext uri="{FF2B5EF4-FFF2-40B4-BE49-F238E27FC236}">
                    <a16:creationId xmlns:a16="http://schemas.microsoft.com/office/drawing/2014/main" id="{7EA3E659-06BF-824D-82A8-5598F294372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9552" y="692696"/>
                <a:ext cx="8280040" cy="1229995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buNone/>
                </a:pPr>
                <a:r>
                  <a:rPr lang="ru-RU" sz="2400" dirty="0">
                    <a:solidFill>
                      <a:srgbClr val="373737"/>
                    </a:solidFill>
                  </a:rPr>
                  <a:t>Измерили зарплаты</a:t>
                </a:r>
                <a:r>
                  <a:rPr lang="en-US" sz="2400" dirty="0">
                    <a:solidFill>
                      <a:srgbClr val="373737"/>
                    </a:solidFill>
                  </a:rPr>
                  <a:t>: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solidFill>
                          <a:srgbClr val="37373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acc>
                      <m:accPr>
                        <m:chr m:val="̅"/>
                        <m:ctrlPr>
                          <a:rPr lang="en-US" sz="2400" b="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rgbClr val="2850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sz="2400" b="0" i="1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43</m:t>
                    </m:r>
                    <m:r>
                      <a:rPr lang="ru-RU" sz="2400" b="0" i="1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тыс</m:t>
                    </m:r>
                    <m:r>
                      <a:rPr lang="en-US" sz="2400" b="0" i="1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ru-RU" sz="2400" dirty="0">
                    <a:solidFill>
                      <a:srgbClr val="28506A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и</a:t>
                </a:r>
                <a:r>
                  <a:rPr lang="ru-RU" sz="2400" dirty="0">
                    <a:solidFill>
                      <a:srgbClr val="5C5B5C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sz="2400" b="0" i="1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</m:t>
                    </m:r>
                    <m:r>
                      <a:rPr lang="en-US" sz="2400" b="0" i="1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2400" b="0" i="1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sz="2400" b="0" i="1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тыс.</m:t>
                    </m:r>
                  </m:oMath>
                </a14:m>
                <a:r>
                  <a:rPr lang="ru-RU" sz="2400" dirty="0">
                    <a:solidFill>
                      <a:srgbClr val="28506A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В выборку попало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37373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10</m:t>
                    </m:r>
                  </m:oMath>
                </a14:m>
                <a:r>
                  <a:rPr lang="en-US" sz="2400" dirty="0">
                    <a:solidFill>
                      <a:srgbClr val="373737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наблюдений</a:t>
                </a:r>
                <a:r>
                  <a:rPr lang="en-US" sz="2400" dirty="0">
                    <a:solidFill>
                      <a:srgbClr val="373737"/>
                    </a:solidFill>
                  </a:rPr>
                  <a:t>.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В реальности</a:t>
                </a:r>
                <a:r>
                  <a:rPr lang="en-US" sz="2400" dirty="0">
                    <a:solidFill>
                      <a:srgbClr val="5C5B5C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sz="2400" i="1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</m:t>
                    </m:r>
                    <m:r>
                      <a:rPr lang="en-US" sz="2400" i="1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2400" b="0" i="1" smtClean="0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en-US" sz="2400" i="1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ru-RU" sz="2400" i="1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тыс</m:t>
                    </m:r>
                    <m:r>
                      <a:rPr lang="en-US" sz="2400" i="1">
                        <a:solidFill>
                          <a:srgbClr val="2850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ru-RU" sz="2400" dirty="0">
                    <a:solidFill>
                      <a:srgbClr val="28506A"/>
                    </a:solidFill>
                  </a:rPr>
                  <a:t> </a:t>
                </a:r>
                <a:r>
                  <a:rPr lang="en-US" sz="2400" dirty="0">
                    <a:solidFill>
                      <a:srgbClr val="28506A"/>
                    </a:solidFill>
                  </a:rPr>
                  <a:t> </a:t>
                </a:r>
                <a:r>
                  <a:rPr lang="en-US" sz="2400" dirty="0">
                    <a:solidFill>
                      <a:srgbClr val="373737"/>
                    </a:solidFill>
                  </a:rPr>
                  <a:t>(</a:t>
                </a:r>
                <a:r>
                  <a:rPr lang="ru-RU" sz="2400" dirty="0">
                    <a:solidFill>
                      <a:srgbClr val="373737"/>
                    </a:solidFill>
                  </a:rPr>
                  <a:t>знаем </a:t>
                </a: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r>
                  <a:rPr lang="ru-RU" sz="2400" dirty="0">
                    <a:solidFill>
                      <a:srgbClr val="373737"/>
                    </a:solidFill>
                  </a:rPr>
                  <a:t>из переписи населения)</a:t>
                </a: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endParaRPr lang="ru-RU" sz="2400" dirty="0"/>
              </a:p>
            </p:txBody>
          </p:sp>
        </mc:Choice>
        <mc:Fallback xmlns="">
          <p:sp>
            <p:nvSpPr>
              <p:cNvPr id="7" name="Объект 5">
                <a:extLst>
                  <a:ext uri="{FF2B5EF4-FFF2-40B4-BE49-F238E27FC236}">
                    <a16:creationId xmlns:a16="http://schemas.microsoft.com/office/drawing/2014/main" id="{7EA3E659-06BF-824D-82A8-5598F29437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692696"/>
                <a:ext cx="8280040" cy="1229995"/>
              </a:xfrm>
              <a:prstGeom prst="rect">
                <a:avLst/>
              </a:prstGeom>
              <a:blipFill>
                <a:blip r:embed="rId3"/>
                <a:stretch>
                  <a:fillRect l="-2301" t="-7216" b="-4124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629FB15C-49C1-9F42-B282-21211E0F92F7}"/>
                  </a:ext>
                </a:extLst>
              </p:cNvPr>
              <p:cNvSpPr/>
              <p:nvPr/>
            </p:nvSpPr>
            <p:spPr>
              <a:xfrm>
                <a:off x="4283375" y="2095345"/>
                <a:ext cx="2003497" cy="7938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40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±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num>
                            <m:den>
                              <m: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b>
                      </m:sSub>
                      <m:r>
                        <a:rPr lang="en-US" sz="2400" i="1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sz="24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629FB15C-49C1-9F42-B282-21211E0F92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3375" y="2095345"/>
                <a:ext cx="2003497" cy="79380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444F1D07-5AEC-D046-9C01-E10481F62829}"/>
                  </a:ext>
                </a:extLst>
              </p:cNvPr>
              <p:cNvSpPr/>
              <p:nvPr/>
            </p:nvSpPr>
            <p:spPr>
              <a:xfrm>
                <a:off x="4297000" y="4327593"/>
                <a:ext cx="1976247" cy="7938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400" i="1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±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i="1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400" i="1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num>
                            <m:den>
                              <m:r>
                                <a:rPr lang="en-US" sz="2400" i="1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b>
                      </m:sSub>
                      <m:r>
                        <a:rPr lang="en-US" sz="2400" i="1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sz="2400" i="1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400" i="1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i="1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sz="2400" dirty="0">
                  <a:solidFill>
                    <a:schemeClr val="accent4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444F1D07-5AEC-D046-9C01-E10481F628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7000" y="4327593"/>
                <a:ext cx="1976247" cy="79380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5550A6EB-36B7-4143-ADE4-DEFBA8F02D52}"/>
                  </a:ext>
                </a:extLst>
              </p:cNvPr>
              <p:cNvSpPr/>
              <p:nvPr/>
            </p:nvSpPr>
            <p:spPr>
              <a:xfrm>
                <a:off x="4283968" y="3176651"/>
                <a:ext cx="2003497" cy="79143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400" i="1" smtClean="0">
                              <a:solidFill>
                                <a:srgbClr val="1F788D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rgbClr val="1F788D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rgbClr val="1F788D"/>
                          </a:solidFill>
                          <a:latin typeface="Cambria Math" panose="02040503050406030204" pitchFamily="18" charset="0"/>
                        </a:rPr>
                        <m:t>±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1F788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1F788D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1F788D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i="1">
                              <a:solidFill>
                                <a:srgbClr val="1F788D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400" i="1">
                                  <a:solidFill>
                                    <a:srgbClr val="1F788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solidFill>
                                    <a:srgbClr val="1F788D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num>
                            <m:den>
                              <m:r>
                                <a:rPr lang="en-US" sz="2400" i="1">
                                  <a:solidFill>
                                    <a:srgbClr val="1F788D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b>
                      </m:sSub>
                      <m:r>
                        <a:rPr lang="en-US" sz="2400" i="1">
                          <a:solidFill>
                            <a:srgbClr val="1F788D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1F788D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1F788D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400" i="1">
                                  <a:solidFill>
                                    <a:srgbClr val="1F788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i="1">
                                  <a:solidFill>
                                    <a:srgbClr val="1F788D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sz="2400" dirty="0">
                  <a:solidFill>
                    <a:srgbClr val="1F788D"/>
                  </a:solidFill>
                </a:endParaRPr>
              </a:p>
            </p:txBody>
          </p:sp>
        </mc:Choice>
        <mc:Fallback xmlns="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5550A6EB-36B7-4143-ADE4-DEFBA8F02D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3968" y="3176651"/>
                <a:ext cx="2003497" cy="79143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1B23C89B-FC3B-CF4D-9722-66D01669B1F2}"/>
                  </a:ext>
                </a:extLst>
              </p:cNvPr>
              <p:cNvSpPr/>
              <p:nvPr/>
            </p:nvSpPr>
            <p:spPr>
              <a:xfrm>
                <a:off x="6523368" y="2060848"/>
                <a:ext cx="2297104" cy="8628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43</m:t>
                      </m:r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±</m:t>
                      </m:r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96</m:t>
                      </m:r>
                      <m:r>
                        <a:rPr lang="en-US" sz="2400" i="1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sz="24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1B23C89B-FC3B-CF4D-9722-66D01669B1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3368" y="2060848"/>
                <a:ext cx="2297104" cy="862800"/>
              </a:xfrm>
              <a:prstGeom prst="rect">
                <a:avLst/>
              </a:prstGeom>
              <a:blipFill>
                <a:blip r:embed="rId7"/>
                <a:stretch>
                  <a:fillRect b="-4412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CF601D8C-23BF-4641-8506-A5882776068A}"/>
                  </a:ext>
                </a:extLst>
              </p:cNvPr>
              <p:cNvSpPr/>
              <p:nvPr/>
            </p:nvSpPr>
            <p:spPr>
              <a:xfrm>
                <a:off x="6523961" y="3140968"/>
                <a:ext cx="2297104" cy="8628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1F788D"/>
                          </a:solidFill>
                          <a:latin typeface="Cambria Math" panose="02040503050406030204" pitchFamily="18" charset="0"/>
                        </a:rPr>
                        <m:t>43</m:t>
                      </m:r>
                      <m:r>
                        <a:rPr lang="en-US" sz="2400" b="0" i="1" smtClean="0">
                          <a:solidFill>
                            <a:srgbClr val="1F788D"/>
                          </a:solidFill>
                          <a:latin typeface="Cambria Math" panose="02040503050406030204" pitchFamily="18" charset="0"/>
                        </a:rPr>
                        <m:t>±</m:t>
                      </m:r>
                      <m:r>
                        <a:rPr lang="en-US" sz="2400" b="0" i="1" smtClean="0">
                          <a:solidFill>
                            <a:srgbClr val="1F788D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b="0" i="1" smtClean="0">
                          <a:solidFill>
                            <a:srgbClr val="1F788D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400" b="0" i="1" smtClean="0">
                          <a:solidFill>
                            <a:srgbClr val="1F788D"/>
                          </a:solidFill>
                          <a:latin typeface="Cambria Math" panose="02040503050406030204" pitchFamily="18" charset="0"/>
                        </a:rPr>
                        <m:t>96</m:t>
                      </m:r>
                      <m:r>
                        <a:rPr lang="en-US" sz="2400" i="1">
                          <a:solidFill>
                            <a:srgbClr val="1F788D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1F788D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1F788D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US" sz="2400" b="0" i="1" smtClean="0">
                              <a:solidFill>
                                <a:srgbClr val="1F788D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2400" b="0" i="1" smtClean="0">
                              <a:solidFill>
                                <a:srgbClr val="1F788D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400" i="1">
                                  <a:solidFill>
                                    <a:srgbClr val="1F788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b="0" i="1" smtClean="0">
                                  <a:solidFill>
                                    <a:srgbClr val="1F788D"/>
                                  </a:solidFill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sz="2400" dirty="0">
                  <a:solidFill>
                    <a:srgbClr val="1F788D"/>
                  </a:solidFill>
                </a:endParaRPr>
              </a:p>
            </p:txBody>
          </p:sp>
        </mc:Choice>
        <mc:Fallback xmlns="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CF601D8C-23BF-4641-8506-A588277606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3961" y="3140968"/>
                <a:ext cx="2297104" cy="862800"/>
              </a:xfrm>
              <a:prstGeom prst="rect">
                <a:avLst/>
              </a:prstGeom>
              <a:blipFill>
                <a:blip r:embed="rId8"/>
                <a:stretch>
                  <a:fillRect b="-4412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BB962C97-DCDC-784C-9B91-C1E5905E8B0D}"/>
                  </a:ext>
                </a:extLst>
              </p:cNvPr>
              <p:cNvSpPr/>
              <p:nvPr/>
            </p:nvSpPr>
            <p:spPr>
              <a:xfrm>
                <a:off x="6523368" y="4293096"/>
                <a:ext cx="2297104" cy="8628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43</m:t>
                      </m:r>
                      <m:r>
                        <a:rPr lang="en-US" sz="2400" b="0" i="1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±</m:t>
                      </m:r>
                      <m:r>
                        <a:rPr lang="en-US" sz="2400" b="0" i="1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400" b="0" i="1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400" b="0" i="1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26</m:t>
                      </m:r>
                      <m:r>
                        <a:rPr lang="en-US" sz="2400" i="1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sz="2400" i="1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US" sz="2400" b="0" i="1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2400" b="0" i="1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400" i="1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b="0" i="1" smtClean="0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sz="2400" dirty="0">
                  <a:solidFill>
                    <a:schemeClr val="accent4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BB962C97-DCDC-784C-9B91-C1E5905E8B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3368" y="4293096"/>
                <a:ext cx="2297104" cy="862800"/>
              </a:xfrm>
              <a:prstGeom prst="rect">
                <a:avLst/>
              </a:prstGeom>
              <a:blipFill>
                <a:blip r:embed="rId9"/>
                <a:stretch>
                  <a:fillRect b="-289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ectangle">
            <a:extLst>
              <a:ext uri="{FF2B5EF4-FFF2-40B4-BE49-F238E27FC236}">
                <a16:creationId xmlns:a16="http://schemas.microsoft.com/office/drawing/2014/main" id="{D8C8FE1E-023A-A04F-BF60-9552537D0CCF}"/>
              </a:ext>
            </a:extLst>
          </p:cNvPr>
          <p:cNvSpPr/>
          <p:nvPr/>
        </p:nvSpPr>
        <p:spPr>
          <a:xfrm>
            <a:off x="611560" y="5517232"/>
            <a:ext cx="6990973" cy="1080120"/>
          </a:xfrm>
          <a:prstGeom prst="rect">
            <a:avLst/>
          </a:prstGeom>
          <a:solidFill>
            <a:srgbClr val="FFFFFF">
              <a:alpha val="60000"/>
            </a:srgbClr>
          </a:solidFill>
          <a:ln w="12700">
            <a:miter lim="400000"/>
          </a:ln>
          <a:effectLst/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31" name="Rectangle 6">
            <a:extLst>
              <a:ext uri="{FF2B5EF4-FFF2-40B4-BE49-F238E27FC236}">
                <a16:creationId xmlns:a16="http://schemas.microsoft.com/office/drawing/2014/main" id="{12135BF9-922E-374B-8B3C-5E33F731BA8C}"/>
              </a:ext>
            </a:extLst>
          </p:cNvPr>
          <p:cNvSpPr/>
          <p:nvPr/>
        </p:nvSpPr>
        <p:spPr>
          <a:xfrm>
            <a:off x="1393547" y="5661248"/>
            <a:ext cx="6153116" cy="7386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buClr>
                <a:srgbClr val="2557A1"/>
              </a:buClr>
            </a:pPr>
            <a:r>
              <a:rPr lang="ru-RU" sz="2400" dirty="0">
                <a:solidFill>
                  <a:srgbClr val="416F2E"/>
                </a:solidFill>
                <a:latin typeface="Myriad Pro" panose="020B0503030403020204" pitchFamily="34" charset="0"/>
              </a:rPr>
              <a:t>Точные доверительные интервалы часто оказываются шире асимптотических</a:t>
            </a:r>
            <a:endParaRPr lang="en-US" sz="2400" dirty="0">
              <a:solidFill>
                <a:srgbClr val="416F2E"/>
              </a:solidFill>
              <a:latin typeface="Myriad Pro" panose="020B0503030403020204" pitchFamily="34" charset="0"/>
            </a:endParaRPr>
          </a:p>
        </p:txBody>
      </p:sp>
      <p:sp>
        <p:nvSpPr>
          <p:cNvPr id="16" name="Shape">
            <a:extLst>
              <a:ext uri="{FF2B5EF4-FFF2-40B4-BE49-F238E27FC236}">
                <a16:creationId xmlns:a16="http://schemas.microsoft.com/office/drawing/2014/main" id="{7929A604-3A63-42D1-A5E7-82066605F6D5}"/>
              </a:ext>
            </a:extLst>
          </p:cNvPr>
          <p:cNvSpPr/>
          <p:nvPr/>
        </p:nvSpPr>
        <p:spPr>
          <a:xfrm>
            <a:off x="846123" y="5692903"/>
            <a:ext cx="292377" cy="2923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36" y="0"/>
                </a:moveTo>
                <a:cubicBezTo>
                  <a:pt x="7318" y="0"/>
                  <a:pt x="4803" y="1006"/>
                  <a:pt x="2881" y="3016"/>
                </a:cubicBezTo>
                <a:cubicBezTo>
                  <a:pt x="-961" y="7037"/>
                  <a:pt x="-961" y="13558"/>
                  <a:pt x="2881" y="17579"/>
                </a:cubicBezTo>
                <a:cubicBezTo>
                  <a:pt x="6724" y="21600"/>
                  <a:pt x="12954" y="21600"/>
                  <a:pt x="16797" y="17579"/>
                </a:cubicBezTo>
                <a:cubicBezTo>
                  <a:pt x="20639" y="13558"/>
                  <a:pt x="20639" y="7037"/>
                  <a:pt x="16797" y="3016"/>
                </a:cubicBezTo>
                <a:cubicBezTo>
                  <a:pt x="14875" y="1006"/>
                  <a:pt x="12354" y="0"/>
                  <a:pt x="9836" y="0"/>
                </a:cubicBezTo>
                <a:close/>
                <a:moveTo>
                  <a:pt x="13983" y="5123"/>
                </a:moveTo>
                <a:cubicBezTo>
                  <a:pt x="14087" y="5103"/>
                  <a:pt x="14195" y="5105"/>
                  <a:pt x="14299" y="5134"/>
                </a:cubicBezTo>
                <a:cubicBezTo>
                  <a:pt x="14448" y="5167"/>
                  <a:pt x="14626" y="5294"/>
                  <a:pt x="14916" y="5503"/>
                </a:cubicBezTo>
                <a:lnTo>
                  <a:pt x="15395" y="5850"/>
                </a:lnTo>
                <a:cubicBezTo>
                  <a:pt x="15685" y="6060"/>
                  <a:pt x="15861" y="6185"/>
                  <a:pt x="15943" y="6319"/>
                </a:cubicBezTo>
                <a:cubicBezTo>
                  <a:pt x="16068" y="6503"/>
                  <a:pt x="16108" y="6740"/>
                  <a:pt x="16054" y="6959"/>
                </a:cubicBezTo>
                <a:cubicBezTo>
                  <a:pt x="16022" y="7115"/>
                  <a:pt x="15901" y="7295"/>
                  <a:pt x="15701" y="7598"/>
                </a:cubicBezTo>
                <a:lnTo>
                  <a:pt x="10031" y="16178"/>
                </a:lnTo>
                <a:cubicBezTo>
                  <a:pt x="9831" y="16481"/>
                  <a:pt x="9712" y="16665"/>
                  <a:pt x="9583" y="16752"/>
                </a:cubicBezTo>
                <a:cubicBezTo>
                  <a:pt x="9407" y="16882"/>
                  <a:pt x="9186" y="16925"/>
                  <a:pt x="8978" y="16867"/>
                </a:cubicBezTo>
                <a:cubicBezTo>
                  <a:pt x="8962" y="16864"/>
                  <a:pt x="8930" y="16834"/>
                  <a:pt x="8914" y="16829"/>
                </a:cubicBezTo>
                <a:cubicBezTo>
                  <a:pt x="8913" y="16829"/>
                  <a:pt x="8910" y="16829"/>
                  <a:pt x="8909" y="16829"/>
                </a:cubicBezTo>
                <a:cubicBezTo>
                  <a:pt x="8793" y="16803"/>
                  <a:pt x="8623" y="16675"/>
                  <a:pt x="8435" y="16542"/>
                </a:cubicBezTo>
                <a:cubicBezTo>
                  <a:pt x="8403" y="16519"/>
                  <a:pt x="8396" y="16523"/>
                  <a:pt x="8361" y="16498"/>
                </a:cubicBezTo>
                <a:cubicBezTo>
                  <a:pt x="8359" y="16497"/>
                  <a:pt x="8358" y="16499"/>
                  <a:pt x="8356" y="16498"/>
                </a:cubicBezTo>
                <a:cubicBezTo>
                  <a:pt x="8330" y="16479"/>
                  <a:pt x="8326" y="16480"/>
                  <a:pt x="8298" y="16459"/>
                </a:cubicBezTo>
                <a:lnTo>
                  <a:pt x="4278" y="13548"/>
                </a:lnTo>
                <a:cubicBezTo>
                  <a:pt x="3988" y="13339"/>
                  <a:pt x="3812" y="13214"/>
                  <a:pt x="3730" y="13079"/>
                </a:cubicBezTo>
                <a:cubicBezTo>
                  <a:pt x="3605" y="12895"/>
                  <a:pt x="3564" y="12664"/>
                  <a:pt x="3619" y="12445"/>
                </a:cubicBezTo>
                <a:cubicBezTo>
                  <a:pt x="3651" y="12289"/>
                  <a:pt x="3772" y="12103"/>
                  <a:pt x="3972" y="11800"/>
                </a:cubicBezTo>
                <a:lnTo>
                  <a:pt x="4304" y="11298"/>
                </a:lnTo>
                <a:cubicBezTo>
                  <a:pt x="4504" y="10995"/>
                  <a:pt x="4623" y="10811"/>
                  <a:pt x="4752" y="10725"/>
                </a:cubicBezTo>
                <a:cubicBezTo>
                  <a:pt x="4928" y="10594"/>
                  <a:pt x="5154" y="10552"/>
                  <a:pt x="5363" y="10609"/>
                </a:cubicBezTo>
                <a:cubicBezTo>
                  <a:pt x="5512" y="10642"/>
                  <a:pt x="5685" y="10769"/>
                  <a:pt x="5974" y="10978"/>
                </a:cubicBezTo>
                <a:lnTo>
                  <a:pt x="8588" y="12870"/>
                </a:lnTo>
                <a:lnTo>
                  <a:pt x="13245" y="5823"/>
                </a:lnTo>
                <a:cubicBezTo>
                  <a:pt x="13445" y="5520"/>
                  <a:pt x="13565" y="5336"/>
                  <a:pt x="13693" y="5249"/>
                </a:cubicBezTo>
                <a:cubicBezTo>
                  <a:pt x="13781" y="5184"/>
                  <a:pt x="13879" y="5142"/>
                  <a:pt x="13983" y="5123"/>
                </a:cubicBezTo>
                <a:close/>
              </a:path>
            </a:pathLst>
          </a:custGeom>
          <a:solidFill>
            <a:srgbClr val="416F2E"/>
          </a:solidFill>
          <a:ln w="3175">
            <a:miter lim="400000"/>
          </a:ln>
        </p:spPr>
        <p:txBody>
          <a:bodyPr lIns="24207" tIns="24207" rIns="24207" bIns="24207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410765" rtl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24" normalizeH="0" baseline="0">
                <a:ln>
                  <a:noFill/>
                </a:ln>
                <a:solidFill>
                  <a:srgbClr val="5C5C5C"/>
                </a:solidFill>
                <a:effectLst/>
                <a:uFillTx/>
                <a:latin typeface="MyriadPro-Regular"/>
                <a:ea typeface="MyriadPro-Regular"/>
                <a:cs typeface="MyriadPro-Regular"/>
                <a:sym typeface="MyriadPro-Regular"/>
              </a:defRPr>
            </a:lvl1pPr>
            <a:lvl2pPr marL="0" marR="0" indent="342900" algn="l" defTabSz="410765" rtl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24" normalizeH="0" baseline="0">
                <a:ln>
                  <a:noFill/>
                </a:ln>
                <a:solidFill>
                  <a:srgbClr val="5C5C5C"/>
                </a:solidFill>
                <a:effectLst/>
                <a:uFillTx/>
                <a:latin typeface="MyriadPro-Regular"/>
                <a:ea typeface="MyriadPro-Regular"/>
                <a:cs typeface="MyriadPro-Regular"/>
                <a:sym typeface="MyriadPro-Regular"/>
              </a:defRPr>
            </a:lvl2pPr>
            <a:lvl3pPr marL="0" marR="0" indent="685800" algn="l" defTabSz="410765" rtl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24" normalizeH="0" baseline="0">
                <a:ln>
                  <a:noFill/>
                </a:ln>
                <a:solidFill>
                  <a:srgbClr val="5C5C5C"/>
                </a:solidFill>
                <a:effectLst/>
                <a:uFillTx/>
                <a:latin typeface="MyriadPro-Regular"/>
                <a:ea typeface="MyriadPro-Regular"/>
                <a:cs typeface="MyriadPro-Regular"/>
                <a:sym typeface="MyriadPro-Regular"/>
              </a:defRPr>
            </a:lvl3pPr>
            <a:lvl4pPr marL="0" marR="0" indent="1028700" algn="l" defTabSz="410765" rtl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24" normalizeH="0" baseline="0">
                <a:ln>
                  <a:noFill/>
                </a:ln>
                <a:solidFill>
                  <a:srgbClr val="5C5C5C"/>
                </a:solidFill>
                <a:effectLst/>
                <a:uFillTx/>
                <a:latin typeface="MyriadPro-Regular"/>
                <a:ea typeface="MyriadPro-Regular"/>
                <a:cs typeface="MyriadPro-Regular"/>
                <a:sym typeface="MyriadPro-Regular"/>
              </a:defRPr>
            </a:lvl4pPr>
            <a:lvl5pPr marL="0" marR="0" indent="1371600" algn="l" defTabSz="410765" rtl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24" normalizeH="0" baseline="0">
                <a:ln>
                  <a:noFill/>
                </a:ln>
                <a:solidFill>
                  <a:srgbClr val="5C5C5C"/>
                </a:solidFill>
                <a:effectLst/>
                <a:uFillTx/>
                <a:latin typeface="MyriadPro-Regular"/>
                <a:ea typeface="MyriadPro-Regular"/>
                <a:cs typeface="MyriadPro-Regular"/>
                <a:sym typeface="MyriadPro-Regular"/>
              </a:defRPr>
            </a:lvl5pPr>
            <a:lvl6pPr marL="0" marR="0" indent="1714500" algn="l" defTabSz="410765" rtl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24" normalizeH="0" baseline="0">
                <a:ln>
                  <a:noFill/>
                </a:ln>
                <a:solidFill>
                  <a:srgbClr val="5C5C5C"/>
                </a:solidFill>
                <a:effectLst/>
                <a:uFillTx/>
                <a:latin typeface="MyriadPro-Regular"/>
                <a:ea typeface="MyriadPro-Regular"/>
                <a:cs typeface="MyriadPro-Regular"/>
                <a:sym typeface="MyriadPro-Regular"/>
              </a:defRPr>
            </a:lvl6pPr>
            <a:lvl7pPr marL="0" marR="0" indent="2057400" algn="l" defTabSz="410765" rtl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24" normalizeH="0" baseline="0">
                <a:ln>
                  <a:noFill/>
                </a:ln>
                <a:solidFill>
                  <a:srgbClr val="5C5C5C"/>
                </a:solidFill>
                <a:effectLst/>
                <a:uFillTx/>
                <a:latin typeface="MyriadPro-Regular"/>
                <a:ea typeface="MyriadPro-Regular"/>
                <a:cs typeface="MyriadPro-Regular"/>
                <a:sym typeface="MyriadPro-Regular"/>
              </a:defRPr>
            </a:lvl7pPr>
            <a:lvl8pPr marL="0" marR="0" indent="2400300" algn="l" defTabSz="410765" rtl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24" normalizeH="0" baseline="0">
                <a:ln>
                  <a:noFill/>
                </a:ln>
                <a:solidFill>
                  <a:srgbClr val="5C5C5C"/>
                </a:solidFill>
                <a:effectLst/>
                <a:uFillTx/>
                <a:latin typeface="MyriadPro-Regular"/>
                <a:ea typeface="MyriadPro-Regular"/>
                <a:cs typeface="MyriadPro-Regular"/>
                <a:sym typeface="MyriadPro-Regular"/>
              </a:defRPr>
            </a:lvl8pPr>
            <a:lvl9pPr marL="0" marR="0" indent="2743200" algn="l" defTabSz="410765" rtl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24" normalizeH="0" baseline="0">
                <a:ln>
                  <a:noFill/>
                </a:ln>
                <a:solidFill>
                  <a:srgbClr val="5C5C5C"/>
                </a:solidFill>
                <a:effectLst/>
                <a:uFillTx/>
                <a:latin typeface="MyriadPro-Regular"/>
                <a:ea typeface="MyriadPro-Regular"/>
                <a:cs typeface="MyriadPro-Regular"/>
                <a:sym typeface="MyriadPro-Regular"/>
              </a:defRPr>
            </a:lvl9pPr>
          </a:lstStyle>
          <a:p>
            <a:pPr algn="ctr">
              <a:spcBef>
                <a:spcPts val="0"/>
              </a:spcBef>
              <a:defRPr sz="1600" spc="0">
                <a:solidFill>
                  <a:srgbClr val="FFFFFF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24" name="Заголовок 1">
            <a:extLst>
              <a:ext uri="{FF2B5EF4-FFF2-40B4-BE49-F238E27FC236}">
                <a16:creationId xmlns:a16="http://schemas.microsoft.com/office/drawing/2014/main" id="{C67AB8F9-4325-4A82-AACE-BBD4495E5715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20688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3200" b="1">
                <a:solidFill>
                  <a:srgbClr val="28506A"/>
                </a:solidFill>
              </a:defRPr>
            </a:lvl1pPr>
          </a:lstStyle>
          <a:p>
            <a:r>
              <a:rPr lang="ru-RU" dirty="0"/>
              <a:t>Пример</a:t>
            </a:r>
          </a:p>
        </p:txBody>
      </p:sp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5A5EF4B9-4826-544E-AEE5-5861A2985FA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9552" y="2027685"/>
            <a:ext cx="3656132" cy="3282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785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11" name="applause.wav"/>
          </p:stSnd>
        </p:sndAc>
      </p:transition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Заголовок 1">
            <a:extLst>
              <a:ext uri="{FF2B5EF4-FFF2-40B4-BE49-F238E27FC236}">
                <a16:creationId xmlns:a16="http://schemas.microsoft.com/office/drawing/2014/main" id="{70DE7091-2208-4372-9078-C7FEC95C6242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20688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3200" b="1">
                <a:solidFill>
                  <a:srgbClr val="28506A"/>
                </a:solidFill>
              </a:defRPr>
            </a:lvl1pPr>
          </a:lstStyle>
          <a:p>
            <a:r>
              <a:rPr lang="ru-RU" dirty="0"/>
              <a:t>Когда начинаются </a:t>
            </a:r>
            <a:r>
              <a:rPr lang="ru-RU"/>
              <a:t>большие </a:t>
            </a:r>
            <a:r>
              <a:rPr lang="en-US"/>
              <a:t>n</a:t>
            </a:r>
            <a:endParaRPr lang="ru-RU" dirty="0"/>
          </a:p>
        </p:txBody>
      </p:sp>
      <p:pic>
        <p:nvPicPr>
          <p:cNvPr id="9" name="Рисунок 18">
            <a:extLst>
              <a:ext uri="{FF2B5EF4-FFF2-40B4-BE49-F238E27FC236}">
                <a16:creationId xmlns:a16="http://schemas.microsoft.com/office/drawing/2014/main" id="{D2F751B6-26C0-D949-94EF-7813800161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679" y="2460483"/>
            <a:ext cx="8474234" cy="2454982"/>
          </a:xfrm>
          <a:prstGeom prst="rect">
            <a:avLst/>
          </a:prstGeom>
        </p:spPr>
      </p:pic>
      <p:sp>
        <p:nvSpPr>
          <p:cNvPr id="6" name="Объект 5">
            <a:extLst>
              <a:ext uri="{FF2B5EF4-FFF2-40B4-BE49-F238E27FC236}">
                <a16:creationId xmlns:a16="http://schemas.microsoft.com/office/drawing/2014/main" id="{B79FF3D5-3F55-1145-9387-5BEB07EE223A}"/>
              </a:ext>
            </a:extLst>
          </p:cNvPr>
          <p:cNvSpPr txBox="1">
            <a:spLocks/>
          </p:cNvSpPr>
          <p:nvPr/>
        </p:nvSpPr>
        <p:spPr>
          <a:xfrm>
            <a:off x="539552" y="692696"/>
            <a:ext cx="8280480" cy="92333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500"/>
              </a:spcAft>
              <a:buNone/>
            </a:pPr>
            <a:r>
              <a:rPr lang="ru-RU" sz="2400" dirty="0">
                <a:solidFill>
                  <a:srgbClr val="373737"/>
                </a:solidFill>
              </a:rPr>
              <a:t>Распределение Стьюдента сходится к нормальному </a:t>
            </a:r>
            <a:br>
              <a:rPr lang="ru-RU" sz="2400" dirty="0">
                <a:solidFill>
                  <a:srgbClr val="373737"/>
                </a:solidFill>
              </a:rPr>
            </a:br>
            <a:r>
              <a:rPr lang="ru-RU" sz="2400" dirty="0">
                <a:solidFill>
                  <a:srgbClr val="373737"/>
                </a:solidFill>
              </a:rPr>
              <a:t>по распределению при росте числа степеней свободы</a:t>
            </a:r>
            <a:r>
              <a:rPr lang="en-US" sz="2400" dirty="0">
                <a:solidFill>
                  <a:srgbClr val="373737"/>
                </a:solidFill>
              </a:rPr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63B2B75-E687-5348-A5D1-FAAC0CBFCC2F}"/>
                  </a:ext>
                </a:extLst>
              </p:cNvPr>
              <p:cNvSpPr txBox="1"/>
              <p:nvPr/>
            </p:nvSpPr>
            <p:spPr>
              <a:xfrm>
                <a:off x="2946016" y="1580683"/>
                <a:ext cx="3467551" cy="5035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groupChr>
                        <m:groupChrPr>
                          <m:chr m:val="→"/>
                          <m:vertJc m:val="bot"/>
                          <m:ctrlP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groupChr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solidFill>
                                <a:srgbClr val="2850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ru-RU" sz="2400" b="0" i="1" smtClean="0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</a:rPr>
                        <m:t>при  </m:t>
                      </m:r>
                      <m:r>
                        <a:rPr lang="en-US" sz="2400" i="1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sz="2400" i="1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2400" i="1">
                          <a:solidFill>
                            <a:srgbClr val="2850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ru-RU" sz="2400" dirty="0">
                  <a:solidFill>
                    <a:srgbClr val="28506A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63B2B75-E687-5348-A5D1-FAAC0CBFCC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6016" y="1580683"/>
                <a:ext cx="3467551" cy="503599"/>
              </a:xfrm>
              <a:prstGeom prst="rect">
                <a:avLst/>
              </a:prstGeom>
              <a:blipFill>
                <a:blip r:embed="rId4"/>
                <a:stretch>
                  <a:fillRect l="-1099" t="-12500" r="-1099" b="-6250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70207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Тема Office">
  <a:themeElements>
    <a:clrScheme name="Custom 4">
      <a:dk1>
        <a:srgbClr val="3A3A3A"/>
      </a:dk1>
      <a:lt1>
        <a:srgbClr val="E9E9E9"/>
      </a:lt1>
      <a:dk2>
        <a:srgbClr val="953734"/>
      </a:dk2>
      <a:lt2>
        <a:srgbClr val="EEECE1"/>
      </a:lt2>
      <a:accent1>
        <a:srgbClr val="0058A9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Myriad Pro+">
      <a:majorFont>
        <a:latin typeface="Myriad Pro"/>
        <a:ea typeface=""/>
        <a:cs typeface=""/>
      </a:majorFont>
      <a:minorFont>
        <a:latin typeface="Myriad Pro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3135</Words>
  <Application>Microsoft Office PowerPoint</Application>
  <PresentationFormat>Экран (4:3)</PresentationFormat>
  <Paragraphs>1157</Paragraphs>
  <Slides>191</Slides>
  <Notes>61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10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191</vt:i4>
      </vt:variant>
    </vt:vector>
  </HeadingPairs>
  <TitlesOfParts>
    <vt:vector size="202" baseType="lpstr">
      <vt:lpstr>Arial</vt:lpstr>
      <vt:lpstr>Calibri</vt:lpstr>
      <vt:lpstr>Cambria Math</vt:lpstr>
      <vt:lpstr>DIN Alternate Bold</vt:lpstr>
      <vt:lpstr>Helvetica Neue Medium</vt:lpstr>
      <vt:lpstr>Myriad Pro</vt:lpstr>
      <vt:lpstr>MyriadPro-Bold</vt:lpstr>
      <vt:lpstr>MyriadPro-Regular</vt:lpstr>
      <vt:lpstr>Times New Roman</vt:lpstr>
      <vt:lpstr>Zapf Dingbats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Зачем нужны доверительные интервалы</vt:lpstr>
      <vt:lpstr>Зачем нужны доверительные интервалы</vt:lpstr>
      <vt:lpstr>Зачем нужны доверительные интервалы</vt:lpstr>
      <vt:lpstr>Зачем нужны доверительные интервалы</vt:lpstr>
      <vt:lpstr>Зачем нужны доверительные интервалы</vt:lpstr>
      <vt:lpstr>Предсказательный интервал</vt:lpstr>
      <vt:lpstr>Предсказательный интервал</vt:lpstr>
      <vt:lpstr>Предсказательный интервал</vt:lpstr>
      <vt:lpstr>Предсказательный интервал</vt:lpstr>
      <vt:lpstr>Предсказательный интервал</vt:lpstr>
      <vt:lpstr>Предсказательный интервал</vt:lpstr>
      <vt:lpstr>Предсказательный интервал</vt:lpstr>
      <vt:lpstr>Доверительный интервал</vt:lpstr>
      <vt:lpstr>Доверительный интервал</vt:lpstr>
      <vt:lpstr>Зачем нужны доверительные интервалы</vt:lpstr>
      <vt:lpstr>Зачем нужны доверительные интервалы</vt:lpstr>
      <vt:lpstr>Зачем нужны доверительные интервалы</vt:lpstr>
      <vt:lpstr>Зачем нужны доверительные интервалы</vt:lpstr>
      <vt:lpstr>Зачем нужны доверительные интервалы</vt:lpstr>
      <vt:lpstr>Зачем нужны доверительные интервалы</vt:lpstr>
      <vt:lpstr>Зачем нужны доверительные интервалы</vt:lpstr>
      <vt:lpstr>Зачем нужны доверительные интервалы</vt:lpstr>
      <vt:lpstr>Зачем нужны доверительные интервалы</vt:lpstr>
      <vt:lpstr>Зачем нужны доверительные интервалы</vt:lpstr>
      <vt:lpstr>Зачем нужны доверительные интервалы</vt:lpstr>
      <vt:lpstr>Зачем нужны доверительные интервалы</vt:lpstr>
      <vt:lpstr>Презентация PowerPoint</vt:lpstr>
      <vt:lpstr>Презентация PowerPoint</vt:lpstr>
      <vt:lpstr>Презентация PowerPoint</vt:lpstr>
      <vt:lpstr>Асимптотический интервал для среднего</vt:lpstr>
      <vt:lpstr>Асимптотический интервал для среднего</vt:lpstr>
      <vt:lpstr>Асимптотический интервал для среднего</vt:lpstr>
      <vt:lpstr>Асимптотический интервал для среднего</vt:lpstr>
      <vt:lpstr>Асимптотический интервал для среднего</vt:lpstr>
      <vt:lpstr>Асимптотический интервал для среднего</vt:lpstr>
      <vt:lpstr>Асимптотический интервал для среднего</vt:lpstr>
      <vt:lpstr>Асимптотический интервал для среднего</vt:lpstr>
      <vt:lpstr>Асимптотический интервал для среднего</vt:lpstr>
      <vt:lpstr>Асимптотический интервал для среднего</vt:lpstr>
      <vt:lpstr>Почему можно заменить σ на σ ̂</vt:lpstr>
      <vt:lpstr>Почему можно заменить σ на σ ̂</vt:lpstr>
      <vt:lpstr>Почему можно заменить σ на σ ̂</vt:lpstr>
      <vt:lpstr>Почему можно заменить σ на σ ̂</vt:lpstr>
      <vt:lpstr>Почему можно заменить σ на σ ̂</vt:lpstr>
      <vt:lpstr>Почему можно заменить σ на σ ̂</vt:lpstr>
      <vt:lpstr>Почему можно заменить σ на σ ̂</vt:lpstr>
      <vt:lpstr>Почему можно заменить σ на σ ̂</vt:lpstr>
      <vt:lpstr>Дельта-метод</vt:lpstr>
      <vt:lpstr>Дельта-метод</vt:lpstr>
      <vt:lpstr>Дельта-метод</vt:lpstr>
      <vt:lpstr>Асимптотический интервал для дисперсии</vt:lpstr>
      <vt:lpstr>Асимптотический интервал для дисперсии</vt:lpstr>
      <vt:lpstr>Асимптотический интервал для дисперсии</vt:lpstr>
      <vt:lpstr>Резюме</vt:lpstr>
      <vt:lpstr>Резюме</vt:lpstr>
      <vt:lpstr>Резюме</vt:lpstr>
      <vt:lpstr>Презентация PowerPoint</vt:lpstr>
      <vt:lpstr>Презентация PowerPoint</vt:lpstr>
      <vt:lpstr>Презентация PowerPoint</vt:lpstr>
      <vt:lpstr>Презентация PowerPoint</vt:lpstr>
      <vt:lpstr>Доверительные интервалы для нормального</vt:lpstr>
      <vt:lpstr>Доверительные интервалы для нормального</vt:lpstr>
      <vt:lpstr>Дисперсия известна </vt:lpstr>
      <vt:lpstr>Дисперсия известна </vt:lpstr>
      <vt:lpstr>Дисперсия известна </vt:lpstr>
      <vt:lpstr>Дисперсия известна </vt:lpstr>
      <vt:lpstr>Дисперсия известна </vt:lpstr>
      <vt:lpstr>Дисперсия неизвестна </vt:lpstr>
      <vt:lpstr>Дисперсия неизвестна </vt:lpstr>
      <vt:lpstr>Презентация PowerPoint</vt:lpstr>
      <vt:lpstr>Презентация PowerPoint</vt:lpstr>
      <vt:lpstr>Презентация PowerPoint</vt:lpstr>
      <vt:lpstr>Дисперсия неизвестна </vt:lpstr>
      <vt:lpstr>Дисперсия неизвестна </vt:lpstr>
      <vt:lpstr>Дисперсия неизвестна </vt:lpstr>
      <vt:lpstr>Дисперсия неизвестна </vt:lpstr>
      <vt:lpstr>Дисперсия неизвестна </vt:lpstr>
      <vt:lpstr>Дисперсия неизвестна </vt:lpstr>
      <vt:lpstr>Дисперсия неизвестна </vt:lpstr>
      <vt:lpstr>Дисперсия неизвестна </vt:lpstr>
      <vt:lpstr>Дисперсия неизвестна </vt:lpstr>
      <vt:lpstr>Дисперсия неизвестна </vt:lpstr>
      <vt:lpstr>Дисперсия неизвестна </vt:lpstr>
      <vt:lpstr>Дисперсия неизвестна 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Резюме</vt:lpstr>
      <vt:lpstr>Резюме</vt:lpstr>
      <vt:lpstr>Резюме</vt:lpstr>
      <vt:lpstr>Презентация PowerPoint</vt:lpstr>
      <vt:lpstr>Асимптотический интервал  для разности средних</vt:lpstr>
      <vt:lpstr>Асимптотический интервал  для разности средних</vt:lpstr>
      <vt:lpstr>Асимптотический интервал  для разности средних</vt:lpstr>
      <vt:lpstr>Асимптотический интервал  для разности средних</vt:lpstr>
      <vt:lpstr>Асимптотический интервал  для разности средних</vt:lpstr>
      <vt:lpstr>Асимптотический интервал  для разности средних</vt:lpstr>
      <vt:lpstr>Асимптотический интервал  для разности средних</vt:lpstr>
      <vt:lpstr>Разность средних (независимые выборки)</vt:lpstr>
      <vt:lpstr>Разность средних (независимые выборки)</vt:lpstr>
      <vt:lpstr>Разность средних (независимые выборки)</vt:lpstr>
      <vt:lpstr>Разность средних (независимые выборки)</vt:lpstr>
      <vt:lpstr>Разность средних (независимые выборки)</vt:lpstr>
      <vt:lpstr>Разность средних (независимые выборки)</vt:lpstr>
      <vt:lpstr>Разность средних (независимые выборки)</vt:lpstr>
      <vt:lpstr>Разность средних (независимые выборки)</vt:lpstr>
      <vt:lpstr>Разность средних (независимые выборки)</vt:lpstr>
      <vt:lpstr>Разность средних (независимые выборки)</vt:lpstr>
      <vt:lpstr>Разность средних (независимые выборки)</vt:lpstr>
      <vt:lpstr>Разность средних (независимые выборки)</vt:lpstr>
      <vt:lpstr>Разность средних (независимые выборки)</vt:lpstr>
      <vt:lpstr>Разность средних (независимые выборки)</vt:lpstr>
      <vt:lpstr>Разность средних (независимые выборки)</vt:lpstr>
      <vt:lpstr>Разность средних (независимые выборки)</vt:lpstr>
      <vt:lpstr>Проблема Беренца-Фишера</vt:lpstr>
      <vt:lpstr>Проблема Беренца-Фишера</vt:lpstr>
      <vt:lpstr>Проблема Беренца-Фишера</vt:lpstr>
      <vt:lpstr>Пример 1 </vt:lpstr>
      <vt:lpstr>Пример 1 </vt:lpstr>
      <vt:lpstr>Пример 1 </vt:lpstr>
      <vt:lpstr>Пример 1 </vt:lpstr>
      <vt:lpstr>Разность средних (зависимые выборки)</vt:lpstr>
      <vt:lpstr>Разность средних (зависимые выборки)</vt:lpstr>
      <vt:lpstr>Разность средних (зависимые выборки)</vt:lpstr>
      <vt:lpstr>Разность средних (зависимые выборки)</vt:lpstr>
      <vt:lpstr>Пример 2 </vt:lpstr>
      <vt:lpstr>Пример 2 </vt:lpstr>
      <vt:lpstr>Пример 2 </vt:lpstr>
      <vt:lpstr>Резюме</vt:lpstr>
      <vt:lpstr>Резюме</vt:lpstr>
      <vt:lpstr>Презентация PowerPoint</vt:lpstr>
      <vt:lpstr>Зачем оценивать интервалы для дисперсий</vt:lpstr>
      <vt:lpstr>Зачем оценивать интервалы для дисперсий</vt:lpstr>
      <vt:lpstr>Презентация PowerPoint</vt:lpstr>
      <vt:lpstr>Презентация PowerPoint</vt:lpstr>
      <vt:lpstr>Презентация PowerPoint</vt:lpstr>
      <vt:lpstr>Презентация PowerPoint</vt:lpstr>
      <vt:lpstr>Доверительные интервалы для нормального</vt:lpstr>
      <vt:lpstr>Доверительные интервалы для нормального</vt:lpstr>
      <vt:lpstr>Математическое ожидание известно</vt:lpstr>
      <vt:lpstr>Математическое ожидание известно</vt:lpstr>
      <vt:lpstr>Математическое ожидание известно</vt:lpstr>
      <vt:lpstr>Математическое ожидание известно</vt:lpstr>
      <vt:lpstr>Математическое ожидание известно</vt:lpstr>
      <vt:lpstr>Математическое ожидание известно</vt:lpstr>
      <vt:lpstr>Математическое ожидание известно</vt:lpstr>
      <vt:lpstr>Математическое ожидание известно</vt:lpstr>
      <vt:lpstr>Математическое ожидание известно</vt:lpstr>
      <vt:lpstr>Математическое ожидание неизвестно</vt:lpstr>
      <vt:lpstr>Математическое ожидание неизвестно</vt:lpstr>
      <vt:lpstr>Математическое ожидание неизвестно</vt:lpstr>
      <vt:lpstr>Математическое ожидание неизвестно</vt:lpstr>
      <vt:lpstr>Математическое ожидание неизвестно</vt:lpstr>
      <vt:lpstr>Математическое ожидание неизвестно</vt:lpstr>
      <vt:lpstr>Математическое ожидание неизвестно</vt:lpstr>
      <vt:lpstr>Математическое ожидание неизвестно</vt:lpstr>
      <vt:lpstr>Пример </vt:lpstr>
      <vt:lpstr>Пример </vt:lpstr>
      <vt:lpstr>Пример </vt:lpstr>
      <vt:lpstr>Пример </vt:lpstr>
      <vt:lpstr>Резюме</vt:lpstr>
      <vt:lpstr>Резюме</vt:lpstr>
      <vt:lpstr>Презентация PowerPoint</vt:lpstr>
      <vt:lpstr>Отношение дисперсий (независимые выборки)</vt:lpstr>
      <vt:lpstr>Отношение дисперсий (независимые выборки)</vt:lpstr>
      <vt:lpstr>Отношение дисперсий (независимые выборки)</vt:lpstr>
      <vt:lpstr>Отношение дисперсий (независимые выборки)</vt:lpstr>
      <vt:lpstr>Отношение дисперсий (независимые выборки)</vt:lpstr>
      <vt:lpstr>Отношение дисперсий (независимые выборки)</vt:lpstr>
      <vt:lpstr>Отношение дисперсий (независимые выборки)</vt:lpstr>
      <vt:lpstr>Отношение дисперсий (независимые выборки)</vt:lpstr>
      <vt:lpstr>Отношение дисперсий (независимые выборки)</vt:lpstr>
      <vt:lpstr>Отношение дисперсий (независимые выборки)</vt:lpstr>
      <vt:lpstr>Пример </vt:lpstr>
      <vt:lpstr>Пример </vt:lpstr>
      <vt:lpstr>Пример </vt:lpstr>
      <vt:lpstr>Резюме</vt:lpstr>
      <vt:lpstr>Резюме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Слайд 1</dc:title>
  <dc:creator>User</dc:creator>
  <cp:lastModifiedBy>ksusha</cp:lastModifiedBy>
  <cp:revision>1865</cp:revision>
  <dcterms:created xsi:type="dcterms:W3CDTF">2005-01-01T07:06:31Z</dcterms:created>
  <dcterms:modified xsi:type="dcterms:W3CDTF">2020-10-21T10:32:39Z</dcterms:modified>
</cp:coreProperties>
</file>